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4"/>
    <p:sldMasterId id="214748366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Lst>
  <p:sldSz cy="5143500" cx="9144000"/>
  <p:notesSz cx="6858000" cy="9144000"/>
  <p:embeddedFontLst>
    <p:embeddedFont>
      <p:font typeface="Roboto"/>
      <p:regular r:id="rId50"/>
      <p:bold r:id="rId51"/>
      <p:italic r:id="rId52"/>
      <p:boldItalic r:id="rId53"/>
    </p:embeddedFont>
    <p:embeddedFont>
      <p:font typeface="Garamond"/>
      <p:regular r:id="rId54"/>
      <p:bold r:id="rId55"/>
      <p:italic r:id="rId56"/>
      <p:boldItalic r:id="rId57"/>
    </p:embeddedFont>
    <p:embeddedFont>
      <p:font typeface="Inter"/>
      <p:regular r:id="rId58"/>
      <p:bold r:id="rId59"/>
      <p:italic r:id="rId60"/>
      <p:boldItalic r:id="rId6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1" Type="http://schemas.openxmlformats.org/officeDocument/2006/relationships/font" Target="fonts/Inter-boldItalic.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60" Type="http://schemas.openxmlformats.org/officeDocument/2006/relationships/font" Target="fonts/Inter-italic.fntdata"/><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Roboto-bold.fntdata"/><Relationship Id="rId50" Type="http://schemas.openxmlformats.org/officeDocument/2006/relationships/font" Target="fonts/Roboto-regular.fntdata"/><Relationship Id="rId53" Type="http://schemas.openxmlformats.org/officeDocument/2006/relationships/font" Target="fonts/Roboto-boldItalic.fntdata"/><Relationship Id="rId52" Type="http://schemas.openxmlformats.org/officeDocument/2006/relationships/font" Target="fonts/Roboto-italic.fntdata"/><Relationship Id="rId11" Type="http://schemas.openxmlformats.org/officeDocument/2006/relationships/slide" Target="slides/slide5.xml"/><Relationship Id="rId55" Type="http://schemas.openxmlformats.org/officeDocument/2006/relationships/font" Target="fonts/Garamond-bold.fntdata"/><Relationship Id="rId10" Type="http://schemas.openxmlformats.org/officeDocument/2006/relationships/slide" Target="slides/slide4.xml"/><Relationship Id="rId54" Type="http://schemas.openxmlformats.org/officeDocument/2006/relationships/font" Target="fonts/Garamond-regular.fntdata"/><Relationship Id="rId13" Type="http://schemas.openxmlformats.org/officeDocument/2006/relationships/slide" Target="slides/slide7.xml"/><Relationship Id="rId57" Type="http://schemas.openxmlformats.org/officeDocument/2006/relationships/font" Target="fonts/Garamond-boldItalic.fntdata"/><Relationship Id="rId12" Type="http://schemas.openxmlformats.org/officeDocument/2006/relationships/slide" Target="slides/slide6.xml"/><Relationship Id="rId56" Type="http://schemas.openxmlformats.org/officeDocument/2006/relationships/font" Target="fonts/Garamond-italic.fntdata"/><Relationship Id="rId15" Type="http://schemas.openxmlformats.org/officeDocument/2006/relationships/slide" Target="slides/slide9.xml"/><Relationship Id="rId59" Type="http://schemas.openxmlformats.org/officeDocument/2006/relationships/font" Target="fonts/Inter-bold.fntdata"/><Relationship Id="rId14" Type="http://schemas.openxmlformats.org/officeDocument/2006/relationships/slide" Target="slides/slide8.xml"/><Relationship Id="rId58" Type="http://schemas.openxmlformats.org/officeDocument/2006/relationships/font" Target="fonts/Inter-regular.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60c3b13169_2_13:notes"/>
          <p:cNvSpPr/>
          <p:nvPr>
            <p:ph idx="2" type="sldImg"/>
          </p:nvPr>
        </p:nvSpPr>
        <p:spPr>
          <a:xfrm>
            <a:off x="134094" y="686475"/>
            <a:ext cx="6589813" cy="3428117"/>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65" name="Google Shape;65;g60c3b13169_2_13:notes"/>
          <p:cNvSpPr txBox="1"/>
          <p:nvPr>
            <p:ph idx="1" type="body"/>
          </p:nvPr>
        </p:nvSpPr>
        <p:spPr>
          <a:xfrm>
            <a:off x="685493" y="4342944"/>
            <a:ext cx="5487013" cy="4114592"/>
          </a:xfrm>
          <a:prstGeom prst="rect">
            <a:avLst/>
          </a:prstGeom>
          <a:noFill/>
          <a:ln>
            <a:noFill/>
          </a:ln>
        </p:spPr>
        <p:txBody>
          <a:bodyPr anchorCtr="0" anchor="t" bIns="46775" lIns="93250" spcFirstLastPara="1" rIns="93250" wrap="square" tIns="46775">
            <a:noAutofit/>
          </a:bodyPr>
          <a:lstStyle/>
          <a:p>
            <a:pPr indent="-190500" lvl="0" marL="215900" rtl="0" algn="l">
              <a:lnSpc>
                <a:spcPct val="100000"/>
              </a:lnSpc>
              <a:spcBef>
                <a:spcPts val="0"/>
              </a:spcBef>
              <a:spcAft>
                <a:spcPts val="0"/>
              </a:spcAft>
              <a:buSzPts val="1700"/>
              <a:buFont typeface="Calibri"/>
              <a:buNone/>
            </a:pPr>
            <a:r>
              <a:rPr lang="en" sz="1300">
                <a:latin typeface="Calibri"/>
                <a:ea typeface="Calibri"/>
                <a:cs typeface="Calibri"/>
                <a:sym typeface="Calibri"/>
              </a:rPr>
              <a:t>(30s.)</a:t>
            </a:r>
            <a:endParaRPr sz="1300"/>
          </a:p>
          <a:p>
            <a:pPr indent="-190500" lvl="0" marL="215900" rtl="0" algn="l">
              <a:lnSpc>
                <a:spcPct val="100000"/>
              </a:lnSpc>
              <a:spcBef>
                <a:spcPts val="400"/>
              </a:spcBef>
              <a:spcAft>
                <a:spcPts val="0"/>
              </a:spcAft>
              <a:buSzPts val="1700"/>
              <a:buFont typeface="Calibri"/>
              <a:buNone/>
            </a:pPr>
            <a:r>
              <a:rPr lang="en" sz="1300">
                <a:latin typeface="Calibri"/>
                <a:ea typeface="Calibri"/>
                <a:cs typeface="Calibri"/>
                <a:sym typeface="Calibri"/>
              </a:rPr>
              <a:t>3 parts:</a:t>
            </a:r>
            <a:endParaRPr sz="1300"/>
          </a:p>
          <a:p>
            <a:pPr indent="-196850" lvl="0" marL="215900" rtl="0" algn="l">
              <a:lnSpc>
                <a:spcPct val="100000"/>
              </a:lnSpc>
              <a:spcBef>
                <a:spcPts val="400"/>
              </a:spcBef>
              <a:spcAft>
                <a:spcPts val="0"/>
              </a:spcAft>
              <a:buClr>
                <a:srgbClr val="000000"/>
              </a:buClr>
              <a:buSzPts val="1700"/>
              <a:buFont typeface="Garamond"/>
              <a:buAutoNum type="arabicPeriod"/>
            </a:pPr>
            <a:r>
              <a:rPr b="1" lang="en" sz="1300">
                <a:latin typeface="Garamond"/>
                <a:ea typeface="Garamond"/>
                <a:cs typeface="Garamond"/>
                <a:sym typeface="Garamond"/>
              </a:rPr>
              <a:t>Introduction (non-Python part) &amp; Why to do it?/Motivation </a:t>
            </a:r>
            <a:r>
              <a:rPr lang="en" sz="1300">
                <a:latin typeface="Garamond"/>
                <a:ea typeface="Garamond"/>
                <a:cs typeface="Garamond"/>
                <a:sym typeface="Garamond"/>
              </a:rPr>
              <a:t>(7-10 min.)</a:t>
            </a:r>
            <a:endParaRPr sz="1300"/>
          </a:p>
          <a:p>
            <a:pPr indent="-196850" lvl="0" marL="215900" rtl="0" algn="l">
              <a:lnSpc>
                <a:spcPct val="100000"/>
              </a:lnSpc>
              <a:spcBef>
                <a:spcPts val="400"/>
              </a:spcBef>
              <a:spcAft>
                <a:spcPts val="0"/>
              </a:spcAft>
              <a:buClr>
                <a:srgbClr val="000000"/>
              </a:buClr>
              <a:buSzPts val="1700"/>
              <a:buFont typeface="Garamond"/>
              <a:buAutoNum type="arabicPeriod"/>
            </a:pPr>
            <a:r>
              <a:rPr b="1" lang="en" sz="1300">
                <a:latin typeface="Garamond"/>
                <a:ea typeface="Garamond"/>
                <a:cs typeface="Garamond"/>
                <a:sym typeface="Garamond"/>
              </a:rPr>
              <a:t>Main (Python part) &amp; How to do it? </a:t>
            </a:r>
            <a:r>
              <a:rPr lang="en" sz="1300">
                <a:latin typeface="Garamond"/>
                <a:ea typeface="Garamond"/>
                <a:cs typeface="Garamond"/>
                <a:sym typeface="Garamond"/>
              </a:rPr>
              <a:t>(17-20 min.)</a:t>
            </a:r>
            <a:endParaRPr sz="1300"/>
          </a:p>
          <a:p>
            <a:pPr indent="-196850" lvl="0" marL="215900" rtl="0" algn="l">
              <a:lnSpc>
                <a:spcPct val="100000"/>
              </a:lnSpc>
              <a:spcBef>
                <a:spcPts val="400"/>
              </a:spcBef>
              <a:spcAft>
                <a:spcPts val="0"/>
              </a:spcAft>
              <a:buClr>
                <a:srgbClr val="000000"/>
              </a:buClr>
              <a:buSzPts val="1700"/>
              <a:buFont typeface="Garamond"/>
              <a:buAutoNum type="arabicPeriod"/>
            </a:pPr>
            <a:r>
              <a:rPr b="1" lang="en" sz="1300">
                <a:latin typeface="Garamond"/>
                <a:ea typeface="Garamond"/>
                <a:cs typeface="Garamond"/>
                <a:sym typeface="Garamond"/>
              </a:rPr>
              <a:t>Conclusion (the end of talk +vision), Potential &amp; Results </a:t>
            </a:r>
            <a:r>
              <a:rPr lang="en" sz="1300">
                <a:latin typeface="Garamond"/>
                <a:ea typeface="Garamond"/>
                <a:cs typeface="Garamond"/>
                <a:sym typeface="Garamond"/>
              </a:rPr>
              <a:t>(7-10 min.)</a:t>
            </a:r>
            <a:endParaRPr sz="1300"/>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SLIDES_API1570409979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SLIDES_API1570409979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This is Slido interaction slide, please don't delete it.</a:t>
            </a:r>
            <a:br>
              <a:rPr lang="en"/>
            </a:br>
            <a:r>
              <a:rPr lang="en"/>
              <a:t>✅ Click on 'Present with Slido' and the poll will launch automatically when you get to this slide.</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60c3b13169_2_53:notes"/>
          <p:cNvSpPr/>
          <p:nvPr>
            <p:ph idx="2" type="sldImg"/>
          </p:nvPr>
        </p:nvSpPr>
        <p:spPr>
          <a:xfrm>
            <a:off x="134094" y="686475"/>
            <a:ext cx="6589813" cy="3428117"/>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175" name="Google Shape;175;g60c3b13169_2_53:notes"/>
          <p:cNvSpPr txBox="1"/>
          <p:nvPr>
            <p:ph idx="1" type="body"/>
          </p:nvPr>
        </p:nvSpPr>
        <p:spPr>
          <a:xfrm>
            <a:off x="685493" y="4342944"/>
            <a:ext cx="5487013" cy="4114592"/>
          </a:xfrm>
          <a:prstGeom prst="rect">
            <a:avLst/>
          </a:prstGeom>
          <a:noFill/>
          <a:ln>
            <a:noFill/>
          </a:ln>
        </p:spPr>
        <p:txBody>
          <a:bodyPr anchorCtr="0" anchor="t" bIns="46775" lIns="93250" spcFirstLastPara="1" rIns="93250" wrap="square" tIns="46775">
            <a:noAutofit/>
          </a:bodyPr>
          <a:lstStyle/>
          <a:p>
            <a:pPr indent="-203200" lvl="0" marL="215900" rtl="0" algn="l">
              <a:lnSpc>
                <a:spcPct val="100000"/>
              </a:lnSpc>
              <a:spcBef>
                <a:spcPts val="0"/>
              </a:spcBef>
              <a:spcAft>
                <a:spcPts val="0"/>
              </a:spcAft>
              <a:buSzPts val="1700"/>
              <a:buFont typeface="Calibri"/>
              <a:buNone/>
            </a:pPr>
            <a:r>
              <a:rPr lang="en" sz="1300">
                <a:latin typeface="Calibri"/>
                <a:ea typeface="Calibri"/>
                <a:cs typeface="Calibri"/>
                <a:sym typeface="Calibri"/>
              </a:rPr>
              <a:t>(1-2 min.)</a:t>
            </a:r>
            <a:endParaRPr sz="1300"/>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2bae7ab54f6_0_156:notes"/>
          <p:cNvSpPr/>
          <p:nvPr>
            <p:ph idx="2" type="sldImg"/>
          </p:nvPr>
        </p:nvSpPr>
        <p:spPr>
          <a:xfrm>
            <a:off x="134094" y="686475"/>
            <a:ext cx="6589800" cy="34281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188" name="Google Shape;188;g2bae7ab54f6_0_156:notes"/>
          <p:cNvSpPr txBox="1"/>
          <p:nvPr>
            <p:ph idx="1" type="body"/>
          </p:nvPr>
        </p:nvSpPr>
        <p:spPr>
          <a:xfrm>
            <a:off x="685493" y="4342944"/>
            <a:ext cx="5487000" cy="4114500"/>
          </a:xfrm>
          <a:prstGeom prst="rect">
            <a:avLst/>
          </a:prstGeom>
          <a:noFill/>
          <a:ln>
            <a:noFill/>
          </a:ln>
        </p:spPr>
        <p:txBody>
          <a:bodyPr anchorCtr="0" anchor="t" bIns="46775" lIns="93250" spcFirstLastPara="1" rIns="93250" wrap="square" tIns="46775">
            <a:noAutofit/>
          </a:bodyPr>
          <a:lstStyle/>
          <a:p>
            <a:pPr indent="-203200" lvl="0" marL="215900" rtl="0" algn="l">
              <a:lnSpc>
                <a:spcPct val="100000"/>
              </a:lnSpc>
              <a:spcBef>
                <a:spcPts val="0"/>
              </a:spcBef>
              <a:spcAft>
                <a:spcPts val="0"/>
              </a:spcAft>
              <a:buSzPts val="1700"/>
              <a:buFont typeface="Calibri"/>
              <a:buNone/>
            </a:pPr>
            <a:r>
              <a:rPr lang="en" sz="1300">
                <a:latin typeface="Calibri"/>
                <a:ea typeface="Calibri"/>
                <a:cs typeface="Calibri"/>
                <a:sym typeface="Calibri"/>
              </a:rPr>
              <a:t>(1-2 min.)</a:t>
            </a:r>
            <a:endParaRPr sz="1300"/>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2bae7ab54f6_0_100:notes"/>
          <p:cNvSpPr/>
          <p:nvPr>
            <p:ph idx="2" type="sldImg"/>
          </p:nvPr>
        </p:nvSpPr>
        <p:spPr>
          <a:xfrm>
            <a:off x="134094" y="686475"/>
            <a:ext cx="6589800" cy="34281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201" name="Google Shape;201;g2bae7ab54f6_0_100:notes"/>
          <p:cNvSpPr txBox="1"/>
          <p:nvPr>
            <p:ph idx="1" type="body"/>
          </p:nvPr>
        </p:nvSpPr>
        <p:spPr>
          <a:xfrm>
            <a:off x="685493" y="4342944"/>
            <a:ext cx="5487000" cy="4114500"/>
          </a:xfrm>
          <a:prstGeom prst="rect">
            <a:avLst/>
          </a:prstGeom>
          <a:noFill/>
          <a:ln>
            <a:noFill/>
          </a:ln>
        </p:spPr>
        <p:txBody>
          <a:bodyPr anchorCtr="0" anchor="t" bIns="46775" lIns="93250" spcFirstLastPara="1" rIns="93250" wrap="square" tIns="46775">
            <a:noAutofit/>
          </a:bodyPr>
          <a:lstStyle/>
          <a:p>
            <a:pPr indent="-203200" lvl="0" marL="215900" rtl="0" algn="l">
              <a:lnSpc>
                <a:spcPct val="100000"/>
              </a:lnSpc>
              <a:spcBef>
                <a:spcPts val="0"/>
              </a:spcBef>
              <a:spcAft>
                <a:spcPts val="0"/>
              </a:spcAft>
              <a:buSzPts val="1700"/>
              <a:buFont typeface="Calibri"/>
              <a:buNone/>
            </a:pPr>
            <a:r>
              <a:rPr lang="en" sz="1300">
                <a:latin typeface="Calibri"/>
                <a:ea typeface="Calibri"/>
                <a:cs typeface="Calibri"/>
                <a:sym typeface="Calibri"/>
              </a:rPr>
              <a:t>(1-2 min.)</a:t>
            </a:r>
            <a:endParaRPr sz="1300"/>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2bae7ab54f6_0_168:notes"/>
          <p:cNvSpPr/>
          <p:nvPr>
            <p:ph idx="2" type="sldImg"/>
          </p:nvPr>
        </p:nvSpPr>
        <p:spPr>
          <a:xfrm>
            <a:off x="134094" y="686475"/>
            <a:ext cx="6589800" cy="34281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214" name="Google Shape;214;g2bae7ab54f6_0_168:notes"/>
          <p:cNvSpPr txBox="1"/>
          <p:nvPr>
            <p:ph idx="1" type="body"/>
          </p:nvPr>
        </p:nvSpPr>
        <p:spPr>
          <a:xfrm>
            <a:off x="685493" y="4342944"/>
            <a:ext cx="5487000" cy="4114500"/>
          </a:xfrm>
          <a:prstGeom prst="rect">
            <a:avLst/>
          </a:prstGeom>
          <a:noFill/>
          <a:ln>
            <a:noFill/>
          </a:ln>
        </p:spPr>
        <p:txBody>
          <a:bodyPr anchorCtr="0" anchor="t" bIns="46775" lIns="93250" spcFirstLastPara="1" rIns="93250" wrap="square" tIns="46775">
            <a:noAutofit/>
          </a:bodyPr>
          <a:lstStyle/>
          <a:p>
            <a:pPr indent="-203200" lvl="0" marL="215900" rtl="0" algn="l">
              <a:lnSpc>
                <a:spcPct val="100000"/>
              </a:lnSpc>
              <a:spcBef>
                <a:spcPts val="0"/>
              </a:spcBef>
              <a:spcAft>
                <a:spcPts val="0"/>
              </a:spcAft>
              <a:buSzPts val="1700"/>
              <a:buFont typeface="Calibri"/>
              <a:buNone/>
            </a:pPr>
            <a:r>
              <a:rPr lang="en" sz="1300">
                <a:latin typeface="Calibri"/>
                <a:ea typeface="Calibri"/>
                <a:cs typeface="Calibri"/>
                <a:sym typeface="Calibri"/>
              </a:rPr>
              <a:t>(1-2 min.)</a:t>
            </a:r>
            <a:endParaRPr sz="1300"/>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2bae7ab54f6_0_182:notes"/>
          <p:cNvSpPr/>
          <p:nvPr>
            <p:ph idx="2" type="sldImg"/>
          </p:nvPr>
        </p:nvSpPr>
        <p:spPr>
          <a:xfrm>
            <a:off x="134094" y="686475"/>
            <a:ext cx="6589800" cy="34281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227" name="Google Shape;227;g2bae7ab54f6_0_182:notes"/>
          <p:cNvSpPr txBox="1"/>
          <p:nvPr>
            <p:ph idx="1" type="body"/>
          </p:nvPr>
        </p:nvSpPr>
        <p:spPr>
          <a:xfrm>
            <a:off x="685493" y="4342944"/>
            <a:ext cx="5487000" cy="4114500"/>
          </a:xfrm>
          <a:prstGeom prst="rect">
            <a:avLst/>
          </a:prstGeom>
          <a:noFill/>
          <a:ln>
            <a:noFill/>
          </a:ln>
        </p:spPr>
        <p:txBody>
          <a:bodyPr anchorCtr="0" anchor="t" bIns="46775" lIns="93250" spcFirstLastPara="1" rIns="93250" wrap="square" tIns="46775">
            <a:noAutofit/>
          </a:bodyPr>
          <a:lstStyle/>
          <a:p>
            <a:pPr indent="-203200" lvl="0" marL="215900" rtl="0" algn="l">
              <a:lnSpc>
                <a:spcPct val="100000"/>
              </a:lnSpc>
              <a:spcBef>
                <a:spcPts val="0"/>
              </a:spcBef>
              <a:spcAft>
                <a:spcPts val="0"/>
              </a:spcAft>
              <a:buSzPts val="1700"/>
              <a:buFont typeface="Calibri"/>
              <a:buNone/>
            </a:pPr>
            <a:r>
              <a:rPr lang="en" sz="1300">
                <a:latin typeface="Calibri"/>
                <a:ea typeface="Calibri"/>
                <a:cs typeface="Calibri"/>
                <a:sym typeface="Calibri"/>
              </a:rPr>
              <a:t>(1-2 min.)</a:t>
            </a:r>
            <a:endParaRPr sz="1300"/>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SLIDES_API107488936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SLIDES_API107488936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This is Slido interaction slide, please don't delete it.</a:t>
            </a:r>
            <a:br>
              <a:rPr lang="en"/>
            </a:br>
            <a:r>
              <a:rPr lang="en"/>
              <a:t>✅ Click on 'Present with Slido' and the poll will launch automatically when you get to this slide.</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60c3b13169_2_83:notes"/>
          <p:cNvSpPr/>
          <p:nvPr>
            <p:ph idx="2" type="sldImg"/>
          </p:nvPr>
        </p:nvSpPr>
        <p:spPr>
          <a:xfrm>
            <a:off x="134094" y="686475"/>
            <a:ext cx="6589813" cy="3428117"/>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251" name="Google Shape;251;g60c3b13169_2_83:notes"/>
          <p:cNvSpPr txBox="1"/>
          <p:nvPr>
            <p:ph idx="1" type="body"/>
          </p:nvPr>
        </p:nvSpPr>
        <p:spPr>
          <a:xfrm>
            <a:off x="685493" y="4342944"/>
            <a:ext cx="5487013" cy="4114592"/>
          </a:xfrm>
          <a:prstGeom prst="rect">
            <a:avLst/>
          </a:prstGeom>
          <a:noFill/>
          <a:ln>
            <a:noFill/>
          </a:ln>
        </p:spPr>
        <p:txBody>
          <a:bodyPr anchorCtr="0" anchor="t" bIns="46775" lIns="93250" spcFirstLastPara="1" rIns="93250" wrap="square" tIns="46775">
            <a:noAutofit/>
          </a:bodyPr>
          <a:lstStyle/>
          <a:p>
            <a:pPr indent="-203200" lvl="0" marL="215900" rtl="0" algn="l">
              <a:lnSpc>
                <a:spcPct val="100000"/>
              </a:lnSpc>
              <a:spcBef>
                <a:spcPts val="0"/>
              </a:spcBef>
              <a:spcAft>
                <a:spcPts val="0"/>
              </a:spcAft>
              <a:buSzPts val="1700"/>
              <a:buFont typeface="Calibri"/>
              <a:buNone/>
            </a:pPr>
            <a:r>
              <a:rPr lang="en" sz="1300">
                <a:latin typeface="Calibri"/>
                <a:ea typeface="Calibri"/>
                <a:cs typeface="Calibri"/>
                <a:sym typeface="Calibri"/>
              </a:rPr>
              <a:t>(1-2 min.)</a:t>
            </a:r>
            <a:endParaRPr sz="1300"/>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60c3b13169_2_92:notes"/>
          <p:cNvSpPr/>
          <p:nvPr>
            <p:ph idx="2" type="sldImg"/>
          </p:nvPr>
        </p:nvSpPr>
        <p:spPr>
          <a:xfrm>
            <a:off x="134094" y="686475"/>
            <a:ext cx="6589813" cy="3428117"/>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261" name="Google Shape;261;g60c3b13169_2_92:notes"/>
          <p:cNvSpPr txBox="1"/>
          <p:nvPr>
            <p:ph idx="1" type="body"/>
          </p:nvPr>
        </p:nvSpPr>
        <p:spPr>
          <a:xfrm>
            <a:off x="685493" y="4342944"/>
            <a:ext cx="5487013" cy="4114592"/>
          </a:xfrm>
          <a:prstGeom prst="rect">
            <a:avLst/>
          </a:prstGeom>
          <a:noFill/>
          <a:ln>
            <a:noFill/>
          </a:ln>
        </p:spPr>
        <p:txBody>
          <a:bodyPr anchorCtr="0" anchor="t" bIns="46775" lIns="93250" spcFirstLastPara="1" rIns="93250" wrap="square" tIns="46775">
            <a:noAutofit/>
          </a:bodyPr>
          <a:lstStyle/>
          <a:p>
            <a:pPr indent="-203200" lvl="0" marL="215900" rtl="0" algn="l">
              <a:lnSpc>
                <a:spcPct val="100000"/>
              </a:lnSpc>
              <a:spcBef>
                <a:spcPts val="0"/>
              </a:spcBef>
              <a:spcAft>
                <a:spcPts val="0"/>
              </a:spcAft>
              <a:buSzPts val="1700"/>
              <a:buFont typeface="Calibri"/>
              <a:buNone/>
            </a:pPr>
            <a:r>
              <a:rPr lang="en" sz="1300">
                <a:latin typeface="Calibri"/>
                <a:ea typeface="Calibri"/>
                <a:cs typeface="Calibri"/>
                <a:sym typeface="Calibri"/>
              </a:rPr>
              <a:t>(1-2min.)</a:t>
            </a:r>
            <a:endParaRPr sz="1300"/>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60c3b13169_2_105:notes"/>
          <p:cNvSpPr/>
          <p:nvPr>
            <p:ph idx="2" type="sldImg"/>
          </p:nvPr>
        </p:nvSpPr>
        <p:spPr>
          <a:xfrm>
            <a:off x="134094" y="686475"/>
            <a:ext cx="6589813" cy="3428117"/>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268" name="Google Shape;268;g60c3b13169_2_105:notes"/>
          <p:cNvSpPr txBox="1"/>
          <p:nvPr>
            <p:ph idx="1" type="body"/>
          </p:nvPr>
        </p:nvSpPr>
        <p:spPr>
          <a:xfrm>
            <a:off x="685493" y="4342944"/>
            <a:ext cx="5487013" cy="4114592"/>
          </a:xfrm>
          <a:prstGeom prst="rect">
            <a:avLst/>
          </a:prstGeom>
          <a:noFill/>
          <a:ln>
            <a:noFill/>
          </a:ln>
        </p:spPr>
        <p:txBody>
          <a:bodyPr anchorCtr="0" anchor="t" bIns="46775" lIns="93250" spcFirstLastPara="1" rIns="93250" wrap="square" tIns="46775">
            <a:noAutofit/>
          </a:bodyPr>
          <a:lstStyle/>
          <a:p>
            <a:pPr indent="-203200" lvl="0" marL="215900" rtl="0" algn="l">
              <a:lnSpc>
                <a:spcPct val="100000"/>
              </a:lnSpc>
              <a:spcBef>
                <a:spcPts val="0"/>
              </a:spcBef>
              <a:spcAft>
                <a:spcPts val="0"/>
              </a:spcAft>
              <a:buSzPts val="1700"/>
              <a:buFont typeface="Calibri"/>
              <a:buNone/>
            </a:pPr>
            <a:r>
              <a:rPr lang="en" sz="1300">
                <a:latin typeface="Calibri"/>
                <a:ea typeface="Calibri"/>
                <a:cs typeface="Calibri"/>
                <a:sym typeface="Calibri"/>
              </a:rPr>
              <a:t>(1-2min.)</a:t>
            </a:r>
            <a:endParaRPr sz="1300"/>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SLIDES_API1719439879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SLIDES_API1719439879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This is Slido interaction slide, please don't delete it.</a:t>
            </a:r>
            <a:br>
              <a:rPr lang="en"/>
            </a:br>
            <a:r>
              <a:rPr lang="en"/>
              <a:t>✅ Click on 'Present with Slido' and the joining instructions will appear when you get to this slide.</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3580ab499f1_0_103:notes"/>
          <p:cNvSpPr/>
          <p:nvPr>
            <p:ph idx="2" type="sldImg"/>
          </p:nvPr>
        </p:nvSpPr>
        <p:spPr>
          <a:xfrm>
            <a:off x="134094" y="686475"/>
            <a:ext cx="6589800" cy="34281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276" name="Google Shape;276;g3580ab499f1_0_103:notes"/>
          <p:cNvSpPr txBox="1"/>
          <p:nvPr>
            <p:ph idx="1" type="body"/>
          </p:nvPr>
        </p:nvSpPr>
        <p:spPr>
          <a:xfrm>
            <a:off x="685493" y="4342944"/>
            <a:ext cx="5487000" cy="4114500"/>
          </a:xfrm>
          <a:prstGeom prst="rect">
            <a:avLst/>
          </a:prstGeom>
          <a:noFill/>
          <a:ln>
            <a:noFill/>
          </a:ln>
        </p:spPr>
        <p:txBody>
          <a:bodyPr anchorCtr="0" anchor="t" bIns="46775" lIns="93250" spcFirstLastPara="1" rIns="93250" wrap="square" tIns="46775">
            <a:noAutofit/>
          </a:bodyPr>
          <a:lstStyle/>
          <a:p>
            <a:pPr indent="-203200" lvl="0" marL="215900" rtl="0" algn="l">
              <a:lnSpc>
                <a:spcPct val="100000"/>
              </a:lnSpc>
              <a:spcBef>
                <a:spcPts val="0"/>
              </a:spcBef>
              <a:spcAft>
                <a:spcPts val="0"/>
              </a:spcAft>
              <a:buSzPts val="1700"/>
              <a:buFont typeface="Calibri"/>
              <a:buNone/>
            </a:pPr>
            <a:r>
              <a:rPr lang="en" sz="1300">
                <a:latin typeface="Calibri"/>
                <a:ea typeface="Calibri"/>
                <a:cs typeface="Calibri"/>
                <a:sym typeface="Calibri"/>
              </a:rPr>
              <a:t>(1-2 min.)</a:t>
            </a:r>
            <a:endParaRPr sz="1300"/>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2bae7ab54f6_0_141:notes"/>
          <p:cNvSpPr/>
          <p:nvPr>
            <p:ph idx="2" type="sldImg"/>
          </p:nvPr>
        </p:nvSpPr>
        <p:spPr>
          <a:xfrm>
            <a:off x="134094" y="686475"/>
            <a:ext cx="6589800" cy="34281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291" name="Google Shape;291;g2bae7ab54f6_0_141:notes"/>
          <p:cNvSpPr txBox="1"/>
          <p:nvPr>
            <p:ph idx="1" type="body"/>
          </p:nvPr>
        </p:nvSpPr>
        <p:spPr>
          <a:xfrm>
            <a:off x="685493" y="4342944"/>
            <a:ext cx="5487000" cy="4114500"/>
          </a:xfrm>
          <a:prstGeom prst="rect">
            <a:avLst/>
          </a:prstGeom>
          <a:noFill/>
          <a:ln>
            <a:noFill/>
          </a:ln>
        </p:spPr>
        <p:txBody>
          <a:bodyPr anchorCtr="0" anchor="t" bIns="46775" lIns="93250" spcFirstLastPara="1" rIns="93250" wrap="square" tIns="46775">
            <a:noAutofit/>
          </a:bodyPr>
          <a:lstStyle/>
          <a:p>
            <a:pPr indent="-203200" lvl="0" marL="215900" rtl="0" algn="l">
              <a:lnSpc>
                <a:spcPct val="100000"/>
              </a:lnSpc>
              <a:spcBef>
                <a:spcPts val="0"/>
              </a:spcBef>
              <a:spcAft>
                <a:spcPts val="0"/>
              </a:spcAft>
              <a:buSzPts val="1700"/>
              <a:buFont typeface="Calibri"/>
              <a:buNone/>
            </a:pPr>
            <a:r>
              <a:rPr lang="en" sz="1300">
                <a:latin typeface="Calibri"/>
                <a:ea typeface="Calibri"/>
                <a:cs typeface="Calibri"/>
                <a:sym typeface="Calibri"/>
              </a:rPr>
              <a:t>(1-2 min.)</a:t>
            </a:r>
            <a:endParaRPr sz="1300"/>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2bae7ab54f6_0_126:notes"/>
          <p:cNvSpPr/>
          <p:nvPr>
            <p:ph idx="2" type="sldImg"/>
          </p:nvPr>
        </p:nvSpPr>
        <p:spPr>
          <a:xfrm>
            <a:off x="134094" y="686475"/>
            <a:ext cx="6589800" cy="34281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304" name="Google Shape;304;g2bae7ab54f6_0_126:notes"/>
          <p:cNvSpPr txBox="1"/>
          <p:nvPr>
            <p:ph idx="1" type="body"/>
          </p:nvPr>
        </p:nvSpPr>
        <p:spPr>
          <a:xfrm>
            <a:off x="685493" y="4342944"/>
            <a:ext cx="5487000" cy="4114500"/>
          </a:xfrm>
          <a:prstGeom prst="rect">
            <a:avLst/>
          </a:prstGeom>
          <a:noFill/>
          <a:ln>
            <a:noFill/>
          </a:ln>
        </p:spPr>
        <p:txBody>
          <a:bodyPr anchorCtr="0" anchor="t" bIns="46775" lIns="93250" spcFirstLastPara="1" rIns="93250" wrap="square" tIns="46775">
            <a:noAutofit/>
          </a:bodyPr>
          <a:lstStyle/>
          <a:p>
            <a:pPr indent="-203200" lvl="0" marL="215900" rtl="0" algn="l">
              <a:lnSpc>
                <a:spcPct val="100000"/>
              </a:lnSpc>
              <a:spcBef>
                <a:spcPts val="0"/>
              </a:spcBef>
              <a:spcAft>
                <a:spcPts val="0"/>
              </a:spcAft>
              <a:buSzPts val="1700"/>
              <a:buFont typeface="Calibri"/>
              <a:buNone/>
            </a:pPr>
            <a:r>
              <a:rPr lang="en" sz="1300">
                <a:latin typeface="Calibri"/>
                <a:ea typeface="Calibri"/>
                <a:cs typeface="Calibri"/>
                <a:sym typeface="Calibri"/>
              </a:rPr>
              <a:t>(1-2 min.)</a:t>
            </a:r>
            <a:endParaRPr sz="1300"/>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60c3b13169_2_64:notes"/>
          <p:cNvSpPr/>
          <p:nvPr>
            <p:ph idx="2" type="sldImg"/>
          </p:nvPr>
        </p:nvSpPr>
        <p:spPr>
          <a:xfrm>
            <a:off x="134094" y="686475"/>
            <a:ext cx="6589813" cy="3428117"/>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317" name="Google Shape;317;g60c3b13169_2_64:notes"/>
          <p:cNvSpPr txBox="1"/>
          <p:nvPr>
            <p:ph idx="1" type="body"/>
          </p:nvPr>
        </p:nvSpPr>
        <p:spPr>
          <a:xfrm>
            <a:off x="685493" y="4342944"/>
            <a:ext cx="5487013" cy="4114592"/>
          </a:xfrm>
          <a:prstGeom prst="rect">
            <a:avLst/>
          </a:prstGeom>
          <a:noFill/>
          <a:ln>
            <a:noFill/>
          </a:ln>
        </p:spPr>
        <p:txBody>
          <a:bodyPr anchorCtr="0" anchor="t" bIns="46775" lIns="93250" spcFirstLastPara="1" rIns="93250" wrap="square" tIns="46775">
            <a:noAutofit/>
          </a:bodyPr>
          <a:lstStyle/>
          <a:p>
            <a:pPr indent="-203200" lvl="0" marL="215900" rtl="0" algn="l">
              <a:lnSpc>
                <a:spcPct val="100000"/>
              </a:lnSpc>
              <a:spcBef>
                <a:spcPts val="0"/>
              </a:spcBef>
              <a:spcAft>
                <a:spcPts val="0"/>
              </a:spcAft>
              <a:buSzPts val="1700"/>
              <a:buFont typeface="Calibri"/>
              <a:buNone/>
            </a:pPr>
            <a:r>
              <a:rPr lang="en" sz="1300">
                <a:latin typeface="Calibri"/>
                <a:ea typeface="Calibri"/>
                <a:cs typeface="Calibri"/>
                <a:sym typeface="Calibri"/>
              </a:rPr>
              <a:t>(1-2 min.)</a:t>
            </a:r>
            <a:endParaRPr sz="1300"/>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2bae7ab54f6_0_26:notes"/>
          <p:cNvSpPr/>
          <p:nvPr>
            <p:ph idx="2" type="sldImg"/>
          </p:nvPr>
        </p:nvSpPr>
        <p:spPr>
          <a:xfrm>
            <a:off x="134094" y="686475"/>
            <a:ext cx="6589800" cy="34281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326" name="Google Shape;326;g2bae7ab54f6_0_26:notes"/>
          <p:cNvSpPr txBox="1"/>
          <p:nvPr>
            <p:ph idx="1" type="body"/>
          </p:nvPr>
        </p:nvSpPr>
        <p:spPr>
          <a:xfrm>
            <a:off x="685493" y="4342944"/>
            <a:ext cx="5487000" cy="4114500"/>
          </a:xfrm>
          <a:prstGeom prst="rect">
            <a:avLst/>
          </a:prstGeom>
          <a:noFill/>
          <a:ln>
            <a:noFill/>
          </a:ln>
        </p:spPr>
        <p:txBody>
          <a:bodyPr anchorCtr="0" anchor="t" bIns="46775" lIns="93250" spcFirstLastPara="1" rIns="93250" wrap="square" tIns="46775">
            <a:noAutofit/>
          </a:bodyPr>
          <a:lstStyle/>
          <a:p>
            <a:pPr indent="-203200" lvl="0" marL="215900" rtl="0" algn="l">
              <a:lnSpc>
                <a:spcPct val="100000"/>
              </a:lnSpc>
              <a:spcBef>
                <a:spcPts val="0"/>
              </a:spcBef>
              <a:spcAft>
                <a:spcPts val="0"/>
              </a:spcAft>
              <a:buSzPts val="1700"/>
              <a:buFont typeface="Calibri"/>
              <a:buNone/>
            </a:pPr>
            <a:r>
              <a:rPr lang="en" sz="1300">
                <a:latin typeface="Calibri"/>
                <a:ea typeface="Calibri"/>
                <a:cs typeface="Calibri"/>
                <a:sym typeface="Calibri"/>
              </a:rPr>
              <a:t>(1-2 min.)</a:t>
            </a:r>
            <a:endParaRPr sz="1300"/>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60c3b13169_2_112:notes"/>
          <p:cNvSpPr/>
          <p:nvPr>
            <p:ph idx="2" type="sldImg"/>
          </p:nvPr>
        </p:nvSpPr>
        <p:spPr>
          <a:xfrm>
            <a:off x="134094" y="686475"/>
            <a:ext cx="6589813" cy="3428117"/>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338" name="Google Shape;338;g60c3b13169_2_112:notes"/>
          <p:cNvSpPr txBox="1"/>
          <p:nvPr>
            <p:ph idx="1" type="body"/>
          </p:nvPr>
        </p:nvSpPr>
        <p:spPr>
          <a:xfrm>
            <a:off x="685493" y="4342944"/>
            <a:ext cx="5487013" cy="4114592"/>
          </a:xfrm>
          <a:prstGeom prst="rect">
            <a:avLst/>
          </a:prstGeom>
          <a:noFill/>
          <a:ln>
            <a:noFill/>
          </a:ln>
        </p:spPr>
        <p:txBody>
          <a:bodyPr anchorCtr="0" anchor="t" bIns="46775" lIns="93250" spcFirstLastPara="1" rIns="93250" wrap="square" tIns="46775">
            <a:noAutofit/>
          </a:bodyPr>
          <a:lstStyle/>
          <a:p>
            <a:pPr indent="-190500" lvl="0" marL="215900" rtl="0" algn="l">
              <a:lnSpc>
                <a:spcPct val="100000"/>
              </a:lnSpc>
              <a:spcBef>
                <a:spcPts val="0"/>
              </a:spcBef>
              <a:spcAft>
                <a:spcPts val="0"/>
              </a:spcAft>
              <a:buSzPts val="1700"/>
              <a:buFont typeface="Calibri"/>
              <a:buNone/>
            </a:pPr>
            <a:r>
              <a:rPr lang="en" sz="1300">
                <a:latin typeface="Calibri"/>
                <a:ea typeface="Calibri"/>
                <a:cs typeface="Calibri"/>
                <a:sym typeface="Calibri"/>
              </a:rPr>
              <a:t>(1-2 min.)</a:t>
            </a:r>
            <a:endParaRPr sz="1300"/>
          </a:p>
          <a:p>
            <a:pPr indent="-196850" lvl="0" marL="215900" rtl="0" algn="l">
              <a:lnSpc>
                <a:spcPct val="100000"/>
              </a:lnSpc>
              <a:spcBef>
                <a:spcPts val="400"/>
              </a:spcBef>
              <a:spcAft>
                <a:spcPts val="0"/>
              </a:spcAft>
              <a:buClr>
                <a:srgbClr val="000000"/>
              </a:buClr>
              <a:buSzPts val="1700"/>
              <a:buFont typeface="Calibri"/>
              <a:buChar char="-"/>
            </a:pPr>
            <a:r>
              <a:rPr lang="en" sz="1300">
                <a:latin typeface="Calibri"/>
                <a:ea typeface="Calibri"/>
                <a:cs typeface="Calibri"/>
                <a:sym typeface="Calibri"/>
              </a:rPr>
              <a:t>Basic information about GapData Institute </a:t>
            </a:r>
            <a:endParaRPr sz="1300"/>
          </a:p>
          <a:p>
            <a:pPr indent="-190500" lvl="0" marL="215900" rtl="0" algn="l">
              <a:lnSpc>
                <a:spcPct val="100000"/>
              </a:lnSpc>
              <a:spcBef>
                <a:spcPts val="400"/>
              </a:spcBef>
              <a:spcAft>
                <a:spcPts val="0"/>
              </a:spcAft>
              <a:buClr>
                <a:srgbClr val="000000"/>
              </a:buClr>
              <a:buSzPts val="1200"/>
              <a:buFont typeface="Garamond"/>
              <a:buChar char="-"/>
            </a:pPr>
            <a:r>
              <a:rPr lang="en" sz="1200">
                <a:latin typeface="Garamond"/>
                <a:ea typeface="Garamond"/>
                <a:cs typeface="Garamond"/>
                <a:sym typeface="Garamond"/>
              </a:rPr>
              <a:t>Economic Research &amp; Public Policy &amp; Data Science think-tank (data-tank)</a:t>
            </a:r>
            <a:endParaRPr sz="1300"/>
          </a:p>
          <a:p>
            <a:pPr indent="-190500" lvl="0" marL="215900" rtl="0" algn="l">
              <a:lnSpc>
                <a:spcPct val="100000"/>
              </a:lnSpc>
              <a:spcBef>
                <a:spcPts val="400"/>
              </a:spcBef>
              <a:spcAft>
                <a:spcPts val="0"/>
              </a:spcAft>
              <a:buClr>
                <a:srgbClr val="000000"/>
              </a:buClr>
              <a:buSzPts val="1200"/>
              <a:buFont typeface="Garamond"/>
              <a:buChar char="-"/>
            </a:pPr>
            <a:r>
              <a:rPr lang="en" sz="1200">
                <a:latin typeface="Garamond"/>
                <a:ea typeface="Garamond"/>
                <a:cs typeface="Garamond"/>
                <a:sym typeface="Garamond"/>
              </a:rPr>
              <a:t>Data. Think. Change. </a:t>
            </a:r>
            <a:endParaRPr sz="1300"/>
          </a:p>
          <a:p>
            <a:pPr indent="-190500" lvl="0" marL="215900" rtl="0" algn="l">
              <a:lnSpc>
                <a:spcPct val="100000"/>
              </a:lnSpc>
              <a:spcBef>
                <a:spcPts val="400"/>
              </a:spcBef>
              <a:spcAft>
                <a:spcPts val="0"/>
              </a:spcAft>
              <a:buClr>
                <a:srgbClr val="000000"/>
              </a:buClr>
              <a:buSzPts val="1200"/>
              <a:buFont typeface="Garamond"/>
              <a:buChar char="-"/>
            </a:pPr>
            <a:r>
              <a:rPr lang="en" sz="1200">
                <a:latin typeface="Garamond"/>
                <a:ea typeface="Garamond"/>
                <a:cs typeface="Garamond"/>
                <a:sym typeface="Garamond"/>
              </a:rPr>
              <a:t>GapData Institute (GDI) is a non-profit nonpartisan research institution harnessing power of data &amp; wisdom of economics for public good.</a:t>
            </a:r>
            <a:endParaRPr sz="1300"/>
          </a:p>
          <a:p>
            <a:pPr indent="-190500" lvl="0" marL="215900" rtl="0" algn="l">
              <a:lnSpc>
                <a:spcPct val="100000"/>
              </a:lnSpc>
              <a:spcBef>
                <a:spcPts val="400"/>
              </a:spcBef>
              <a:spcAft>
                <a:spcPts val="0"/>
              </a:spcAft>
              <a:buClr>
                <a:srgbClr val="000000"/>
              </a:buClr>
              <a:buSzPts val="1200"/>
              <a:buFont typeface="Garamond"/>
              <a:buChar char="-"/>
            </a:pPr>
            <a:r>
              <a:rPr lang="en" sz="1200">
                <a:latin typeface="Garamond"/>
                <a:ea typeface="Garamond"/>
                <a:cs typeface="Garamond"/>
                <a:sym typeface="Garamond"/>
              </a:rPr>
              <a:t>Transparent account (from day #1; SK7383300000002200933920 https://www.fio.sk/ib2/transparent?a=2200933920)</a:t>
            </a:r>
            <a:endParaRPr sz="1300"/>
          </a:p>
          <a:p>
            <a:pPr indent="-190500" lvl="0" marL="215900" rtl="0" algn="l">
              <a:lnSpc>
                <a:spcPct val="100000"/>
              </a:lnSpc>
              <a:spcBef>
                <a:spcPts val="400"/>
              </a:spcBef>
              <a:spcAft>
                <a:spcPts val="0"/>
              </a:spcAft>
              <a:buClr>
                <a:srgbClr val="000000"/>
              </a:buClr>
              <a:buSzPts val="1200"/>
              <a:buFont typeface="Garamond"/>
              <a:buChar char="-"/>
            </a:pPr>
            <a:r>
              <a:rPr lang="en" sz="1200">
                <a:latin typeface="Garamond"/>
                <a:ea typeface="Garamond"/>
                <a:cs typeface="Garamond"/>
                <a:sym typeface="Garamond"/>
              </a:rPr>
              <a:t>Partnership (openness, transparency)</a:t>
            </a:r>
            <a:endParaRPr sz="1300"/>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2bae7ab54f6_0_15:notes"/>
          <p:cNvSpPr/>
          <p:nvPr>
            <p:ph idx="2" type="sldImg"/>
          </p:nvPr>
        </p:nvSpPr>
        <p:spPr>
          <a:xfrm>
            <a:off x="134094" y="686475"/>
            <a:ext cx="6589800" cy="34281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349" name="Google Shape;349;g2bae7ab54f6_0_15:notes"/>
          <p:cNvSpPr txBox="1"/>
          <p:nvPr>
            <p:ph idx="1" type="body"/>
          </p:nvPr>
        </p:nvSpPr>
        <p:spPr>
          <a:xfrm>
            <a:off x="685493" y="4342944"/>
            <a:ext cx="5487000" cy="4114500"/>
          </a:xfrm>
          <a:prstGeom prst="rect">
            <a:avLst/>
          </a:prstGeom>
          <a:noFill/>
          <a:ln>
            <a:noFill/>
          </a:ln>
        </p:spPr>
        <p:txBody>
          <a:bodyPr anchorCtr="0" anchor="t" bIns="46775" lIns="93250" spcFirstLastPara="1" rIns="93250" wrap="square" tIns="46775">
            <a:noAutofit/>
          </a:bodyPr>
          <a:lstStyle/>
          <a:p>
            <a:pPr indent="-190500" lvl="0" marL="215900" rtl="0" algn="l">
              <a:lnSpc>
                <a:spcPct val="100000"/>
              </a:lnSpc>
              <a:spcBef>
                <a:spcPts val="0"/>
              </a:spcBef>
              <a:spcAft>
                <a:spcPts val="0"/>
              </a:spcAft>
              <a:buSzPts val="1700"/>
              <a:buFont typeface="Calibri"/>
              <a:buNone/>
            </a:pPr>
            <a:r>
              <a:rPr lang="en" sz="1300">
                <a:latin typeface="Calibri"/>
                <a:ea typeface="Calibri"/>
                <a:cs typeface="Calibri"/>
                <a:sym typeface="Calibri"/>
              </a:rPr>
              <a:t>(1-2 min.)</a:t>
            </a:r>
            <a:endParaRPr sz="1300"/>
          </a:p>
          <a:p>
            <a:pPr indent="-196850" lvl="0" marL="215900" rtl="0" algn="l">
              <a:lnSpc>
                <a:spcPct val="100000"/>
              </a:lnSpc>
              <a:spcBef>
                <a:spcPts val="400"/>
              </a:spcBef>
              <a:spcAft>
                <a:spcPts val="0"/>
              </a:spcAft>
              <a:buClr>
                <a:srgbClr val="000000"/>
              </a:buClr>
              <a:buSzPts val="1700"/>
              <a:buFont typeface="Calibri"/>
              <a:buChar char="-"/>
            </a:pPr>
            <a:r>
              <a:rPr lang="en" sz="1300">
                <a:latin typeface="Calibri"/>
                <a:ea typeface="Calibri"/>
                <a:cs typeface="Calibri"/>
                <a:sym typeface="Calibri"/>
              </a:rPr>
              <a:t>Basic information about GapData Institute </a:t>
            </a:r>
            <a:endParaRPr sz="1300"/>
          </a:p>
          <a:p>
            <a:pPr indent="-190500" lvl="0" marL="215900" rtl="0" algn="l">
              <a:lnSpc>
                <a:spcPct val="100000"/>
              </a:lnSpc>
              <a:spcBef>
                <a:spcPts val="400"/>
              </a:spcBef>
              <a:spcAft>
                <a:spcPts val="0"/>
              </a:spcAft>
              <a:buClr>
                <a:srgbClr val="000000"/>
              </a:buClr>
              <a:buSzPts val="1200"/>
              <a:buFont typeface="Garamond"/>
              <a:buChar char="-"/>
            </a:pPr>
            <a:r>
              <a:rPr lang="en" sz="1200">
                <a:latin typeface="Garamond"/>
                <a:ea typeface="Garamond"/>
                <a:cs typeface="Garamond"/>
                <a:sym typeface="Garamond"/>
              </a:rPr>
              <a:t>Economic Research &amp; Public Policy &amp; Data Science think-tank (data-tank)</a:t>
            </a:r>
            <a:endParaRPr sz="1300"/>
          </a:p>
          <a:p>
            <a:pPr indent="-190500" lvl="0" marL="215900" rtl="0" algn="l">
              <a:lnSpc>
                <a:spcPct val="100000"/>
              </a:lnSpc>
              <a:spcBef>
                <a:spcPts val="400"/>
              </a:spcBef>
              <a:spcAft>
                <a:spcPts val="0"/>
              </a:spcAft>
              <a:buClr>
                <a:srgbClr val="000000"/>
              </a:buClr>
              <a:buSzPts val="1200"/>
              <a:buFont typeface="Garamond"/>
              <a:buChar char="-"/>
            </a:pPr>
            <a:r>
              <a:rPr lang="en" sz="1200">
                <a:latin typeface="Garamond"/>
                <a:ea typeface="Garamond"/>
                <a:cs typeface="Garamond"/>
                <a:sym typeface="Garamond"/>
              </a:rPr>
              <a:t>Data. Think. Change. </a:t>
            </a:r>
            <a:endParaRPr sz="1300"/>
          </a:p>
          <a:p>
            <a:pPr indent="-190500" lvl="0" marL="215900" rtl="0" algn="l">
              <a:lnSpc>
                <a:spcPct val="100000"/>
              </a:lnSpc>
              <a:spcBef>
                <a:spcPts val="400"/>
              </a:spcBef>
              <a:spcAft>
                <a:spcPts val="0"/>
              </a:spcAft>
              <a:buClr>
                <a:srgbClr val="000000"/>
              </a:buClr>
              <a:buSzPts val="1200"/>
              <a:buFont typeface="Garamond"/>
              <a:buChar char="-"/>
            </a:pPr>
            <a:r>
              <a:rPr lang="en" sz="1200">
                <a:latin typeface="Garamond"/>
                <a:ea typeface="Garamond"/>
                <a:cs typeface="Garamond"/>
                <a:sym typeface="Garamond"/>
              </a:rPr>
              <a:t>GapData Institute (GDI) is a non-profit nonpartisan research institution harnessing power of data &amp; wisdom of economics for public good.</a:t>
            </a:r>
            <a:endParaRPr sz="1300"/>
          </a:p>
          <a:p>
            <a:pPr indent="-190500" lvl="0" marL="215900" rtl="0" algn="l">
              <a:lnSpc>
                <a:spcPct val="100000"/>
              </a:lnSpc>
              <a:spcBef>
                <a:spcPts val="400"/>
              </a:spcBef>
              <a:spcAft>
                <a:spcPts val="0"/>
              </a:spcAft>
              <a:buClr>
                <a:srgbClr val="000000"/>
              </a:buClr>
              <a:buSzPts val="1200"/>
              <a:buFont typeface="Garamond"/>
              <a:buChar char="-"/>
            </a:pPr>
            <a:r>
              <a:rPr lang="en" sz="1200">
                <a:latin typeface="Garamond"/>
                <a:ea typeface="Garamond"/>
                <a:cs typeface="Garamond"/>
                <a:sym typeface="Garamond"/>
              </a:rPr>
              <a:t>Transparent account (from day #1; SK7383300000002200933920 https://www.fio.sk/ib2/transparent?a=2200933920)</a:t>
            </a:r>
            <a:endParaRPr sz="1300"/>
          </a:p>
          <a:p>
            <a:pPr indent="-190500" lvl="0" marL="215900" rtl="0" algn="l">
              <a:lnSpc>
                <a:spcPct val="100000"/>
              </a:lnSpc>
              <a:spcBef>
                <a:spcPts val="400"/>
              </a:spcBef>
              <a:spcAft>
                <a:spcPts val="0"/>
              </a:spcAft>
              <a:buClr>
                <a:srgbClr val="000000"/>
              </a:buClr>
              <a:buSzPts val="1200"/>
              <a:buFont typeface="Garamond"/>
              <a:buChar char="-"/>
            </a:pPr>
            <a:r>
              <a:rPr lang="en" sz="1200">
                <a:latin typeface="Garamond"/>
                <a:ea typeface="Garamond"/>
                <a:cs typeface="Garamond"/>
                <a:sym typeface="Garamond"/>
              </a:rPr>
              <a:t>Partnership (openness, transparency)</a:t>
            </a:r>
            <a:endParaRPr sz="1300"/>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3580ab499f1_0_119:notes"/>
          <p:cNvSpPr/>
          <p:nvPr>
            <p:ph idx="2" type="sldImg"/>
          </p:nvPr>
        </p:nvSpPr>
        <p:spPr>
          <a:xfrm>
            <a:off x="134094" y="686475"/>
            <a:ext cx="6589800" cy="34281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357" name="Google Shape;357;g3580ab499f1_0_119:notes"/>
          <p:cNvSpPr txBox="1"/>
          <p:nvPr>
            <p:ph idx="1" type="body"/>
          </p:nvPr>
        </p:nvSpPr>
        <p:spPr>
          <a:xfrm>
            <a:off x="685493" y="4342944"/>
            <a:ext cx="5487000" cy="4114500"/>
          </a:xfrm>
          <a:prstGeom prst="rect">
            <a:avLst/>
          </a:prstGeom>
          <a:noFill/>
          <a:ln>
            <a:noFill/>
          </a:ln>
        </p:spPr>
        <p:txBody>
          <a:bodyPr anchorCtr="0" anchor="t" bIns="46775" lIns="93250" spcFirstLastPara="1" rIns="93250" wrap="square" tIns="46775">
            <a:noAutofit/>
          </a:bodyPr>
          <a:lstStyle/>
          <a:p>
            <a:pPr indent="-190500" lvl="0" marL="215900" rtl="0" algn="l">
              <a:lnSpc>
                <a:spcPct val="100000"/>
              </a:lnSpc>
              <a:spcBef>
                <a:spcPts val="0"/>
              </a:spcBef>
              <a:spcAft>
                <a:spcPts val="0"/>
              </a:spcAft>
              <a:buSzPts val="1700"/>
              <a:buFont typeface="Calibri"/>
              <a:buNone/>
            </a:pPr>
            <a:r>
              <a:rPr lang="en" sz="1300">
                <a:latin typeface="Calibri"/>
                <a:ea typeface="Calibri"/>
                <a:cs typeface="Calibri"/>
                <a:sym typeface="Calibri"/>
              </a:rPr>
              <a:t>(1-2 min.)</a:t>
            </a:r>
            <a:endParaRPr sz="1300"/>
          </a:p>
          <a:p>
            <a:pPr indent="-196850" lvl="0" marL="215900" rtl="0" algn="l">
              <a:lnSpc>
                <a:spcPct val="100000"/>
              </a:lnSpc>
              <a:spcBef>
                <a:spcPts val="400"/>
              </a:spcBef>
              <a:spcAft>
                <a:spcPts val="0"/>
              </a:spcAft>
              <a:buClr>
                <a:srgbClr val="000000"/>
              </a:buClr>
              <a:buSzPts val="1700"/>
              <a:buFont typeface="Calibri"/>
              <a:buChar char="-"/>
            </a:pPr>
            <a:r>
              <a:rPr lang="en" sz="1300">
                <a:latin typeface="Calibri"/>
                <a:ea typeface="Calibri"/>
                <a:cs typeface="Calibri"/>
                <a:sym typeface="Calibri"/>
              </a:rPr>
              <a:t>Basic information about GapData Institute </a:t>
            </a:r>
            <a:endParaRPr sz="1300"/>
          </a:p>
          <a:p>
            <a:pPr indent="-190500" lvl="0" marL="215900" rtl="0" algn="l">
              <a:lnSpc>
                <a:spcPct val="100000"/>
              </a:lnSpc>
              <a:spcBef>
                <a:spcPts val="400"/>
              </a:spcBef>
              <a:spcAft>
                <a:spcPts val="0"/>
              </a:spcAft>
              <a:buClr>
                <a:srgbClr val="000000"/>
              </a:buClr>
              <a:buSzPts val="1200"/>
              <a:buFont typeface="Garamond"/>
              <a:buChar char="-"/>
            </a:pPr>
            <a:r>
              <a:rPr lang="en" sz="1200">
                <a:latin typeface="Garamond"/>
                <a:ea typeface="Garamond"/>
                <a:cs typeface="Garamond"/>
                <a:sym typeface="Garamond"/>
              </a:rPr>
              <a:t>Economic Research &amp; Public Policy &amp; Data Science think-tank (data-tank)</a:t>
            </a:r>
            <a:endParaRPr sz="1300"/>
          </a:p>
          <a:p>
            <a:pPr indent="-190500" lvl="0" marL="215900" rtl="0" algn="l">
              <a:lnSpc>
                <a:spcPct val="100000"/>
              </a:lnSpc>
              <a:spcBef>
                <a:spcPts val="400"/>
              </a:spcBef>
              <a:spcAft>
                <a:spcPts val="0"/>
              </a:spcAft>
              <a:buClr>
                <a:srgbClr val="000000"/>
              </a:buClr>
              <a:buSzPts val="1200"/>
              <a:buFont typeface="Garamond"/>
              <a:buChar char="-"/>
            </a:pPr>
            <a:r>
              <a:rPr lang="en" sz="1200">
                <a:latin typeface="Garamond"/>
                <a:ea typeface="Garamond"/>
                <a:cs typeface="Garamond"/>
                <a:sym typeface="Garamond"/>
              </a:rPr>
              <a:t>Data. Think. Change. </a:t>
            </a:r>
            <a:endParaRPr sz="1300"/>
          </a:p>
          <a:p>
            <a:pPr indent="-190500" lvl="0" marL="215900" rtl="0" algn="l">
              <a:lnSpc>
                <a:spcPct val="100000"/>
              </a:lnSpc>
              <a:spcBef>
                <a:spcPts val="400"/>
              </a:spcBef>
              <a:spcAft>
                <a:spcPts val="0"/>
              </a:spcAft>
              <a:buClr>
                <a:srgbClr val="000000"/>
              </a:buClr>
              <a:buSzPts val="1200"/>
              <a:buFont typeface="Garamond"/>
              <a:buChar char="-"/>
            </a:pPr>
            <a:r>
              <a:rPr lang="en" sz="1200">
                <a:latin typeface="Garamond"/>
                <a:ea typeface="Garamond"/>
                <a:cs typeface="Garamond"/>
                <a:sym typeface="Garamond"/>
              </a:rPr>
              <a:t>GapData Institute (GDI) is a non-profit nonpartisan research institution harnessing power of data &amp; wisdom of economics for public good.</a:t>
            </a:r>
            <a:endParaRPr sz="1300"/>
          </a:p>
          <a:p>
            <a:pPr indent="-190500" lvl="0" marL="215900" rtl="0" algn="l">
              <a:lnSpc>
                <a:spcPct val="100000"/>
              </a:lnSpc>
              <a:spcBef>
                <a:spcPts val="400"/>
              </a:spcBef>
              <a:spcAft>
                <a:spcPts val="0"/>
              </a:spcAft>
              <a:buClr>
                <a:srgbClr val="000000"/>
              </a:buClr>
              <a:buSzPts val="1200"/>
              <a:buFont typeface="Garamond"/>
              <a:buChar char="-"/>
            </a:pPr>
            <a:r>
              <a:rPr lang="en" sz="1200">
                <a:latin typeface="Garamond"/>
                <a:ea typeface="Garamond"/>
                <a:cs typeface="Garamond"/>
                <a:sym typeface="Garamond"/>
              </a:rPr>
              <a:t>Transparent account (from day #1; SK7383300000002200933920 https://www.fio.sk/ib2/transparent?a=2200933920)</a:t>
            </a:r>
            <a:endParaRPr sz="1300"/>
          </a:p>
          <a:p>
            <a:pPr indent="-190500" lvl="0" marL="215900" rtl="0" algn="l">
              <a:lnSpc>
                <a:spcPct val="100000"/>
              </a:lnSpc>
              <a:spcBef>
                <a:spcPts val="400"/>
              </a:spcBef>
              <a:spcAft>
                <a:spcPts val="0"/>
              </a:spcAft>
              <a:buClr>
                <a:srgbClr val="000000"/>
              </a:buClr>
              <a:buSzPts val="1200"/>
              <a:buFont typeface="Garamond"/>
              <a:buChar char="-"/>
            </a:pPr>
            <a:r>
              <a:rPr lang="en" sz="1200">
                <a:latin typeface="Garamond"/>
                <a:ea typeface="Garamond"/>
                <a:cs typeface="Garamond"/>
                <a:sym typeface="Garamond"/>
              </a:rPr>
              <a:t>Partnership (openness, transparency)</a:t>
            </a:r>
            <a:endParaRPr sz="1300"/>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2bae7ab54f6_0_205:notes"/>
          <p:cNvSpPr/>
          <p:nvPr>
            <p:ph idx="2" type="sldImg"/>
          </p:nvPr>
        </p:nvSpPr>
        <p:spPr>
          <a:xfrm>
            <a:off x="134094" y="686475"/>
            <a:ext cx="6589800" cy="34281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368" name="Google Shape;368;g2bae7ab54f6_0_205:notes"/>
          <p:cNvSpPr txBox="1"/>
          <p:nvPr>
            <p:ph idx="1" type="body"/>
          </p:nvPr>
        </p:nvSpPr>
        <p:spPr>
          <a:xfrm>
            <a:off x="685493" y="4342944"/>
            <a:ext cx="5487000" cy="4114500"/>
          </a:xfrm>
          <a:prstGeom prst="rect">
            <a:avLst/>
          </a:prstGeom>
          <a:noFill/>
          <a:ln>
            <a:noFill/>
          </a:ln>
        </p:spPr>
        <p:txBody>
          <a:bodyPr anchorCtr="0" anchor="t" bIns="46775" lIns="93250" spcFirstLastPara="1" rIns="93250" wrap="square" tIns="46775">
            <a:noAutofit/>
          </a:bodyPr>
          <a:lstStyle/>
          <a:p>
            <a:pPr indent="-190500" lvl="0" marL="215900" rtl="0" algn="l">
              <a:lnSpc>
                <a:spcPct val="100000"/>
              </a:lnSpc>
              <a:spcBef>
                <a:spcPts val="0"/>
              </a:spcBef>
              <a:spcAft>
                <a:spcPts val="0"/>
              </a:spcAft>
              <a:buSzPts val="1700"/>
              <a:buFont typeface="Calibri"/>
              <a:buNone/>
            </a:pPr>
            <a:r>
              <a:rPr lang="en" sz="1300">
                <a:latin typeface="Calibri"/>
                <a:ea typeface="Calibri"/>
                <a:cs typeface="Calibri"/>
                <a:sym typeface="Calibri"/>
              </a:rPr>
              <a:t>(1-2 min.)</a:t>
            </a:r>
            <a:endParaRPr sz="1300"/>
          </a:p>
          <a:p>
            <a:pPr indent="-196850" lvl="0" marL="215900" rtl="0" algn="l">
              <a:lnSpc>
                <a:spcPct val="100000"/>
              </a:lnSpc>
              <a:spcBef>
                <a:spcPts val="400"/>
              </a:spcBef>
              <a:spcAft>
                <a:spcPts val="0"/>
              </a:spcAft>
              <a:buClr>
                <a:srgbClr val="000000"/>
              </a:buClr>
              <a:buSzPts val="1700"/>
              <a:buFont typeface="Calibri"/>
              <a:buChar char="-"/>
            </a:pPr>
            <a:r>
              <a:rPr lang="en" sz="1300">
                <a:latin typeface="Calibri"/>
                <a:ea typeface="Calibri"/>
                <a:cs typeface="Calibri"/>
                <a:sym typeface="Calibri"/>
              </a:rPr>
              <a:t>Basic information about GapData Institute </a:t>
            </a:r>
            <a:endParaRPr sz="1300"/>
          </a:p>
          <a:p>
            <a:pPr indent="-190500" lvl="0" marL="215900" rtl="0" algn="l">
              <a:lnSpc>
                <a:spcPct val="100000"/>
              </a:lnSpc>
              <a:spcBef>
                <a:spcPts val="400"/>
              </a:spcBef>
              <a:spcAft>
                <a:spcPts val="0"/>
              </a:spcAft>
              <a:buClr>
                <a:srgbClr val="000000"/>
              </a:buClr>
              <a:buSzPts val="1200"/>
              <a:buFont typeface="Garamond"/>
              <a:buChar char="-"/>
            </a:pPr>
            <a:r>
              <a:rPr lang="en" sz="1200">
                <a:latin typeface="Garamond"/>
                <a:ea typeface="Garamond"/>
                <a:cs typeface="Garamond"/>
                <a:sym typeface="Garamond"/>
              </a:rPr>
              <a:t>Economic Research &amp; Public Policy &amp; Data Science think-tank (data-tank)</a:t>
            </a:r>
            <a:endParaRPr sz="1300"/>
          </a:p>
          <a:p>
            <a:pPr indent="-190500" lvl="0" marL="215900" rtl="0" algn="l">
              <a:lnSpc>
                <a:spcPct val="100000"/>
              </a:lnSpc>
              <a:spcBef>
                <a:spcPts val="400"/>
              </a:spcBef>
              <a:spcAft>
                <a:spcPts val="0"/>
              </a:spcAft>
              <a:buClr>
                <a:srgbClr val="000000"/>
              </a:buClr>
              <a:buSzPts val="1200"/>
              <a:buFont typeface="Garamond"/>
              <a:buChar char="-"/>
            </a:pPr>
            <a:r>
              <a:rPr lang="en" sz="1200">
                <a:latin typeface="Garamond"/>
                <a:ea typeface="Garamond"/>
                <a:cs typeface="Garamond"/>
                <a:sym typeface="Garamond"/>
              </a:rPr>
              <a:t>Data. Think. Change. </a:t>
            </a:r>
            <a:endParaRPr sz="1300"/>
          </a:p>
          <a:p>
            <a:pPr indent="-190500" lvl="0" marL="215900" rtl="0" algn="l">
              <a:lnSpc>
                <a:spcPct val="100000"/>
              </a:lnSpc>
              <a:spcBef>
                <a:spcPts val="400"/>
              </a:spcBef>
              <a:spcAft>
                <a:spcPts val="0"/>
              </a:spcAft>
              <a:buClr>
                <a:srgbClr val="000000"/>
              </a:buClr>
              <a:buSzPts val="1200"/>
              <a:buFont typeface="Garamond"/>
              <a:buChar char="-"/>
            </a:pPr>
            <a:r>
              <a:rPr lang="en" sz="1200">
                <a:latin typeface="Garamond"/>
                <a:ea typeface="Garamond"/>
                <a:cs typeface="Garamond"/>
                <a:sym typeface="Garamond"/>
              </a:rPr>
              <a:t>GapData Institute (GDI) is a non-profit nonpartisan research institution harnessing power of data &amp; wisdom of economics for public good.</a:t>
            </a:r>
            <a:endParaRPr sz="1300"/>
          </a:p>
          <a:p>
            <a:pPr indent="-190500" lvl="0" marL="215900" rtl="0" algn="l">
              <a:lnSpc>
                <a:spcPct val="100000"/>
              </a:lnSpc>
              <a:spcBef>
                <a:spcPts val="400"/>
              </a:spcBef>
              <a:spcAft>
                <a:spcPts val="0"/>
              </a:spcAft>
              <a:buClr>
                <a:srgbClr val="000000"/>
              </a:buClr>
              <a:buSzPts val="1200"/>
              <a:buFont typeface="Garamond"/>
              <a:buChar char="-"/>
            </a:pPr>
            <a:r>
              <a:rPr lang="en" sz="1200">
                <a:latin typeface="Garamond"/>
                <a:ea typeface="Garamond"/>
                <a:cs typeface="Garamond"/>
                <a:sym typeface="Garamond"/>
              </a:rPr>
              <a:t>Transparent account (from day #1; SK7383300000002200933920 https://www.fio.sk/ib2/transparent?a=2200933920)</a:t>
            </a:r>
            <a:endParaRPr sz="1300"/>
          </a:p>
          <a:p>
            <a:pPr indent="-190500" lvl="0" marL="215900" rtl="0" algn="l">
              <a:lnSpc>
                <a:spcPct val="100000"/>
              </a:lnSpc>
              <a:spcBef>
                <a:spcPts val="400"/>
              </a:spcBef>
              <a:spcAft>
                <a:spcPts val="0"/>
              </a:spcAft>
              <a:buClr>
                <a:srgbClr val="000000"/>
              </a:buClr>
              <a:buSzPts val="1200"/>
              <a:buFont typeface="Garamond"/>
              <a:buChar char="-"/>
            </a:pPr>
            <a:r>
              <a:rPr lang="en" sz="1200">
                <a:latin typeface="Garamond"/>
                <a:ea typeface="Garamond"/>
                <a:cs typeface="Garamond"/>
                <a:sym typeface="Garamond"/>
              </a:rPr>
              <a:t>Partnership (openness, transparency)</a:t>
            </a:r>
            <a:endParaRPr sz="1300"/>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60c3b13169_2_127:notes"/>
          <p:cNvSpPr/>
          <p:nvPr>
            <p:ph idx="2" type="sldImg"/>
          </p:nvPr>
        </p:nvSpPr>
        <p:spPr>
          <a:xfrm>
            <a:off x="134094" y="686475"/>
            <a:ext cx="6589813" cy="3428117"/>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379" name="Google Shape;379;g60c3b13169_2_127:notes"/>
          <p:cNvSpPr txBox="1"/>
          <p:nvPr>
            <p:ph idx="1" type="body"/>
          </p:nvPr>
        </p:nvSpPr>
        <p:spPr>
          <a:xfrm>
            <a:off x="685493" y="4342944"/>
            <a:ext cx="5487013" cy="4114592"/>
          </a:xfrm>
          <a:prstGeom prst="rect">
            <a:avLst/>
          </a:prstGeom>
          <a:noFill/>
          <a:ln>
            <a:noFill/>
          </a:ln>
        </p:spPr>
        <p:txBody>
          <a:bodyPr anchorCtr="0" anchor="t" bIns="46775" lIns="93250" spcFirstLastPara="1" rIns="93250" wrap="square" tIns="46775">
            <a:noAutofit/>
          </a:bodyPr>
          <a:lstStyle/>
          <a:p>
            <a:pPr indent="-203200" lvl="0" marL="215900" rtl="0" algn="l">
              <a:lnSpc>
                <a:spcPct val="100000"/>
              </a:lnSpc>
              <a:spcBef>
                <a:spcPts val="0"/>
              </a:spcBef>
              <a:spcAft>
                <a:spcPts val="0"/>
              </a:spcAft>
              <a:buSzPts val="1700"/>
              <a:buFont typeface="Calibri"/>
              <a:buNone/>
            </a:pPr>
            <a:r>
              <a:rPr lang="en" sz="1300">
                <a:latin typeface="Calibri"/>
                <a:ea typeface="Calibri"/>
                <a:cs typeface="Calibri"/>
                <a:sym typeface="Calibri"/>
              </a:rPr>
              <a:t>(1-2min.)</a:t>
            </a:r>
            <a:endParaRPr sz="1300"/>
          </a:p>
          <a:p>
            <a:pPr indent="-203200" lvl="1" marL="647700" rtl="0" algn="l">
              <a:lnSpc>
                <a:spcPct val="100000"/>
              </a:lnSpc>
              <a:spcBef>
                <a:spcPts val="500"/>
              </a:spcBef>
              <a:spcAft>
                <a:spcPts val="0"/>
              </a:spcAft>
              <a:buClr>
                <a:srgbClr val="000000"/>
              </a:buClr>
              <a:buSzPts val="1300"/>
              <a:buFont typeface="Garamond"/>
              <a:buNone/>
            </a:pPr>
            <a:r>
              <a:rPr b="1" lang="en" sz="1300">
                <a:solidFill>
                  <a:srgbClr val="000000"/>
                </a:solidFill>
                <a:latin typeface="Garamond"/>
                <a:ea typeface="Garamond"/>
                <a:cs typeface="Garamond"/>
                <a:sym typeface="Garamond"/>
              </a:rPr>
              <a:t>Anaconda/Spyder</a:t>
            </a:r>
            <a:endParaRPr sz="1300"/>
          </a:p>
          <a:p>
            <a:pPr indent="-203200" lvl="1" marL="647700" rtl="0" algn="l">
              <a:lnSpc>
                <a:spcPct val="100000"/>
              </a:lnSpc>
              <a:spcBef>
                <a:spcPts val="500"/>
              </a:spcBef>
              <a:spcAft>
                <a:spcPts val="0"/>
              </a:spcAft>
              <a:buClr>
                <a:srgbClr val="000000"/>
              </a:buClr>
              <a:buSzPts val="1300"/>
              <a:buFont typeface="Garamond"/>
              <a:buNone/>
            </a:pPr>
            <a:r>
              <a:rPr b="1" lang="en" sz="1300">
                <a:solidFill>
                  <a:srgbClr val="000000"/>
                </a:solidFill>
                <a:latin typeface="Garamond"/>
                <a:ea typeface="Garamond"/>
                <a:cs typeface="Garamond"/>
                <a:sym typeface="Garamond"/>
              </a:rPr>
              <a:t>Rodeo (IDE for Python &amp; R)</a:t>
            </a:r>
            <a:endParaRPr sz="1300"/>
          </a:p>
          <a:p>
            <a:pPr indent="-203200" lvl="1" marL="647700" rtl="0" algn="l">
              <a:lnSpc>
                <a:spcPct val="100000"/>
              </a:lnSpc>
              <a:spcBef>
                <a:spcPts val="500"/>
              </a:spcBef>
              <a:spcAft>
                <a:spcPts val="0"/>
              </a:spcAft>
              <a:buClr>
                <a:srgbClr val="000000"/>
              </a:buClr>
              <a:buSzPts val="1300"/>
              <a:buFont typeface="Garamond"/>
              <a:buNone/>
            </a:pPr>
            <a:r>
              <a:rPr b="1" lang="en" sz="1300">
                <a:solidFill>
                  <a:srgbClr val="000000"/>
                </a:solidFill>
                <a:latin typeface="Garamond"/>
                <a:ea typeface="Garamond"/>
                <a:cs typeface="Garamond"/>
                <a:sym typeface="Garamond"/>
              </a:rPr>
              <a:t>Jupyter Notebook</a:t>
            </a:r>
            <a:endParaRPr sz="1300"/>
          </a:p>
          <a:p>
            <a:pPr indent="-203200" lvl="1" marL="647700" rtl="0" algn="l">
              <a:lnSpc>
                <a:spcPct val="100000"/>
              </a:lnSpc>
              <a:spcBef>
                <a:spcPts val="500"/>
              </a:spcBef>
              <a:spcAft>
                <a:spcPts val="0"/>
              </a:spcAft>
              <a:buClr>
                <a:srgbClr val="000000"/>
              </a:buClr>
              <a:buSzPts val="1300"/>
              <a:buFont typeface="Garamond"/>
              <a:buNone/>
            </a:pPr>
            <a:r>
              <a:rPr b="1" lang="en" sz="1300">
                <a:solidFill>
                  <a:srgbClr val="000000"/>
                </a:solidFill>
                <a:latin typeface="Garamond"/>
                <a:ea typeface="Garamond"/>
                <a:cs typeface="Garamond"/>
                <a:sym typeface="Garamond"/>
              </a:rPr>
              <a:t>PyCharm (IDE for Python)</a:t>
            </a:r>
            <a:endParaRPr sz="1300"/>
          </a:p>
          <a:p>
            <a:pPr indent="-203200" lvl="1" marL="647700" rtl="0" algn="l">
              <a:lnSpc>
                <a:spcPct val="100000"/>
              </a:lnSpc>
              <a:spcBef>
                <a:spcPts val="500"/>
              </a:spcBef>
              <a:spcAft>
                <a:spcPts val="0"/>
              </a:spcAft>
              <a:buClr>
                <a:srgbClr val="000000"/>
              </a:buClr>
              <a:buSzPts val="1300"/>
              <a:buFont typeface="Garamond"/>
              <a:buNone/>
            </a:pPr>
            <a:r>
              <a:rPr b="1" lang="en" sz="1300">
                <a:solidFill>
                  <a:srgbClr val="000000"/>
                </a:solidFill>
                <a:latin typeface="Garamond"/>
                <a:ea typeface="Garamond"/>
                <a:cs typeface="Garamond"/>
                <a:sym typeface="Garamond"/>
              </a:rPr>
              <a:t>R-Studio (IDE for R +rpy2)</a:t>
            </a:r>
            <a:endParaRPr sz="1300"/>
          </a:p>
          <a:p>
            <a:pPr indent="-203200" lvl="1" marL="647700" rtl="0" algn="l">
              <a:lnSpc>
                <a:spcPct val="100000"/>
              </a:lnSpc>
              <a:spcBef>
                <a:spcPts val="500"/>
              </a:spcBef>
              <a:spcAft>
                <a:spcPts val="0"/>
              </a:spcAft>
              <a:buClr>
                <a:srgbClr val="000000"/>
              </a:buClr>
              <a:buSzPts val="1300"/>
              <a:buFont typeface="Garamond"/>
              <a:buNone/>
            </a:pPr>
            <a:r>
              <a:rPr b="1" lang="en" sz="1300">
                <a:solidFill>
                  <a:srgbClr val="000000"/>
                </a:solidFill>
                <a:latin typeface="Garamond"/>
                <a:ea typeface="Garamond"/>
                <a:cs typeface="Garamond"/>
                <a:sym typeface="Garamond"/>
              </a:rPr>
              <a:t>Wing + VIM/NeoVim (IDE for Python)</a:t>
            </a:r>
            <a:endParaRPr sz="1300"/>
          </a:p>
          <a:p>
            <a:pPr indent="-203200" lvl="1" marL="647700" rtl="0" algn="l">
              <a:lnSpc>
                <a:spcPct val="100000"/>
              </a:lnSpc>
              <a:spcBef>
                <a:spcPts val="500"/>
              </a:spcBef>
              <a:spcAft>
                <a:spcPts val="0"/>
              </a:spcAft>
              <a:buClr>
                <a:srgbClr val="000000"/>
              </a:buClr>
              <a:buSzPts val="1300"/>
              <a:buFont typeface="Garamond"/>
              <a:buNone/>
            </a:pPr>
            <a:r>
              <a:rPr b="1" lang="en" sz="1300">
                <a:solidFill>
                  <a:srgbClr val="000000"/>
                </a:solidFill>
                <a:latin typeface="Garamond"/>
                <a:ea typeface="Garamond"/>
                <a:cs typeface="Garamond"/>
                <a:sym typeface="Garamond"/>
              </a:rPr>
              <a:t>Tableau Public (Python &amp; R code implementation +TabPy)</a:t>
            </a:r>
            <a:endParaRPr sz="1300"/>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2bae7ab54f6_0_0:notes"/>
          <p:cNvSpPr/>
          <p:nvPr>
            <p:ph idx="2" type="sldImg"/>
          </p:nvPr>
        </p:nvSpPr>
        <p:spPr>
          <a:xfrm>
            <a:off x="134094" y="686475"/>
            <a:ext cx="6589800" cy="34281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89" name="Google Shape;89;g2bae7ab54f6_0_0:notes"/>
          <p:cNvSpPr txBox="1"/>
          <p:nvPr>
            <p:ph idx="1" type="body"/>
          </p:nvPr>
        </p:nvSpPr>
        <p:spPr>
          <a:xfrm>
            <a:off x="685493" y="4342944"/>
            <a:ext cx="5487000" cy="4114500"/>
          </a:xfrm>
          <a:prstGeom prst="rect">
            <a:avLst/>
          </a:prstGeom>
          <a:noFill/>
          <a:ln>
            <a:noFill/>
          </a:ln>
        </p:spPr>
        <p:txBody>
          <a:bodyPr anchorCtr="0" anchor="t" bIns="46775" lIns="93250" spcFirstLastPara="1" rIns="93250" wrap="square" tIns="46775">
            <a:noAutofit/>
          </a:bodyPr>
          <a:lstStyle/>
          <a:p>
            <a:pPr indent="-203200" lvl="0" marL="215900" rtl="0" algn="l">
              <a:lnSpc>
                <a:spcPct val="100000"/>
              </a:lnSpc>
              <a:spcBef>
                <a:spcPts val="0"/>
              </a:spcBef>
              <a:spcAft>
                <a:spcPts val="0"/>
              </a:spcAft>
              <a:buSzPts val="1700"/>
              <a:buFont typeface="Calibri"/>
              <a:buNone/>
            </a:pPr>
            <a:r>
              <a:rPr lang="en" sz="1300">
                <a:latin typeface="Calibri"/>
                <a:ea typeface="Calibri"/>
                <a:cs typeface="Calibri"/>
                <a:sym typeface="Calibri"/>
              </a:rPr>
              <a:t>(1-2 min.)</a:t>
            </a:r>
            <a:endParaRPr sz="1300"/>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60c3b13169_2_43:notes"/>
          <p:cNvSpPr/>
          <p:nvPr>
            <p:ph idx="2" type="sldImg"/>
          </p:nvPr>
        </p:nvSpPr>
        <p:spPr>
          <a:xfrm>
            <a:off x="134094" y="686475"/>
            <a:ext cx="6589813" cy="3428117"/>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394" name="Google Shape;394;g60c3b13169_2_43:notes"/>
          <p:cNvSpPr txBox="1"/>
          <p:nvPr>
            <p:ph idx="1" type="body"/>
          </p:nvPr>
        </p:nvSpPr>
        <p:spPr>
          <a:xfrm>
            <a:off x="685493" y="4342944"/>
            <a:ext cx="5487013" cy="4114592"/>
          </a:xfrm>
          <a:prstGeom prst="rect">
            <a:avLst/>
          </a:prstGeom>
          <a:noFill/>
          <a:ln>
            <a:noFill/>
          </a:ln>
        </p:spPr>
        <p:txBody>
          <a:bodyPr anchorCtr="0" anchor="t" bIns="46775" lIns="93250" spcFirstLastPara="1" rIns="93250" wrap="square" tIns="46775">
            <a:noAutofit/>
          </a:bodyPr>
          <a:lstStyle/>
          <a:p>
            <a:pPr indent="-203200" lvl="0" marL="215900" rtl="0" algn="l">
              <a:lnSpc>
                <a:spcPct val="100000"/>
              </a:lnSpc>
              <a:spcBef>
                <a:spcPts val="0"/>
              </a:spcBef>
              <a:spcAft>
                <a:spcPts val="0"/>
              </a:spcAft>
              <a:buSzPts val="1700"/>
              <a:buFont typeface="Calibri"/>
              <a:buNone/>
            </a:pPr>
            <a:r>
              <a:rPr lang="en" sz="1300">
                <a:latin typeface="Calibri"/>
                <a:ea typeface="Calibri"/>
                <a:cs typeface="Calibri"/>
                <a:sym typeface="Calibri"/>
              </a:rPr>
              <a:t>(1-2 min.)</a:t>
            </a:r>
            <a:endParaRPr sz="1300"/>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60c3b13169_2_73:notes"/>
          <p:cNvSpPr/>
          <p:nvPr>
            <p:ph idx="2" type="sldImg"/>
          </p:nvPr>
        </p:nvSpPr>
        <p:spPr>
          <a:xfrm>
            <a:off x="134094" y="686475"/>
            <a:ext cx="6589813" cy="3428117"/>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404" name="Google Shape;404;g60c3b13169_2_73:notes"/>
          <p:cNvSpPr txBox="1"/>
          <p:nvPr>
            <p:ph idx="1" type="body"/>
          </p:nvPr>
        </p:nvSpPr>
        <p:spPr>
          <a:xfrm>
            <a:off x="685493" y="4342944"/>
            <a:ext cx="5487013" cy="4114592"/>
          </a:xfrm>
          <a:prstGeom prst="rect">
            <a:avLst/>
          </a:prstGeom>
          <a:noFill/>
          <a:ln>
            <a:noFill/>
          </a:ln>
        </p:spPr>
        <p:txBody>
          <a:bodyPr anchorCtr="0" anchor="t" bIns="46775" lIns="93250" spcFirstLastPara="1" rIns="93250" wrap="square" tIns="46775">
            <a:noAutofit/>
          </a:bodyPr>
          <a:lstStyle/>
          <a:p>
            <a:pPr indent="-203200" lvl="0" marL="215900" rtl="0" algn="l">
              <a:lnSpc>
                <a:spcPct val="100000"/>
              </a:lnSpc>
              <a:spcBef>
                <a:spcPts val="0"/>
              </a:spcBef>
              <a:spcAft>
                <a:spcPts val="0"/>
              </a:spcAft>
              <a:buSzPts val="1700"/>
              <a:buFont typeface="Calibri"/>
              <a:buNone/>
            </a:pPr>
            <a:r>
              <a:rPr lang="en" sz="1300">
                <a:latin typeface="Calibri"/>
                <a:ea typeface="Calibri"/>
                <a:cs typeface="Calibri"/>
                <a:sym typeface="Calibri"/>
              </a:rPr>
              <a:t>(1-2 min.)</a:t>
            </a:r>
            <a:endParaRPr sz="1300"/>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g2bae7ab54f6_0_220:notes"/>
          <p:cNvSpPr/>
          <p:nvPr>
            <p:ph idx="2" type="sldImg"/>
          </p:nvPr>
        </p:nvSpPr>
        <p:spPr>
          <a:xfrm>
            <a:off x="134094" y="686475"/>
            <a:ext cx="6589800" cy="34281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416" name="Google Shape;416;g2bae7ab54f6_0_220:notes"/>
          <p:cNvSpPr txBox="1"/>
          <p:nvPr>
            <p:ph idx="1" type="body"/>
          </p:nvPr>
        </p:nvSpPr>
        <p:spPr>
          <a:xfrm>
            <a:off x="685493" y="4342944"/>
            <a:ext cx="5487000" cy="4114500"/>
          </a:xfrm>
          <a:prstGeom prst="rect">
            <a:avLst/>
          </a:prstGeom>
          <a:noFill/>
          <a:ln>
            <a:noFill/>
          </a:ln>
        </p:spPr>
        <p:txBody>
          <a:bodyPr anchorCtr="0" anchor="t" bIns="46775" lIns="93250" spcFirstLastPara="1" rIns="93250" wrap="square" tIns="46775">
            <a:noAutofit/>
          </a:bodyPr>
          <a:lstStyle/>
          <a:p>
            <a:pPr indent="-203200" lvl="0" marL="215900" rtl="0" algn="l">
              <a:lnSpc>
                <a:spcPct val="100000"/>
              </a:lnSpc>
              <a:spcBef>
                <a:spcPts val="0"/>
              </a:spcBef>
              <a:spcAft>
                <a:spcPts val="0"/>
              </a:spcAft>
              <a:buSzPts val="1700"/>
              <a:buFont typeface="Calibri"/>
              <a:buNone/>
            </a:pPr>
            <a:r>
              <a:rPr lang="en" sz="1300">
                <a:latin typeface="Calibri"/>
                <a:ea typeface="Calibri"/>
                <a:cs typeface="Calibri"/>
                <a:sym typeface="Calibri"/>
              </a:rPr>
              <a:t>(1-2 min.)</a:t>
            </a:r>
            <a:endParaRPr sz="1300"/>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g60c3b13169_2_140:notes"/>
          <p:cNvSpPr/>
          <p:nvPr>
            <p:ph idx="2" type="sldImg"/>
          </p:nvPr>
        </p:nvSpPr>
        <p:spPr>
          <a:xfrm>
            <a:off x="134094" y="686475"/>
            <a:ext cx="6589813" cy="3428117"/>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429" name="Google Shape;429;g60c3b13169_2_140:notes"/>
          <p:cNvSpPr txBox="1"/>
          <p:nvPr>
            <p:ph idx="1" type="body"/>
          </p:nvPr>
        </p:nvSpPr>
        <p:spPr>
          <a:xfrm>
            <a:off x="685493" y="4342944"/>
            <a:ext cx="5487013" cy="4114592"/>
          </a:xfrm>
          <a:prstGeom prst="rect">
            <a:avLst/>
          </a:prstGeom>
          <a:noFill/>
          <a:ln>
            <a:noFill/>
          </a:ln>
        </p:spPr>
        <p:txBody>
          <a:bodyPr anchorCtr="0" anchor="t" bIns="46775" lIns="93250" spcFirstLastPara="1" rIns="93250" wrap="square" tIns="46775">
            <a:noAutofit/>
          </a:bodyPr>
          <a:lstStyle/>
          <a:p>
            <a:pPr indent="-203200" lvl="0" marL="215900" rtl="0" algn="l">
              <a:lnSpc>
                <a:spcPct val="100000"/>
              </a:lnSpc>
              <a:spcBef>
                <a:spcPts val="0"/>
              </a:spcBef>
              <a:spcAft>
                <a:spcPts val="0"/>
              </a:spcAft>
              <a:buSzPts val="1700"/>
              <a:buFont typeface="Calibri"/>
              <a:buNone/>
            </a:pPr>
            <a:r>
              <a:rPr lang="en" sz="1300">
                <a:latin typeface="Calibri"/>
                <a:ea typeface="Calibri"/>
                <a:cs typeface="Calibri"/>
                <a:sym typeface="Calibri"/>
              </a:rPr>
              <a:t>(1-2 min.)</a:t>
            </a:r>
            <a:endParaRPr sz="1300"/>
          </a:p>
          <a:p>
            <a:pPr indent="-209550" lvl="0" marL="215900" rtl="0" algn="l">
              <a:lnSpc>
                <a:spcPct val="100000"/>
              </a:lnSpc>
              <a:spcBef>
                <a:spcPts val="400"/>
              </a:spcBef>
              <a:spcAft>
                <a:spcPts val="0"/>
              </a:spcAft>
              <a:buClr>
                <a:srgbClr val="000000"/>
              </a:buClr>
              <a:buSzPts val="1700"/>
              <a:buFont typeface="Calibri"/>
              <a:buChar char="-"/>
            </a:pPr>
            <a:r>
              <a:rPr lang="en" sz="1300">
                <a:latin typeface="Calibri"/>
                <a:ea typeface="Calibri"/>
                <a:cs typeface="Calibri"/>
                <a:sym typeface="Calibri"/>
              </a:rPr>
              <a:t>Basic information about GapData Institute </a:t>
            </a:r>
            <a:endParaRPr sz="1300"/>
          </a:p>
          <a:p>
            <a:pPr indent="-203200" lvl="0" marL="215900" rtl="0" algn="l">
              <a:lnSpc>
                <a:spcPct val="100000"/>
              </a:lnSpc>
              <a:spcBef>
                <a:spcPts val="400"/>
              </a:spcBef>
              <a:spcAft>
                <a:spcPts val="0"/>
              </a:spcAft>
              <a:buClr>
                <a:srgbClr val="000000"/>
              </a:buClr>
              <a:buSzPts val="1200"/>
              <a:buFont typeface="Garamond"/>
              <a:buChar char="-"/>
            </a:pPr>
            <a:r>
              <a:rPr lang="en" sz="1200">
                <a:latin typeface="Garamond"/>
                <a:ea typeface="Garamond"/>
                <a:cs typeface="Garamond"/>
                <a:sym typeface="Garamond"/>
              </a:rPr>
              <a:t>Economic Research &amp; Public Policy &amp; Data Science think-tank (data-tank)</a:t>
            </a:r>
            <a:endParaRPr sz="1300"/>
          </a:p>
          <a:p>
            <a:pPr indent="-203200" lvl="0" marL="215900" rtl="0" algn="l">
              <a:lnSpc>
                <a:spcPct val="100000"/>
              </a:lnSpc>
              <a:spcBef>
                <a:spcPts val="400"/>
              </a:spcBef>
              <a:spcAft>
                <a:spcPts val="0"/>
              </a:spcAft>
              <a:buClr>
                <a:srgbClr val="000000"/>
              </a:buClr>
              <a:buSzPts val="1200"/>
              <a:buFont typeface="Garamond"/>
              <a:buChar char="-"/>
            </a:pPr>
            <a:r>
              <a:rPr lang="en" sz="1200">
                <a:latin typeface="Garamond"/>
                <a:ea typeface="Garamond"/>
                <a:cs typeface="Garamond"/>
                <a:sym typeface="Garamond"/>
              </a:rPr>
              <a:t>Data. Think. Change. </a:t>
            </a:r>
            <a:endParaRPr sz="1300"/>
          </a:p>
          <a:p>
            <a:pPr indent="-203200" lvl="0" marL="215900" rtl="0" algn="l">
              <a:lnSpc>
                <a:spcPct val="100000"/>
              </a:lnSpc>
              <a:spcBef>
                <a:spcPts val="400"/>
              </a:spcBef>
              <a:spcAft>
                <a:spcPts val="0"/>
              </a:spcAft>
              <a:buClr>
                <a:srgbClr val="000000"/>
              </a:buClr>
              <a:buSzPts val="1200"/>
              <a:buFont typeface="Garamond"/>
              <a:buChar char="-"/>
            </a:pPr>
            <a:r>
              <a:rPr lang="en" sz="1200">
                <a:latin typeface="Garamond"/>
                <a:ea typeface="Garamond"/>
                <a:cs typeface="Garamond"/>
                <a:sym typeface="Garamond"/>
              </a:rPr>
              <a:t>GapData Institute (GDI) is a non-profit nonpartisan research institution harnessing power of data &amp; wisdom of economics for public good.</a:t>
            </a:r>
            <a:endParaRPr sz="1300"/>
          </a:p>
          <a:p>
            <a:pPr indent="-203200" lvl="0" marL="215900" rtl="0" algn="l">
              <a:lnSpc>
                <a:spcPct val="100000"/>
              </a:lnSpc>
              <a:spcBef>
                <a:spcPts val="400"/>
              </a:spcBef>
              <a:spcAft>
                <a:spcPts val="0"/>
              </a:spcAft>
              <a:buClr>
                <a:srgbClr val="000000"/>
              </a:buClr>
              <a:buSzPts val="1200"/>
              <a:buFont typeface="Garamond"/>
              <a:buChar char="-"/>
            </a:pPr>
            <a:r>
              <a:rPr lang="en" sz="1200">
                <a:latin typeface="Garamond"/>
                <a:ea typeface="Garamond"/>
                <a:cs typeface="Garamond"/>
                <a:sym typeface="Garamond"/>
              </a:rPr>
              <a:t>Transparent account (from day #1; SK7383300000002200933920 https://www.fio.sk/ib2/transparent?a=2200933920)</a:t>
            </a:r>
            <a:endParaRPr sz="1300"/>
          </a:p>
          <a:p>
            <a:pPr indent="-203200" lvl="0" marL="215900" rtl="0" algn="l">
              <a:lnSpc>
                <a:spcPct val="100000"/>
              </a:lnSpc>
              <a:spcBef>
                <a:spcPts val="400"/>
              </a:spcBef>
              <a:spcAft>
                <a:spcPts val="0"/>
              </a:spcAft>
              <a:buClr>
                <a:srgbClr val="000000"/>
              </a:buClr>
              <a:buSzPts val="1200"/>
              <a:buFont typeface="Garamond"/>
              <a:buChar char="-"/>
            </a:pPr>
            <a:r>
              <a:rPr lang="en" sz="1200">
                <a:latin typeface="Garamond"/>
                <a:ea typeface="Garamond"/>
                <a:cs typeface="Garamond"/>
                <a:sym typeface="Garamond"/>
              </a:rPr>
              <a:t>Partnership (openness, transparency)</a:t>
            </a:r>
            <a:endParaRPr sz="1300"/>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g60c3b13169_2_152:notes"/>
          <p:cNvSpPr/>
          <p:nvPr>
            <p:ph idx="2" type="sldImg"/>
          </p:nvPr>
        </p:nvSpPr>
        <p:spPr>
          <a:xfrm>
            <a:off x="134094" y="686475"/>
            <a:ext cx="6589813" cy="3428117"/>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442" name="Google Shape;442;g60c3b13169_2_152:notes"/>
          <p:cNvSpPr txBox="1"/>
          <p:nvPr>
            <p:ph idx="1" type="body"/>
          </p:nvPr>
        </p:nvSpPr>
        <p:spPr>
          <a:xfrm>
            <a:off x="685493" y="4342944"/>
            <a:ext cx="5487013" cy="4114592"/>
          </a:xfrm>
          <a:prstGeom prst="rect">
            <a:avLst/>
          </a:prstGeom>
          <a:noFill/>
          <a:ln>
            <a:noFill/>
          </a:ln>
        </p:spPr>
        <p:txBody>
          <a:bodyPr anchorCtr="0" anchor="t" bIns="46775" lIns="93250" spcFirstLastPara="1" rIns="93250" wrap="square" tIns="46775">
            <a:noAutofit/>
          </a:bodyPr>
          <a:lstStyle/>
          <a:p>
            <a:pPr indent="0" lvl="1" marL="431800" rtl="0" algn="l">
              <a:lnSpc>
                <a:spcPct val="100000"/>
              </a:lnSpc>
              <a:spcBef>
                <a:spcPts val="0"/>
              </a:spcBef>
              <a:spcAft>
                <a:spcPts val="0"/>
              </a:spcAft>
              <a:buClr>
                <a:srgbClr val="000000"/>
              </a:buClr>
              <a:buSzPts val="1200"/>
              <a:buFont typeface="Garamond"/>
              <a:buNone/>
            </a:pPr>
            <a:r>
              <a:rPr b="1" lang="en" sz="1200" u="sng">
                <a:solidFill>
                  <a:srgbClr val="000000"/>
                </a:solidFill>
                <a:latin typeface="Garamond"/>
                <a:ea typeface="Garamond"/>
                <a:cs typeface="Garamond"/>
                <a:sym typeface="Garamond"/>
              </a:rPr>
              <a:t>Contact:</a:t>
            </a:r>
            <a:endParaRPr sz="1300"/>
          </a:p>
          <a:p>
            <a:pPr indent="0" lvl="1" marL="431800" rtl="0" algn="l">
              <a:lnSpc>
                <a:spcPct val="100000"/>
              </a:lnSpc>
              <a:spcBef>
                <a:spcPts val="400"/>
              </a:spcBef>
              <a:spcAft>
                <a:spcPts val="0"/>
              </a:spcAft>
              <a:buClr>
                <a:srgbClr val="000000"/>
              </a:buClr>
              <a:buSzPts val="1200"/>
              <a:buFont typeface="Garamond"/>
              <a:buNone/>
            </a:pPr>
            <a:r>
              <a:rPr b="1" lang="en" sz="1200">
                <a:solidFill>
                  <a:srgbClr val="000000"/>
                </a:solidFill>
                <a:latin typeface="Garamond"/>
                <a:ea typeface="Garamond"/>
                <a:cs typeface="Garamond"/>
                <a:sym typeface="Garamond"/>
              </a:rPr>
              <a:t>Radovan Kavicky</a:t>
            </a:r>
            <a:endParaRPr sz="1300"/>
          </a:p>
          <a:p>
            <a:pPr indent="0" lvl="1" marL="431800" rtl="0" algn="l">
              <a:lnSpc>
                <a:spcPct val="100000"/>
              </a:lnSpc>
              <a:spcBef>
                <a:spcPts val="400"/>
              </a:spcBef>
              <a:spcAft>
                <a:spcPts val="0"/>
              </a:spcAft>
              <a:buClr>
                <a:srgbClr val="000000"/>
              </a:buClr>
              <a:buSzPts val="1200"/>
              <a:buFont typeface="Garamond"/>
              <a:buNone/>
            </a:pPr>
            <a:r>
              <a:rPr b="1" lang="en" sz="1200">
                <a:solidFill>
                  <a:srgbClr val="000000"/>
                </a:solidFill>
                <a:latin typeface="Garamond"/>
                <a:ea typeface="Garamond"/>
                <a:cs typeface="Garamond"/>
                <a:sym typeface="Garamond"/>
              </a:rPr>
              <a:t>radovan.kavicky@gapdata.org</a:t>
            </a:r>
            <a:endParaRPr sz="1300"/>
          </a:p>
          <a:p>
            <a:pPr indent="0" lvl="1" marL="431800" rtl="0" algn="l">
              <a:lnSpc>
                <a:spcPct val="100000"/>
              </a:lnSpc>
              <a:spcBef>
                <a:spcPts val="400"/>
              </a:spcBef>
              <a:spcAft>
                <a:spcPts val="0"/>
              </a:spcAft>
              <a:buClr>
                <a:srgbClr val="000000"/>
              </a:buClr>
              <a:buSzPts val="1200"/>
              <a:buFont typeface="Garamond"/>
              <a:buNone/>
            </a:pPr>
            <a:r>
              <a:rPr b="1" lang="en" sz="1200">
                <a:solidFill>
                  <a:srgbClr val="000000"/>
                </a:solidFill>
                <a:latin typeface="Garamond"/>
                <a:ea typeface="Garamond"/>
                <a:cs typeface="Garamond"/>
                <a:sym typeface="Garamond"/>
              </a:rPr>
              <a:t>+420 776 467 159 (CZ)</a:t>
            </a:r>
            <a:endParaRPr sz="1300"/>
          </a:p>
          <a:p>
            <a:pPr indent="0" lvl="1" marL="431800" rtl="0" algn="l">
              <a:lnSpc>
                <a:spcPct val="100000"/>
              </a:lnSpc>
              <a:spcBef>
                <a:spcPts val="400"/>
              </a:spcBef>
              <a:spcAft>
                <a:spcPts val="0"/>
              </a:spcAft>
              <a:buClr>
                <a:srgbClr val="000000"/>
              </a:buClr>
              <a:buSzPts val="1200"/>
              <a:buFont typeface="Garamond"/>
              <a:buNone/>
            </a:pPr>
            <a:r>
              <a:rPr b="1" lang="en" sz="1200">
                <a:solidFill>
                  <a:srgbClr val="000000"/>
                </a:solidFill>
                <a:latin typeface="Garamond"/>
                <a:ea typeface="Garamond"/>
                <a:cs typeface="Garamond"/>
                <a:sym typeface="Garamond"/>
              </a:rPr>
              <a:t>+421 949 716 214 (SK)</a:t>
            </a:r>
            <a:endParaRPr sz="1300"/>
          </a:p>
          <a:p>
            <a:pPr indent="0" lvl="1" marL="431800" rtl="0" algn="l">
              <a:lnSpc>
                <a:spcPct val="100000"/>
              </a:lnSpc>
              <a:spcBef>
                <a:spcPts val="400"/>
              </a:spcBef>
              <a:spcAft>
                <a:spcPts val="0"/>
              </a:spcAft>
              <a:buClr>
                <a:srgbClr val="000000"/>
              </a:buClr>
              <a:buSzPts val="1200"/>
              <a:buFont typeface="Garamond"/>
              <a:buNone/>
            </a:pPr>
            <a:r>
              <a:rPr b="1" lang="en" sz="1200">
                <a:solidFill>
                  <a:srgbClr val="000000"/>
                </a:solidFill>
                <a:latin typeface="Garamond"/>
                <a:ea typeface="Garamond"/>
                <a:cs typeface="Garamond"/>
                <a:sym typeface="Garamond"/>
              </a:rPr>
              <a:t>http://www.linkedin.com/in/radovankavicky</a:t>
            </a:r>
            <a:endParaRPr sz="1300"/>
          </a:p>
          <a:p>
            <a:pPr indent="0" lvl="1" marL="431800" rtl="0" algn="l">
              <a:lnSpc>
                <a:spcPct val="100000"/>
              </a:lnSpc>
              <a:spcBef>
                <a:spcPts val="400"/>
              </a:spcBef>
              <a:spcAft>
                <a:spcPts val="0"/>
              </a:spcAft>
              <a:buClr>
                <a:srgbClr val="000000"/>
              </a:buClr>
              <a:buSzPts val="1200"/>
              <a:buFont typeface="Garamond"/>
              <a:buNone/>
            </a:pPr>
            <a:r>
              <a:rPr b="1" lang="en" sz="1200">
                <a:solidFill>
                  <a:srgbClr val="000000"/>
                </a:solidFill>
                <a:latin typeface="Garamond"/>
                <a:ea typeface="Garamond"/>
                <a:cs typeface="Garamond"/>
                <a:sym typeface="Garamond"/>
              </a:rPr>
              <a:t>https://gapdata.slack.com/messages/py-data/</a:t>
            </a:r>
            <a:endParaRPr sz="1300"/>
          </a:p>
          <a:p>
            <a:pPr indent="0" lvl="1" marL="431800" rtl="0" algn="l">
              <a:lnSpc>
                <a:spcPct val="100000"/>
              </a:lnSpc>
              <a:spcBef>
                <a:spcPts val="400"/>
              </a:spcBef>
              <a:spcAft>
                <a:spcPts val="0"/>
              </a:spcAft>
              <a:buClr>
                <a:srgbClr val="000000"/>
              </a:buClr>
              <a:buSzPts val="1200"/>
              <a:buFont typeface="Garamond"/>
              <a:buNone/>
            </a:pPr>
            <a:r>
              <a:rPr b="1" lang="en" sz="1200">
                <a:solidFill>
                  <a:srgbClr val="000000"/>
                </a:solidFill>
                <a:latin typeface="Garamond"/>
                <a:ea typeface="Garamond"/>
                <a:cs typeface="Garamond"/>
                <a:sym typeface="Garamond"/>
              </a:rPr>
              <a:t>https://github.com/radovankavicky</a:t>
            </a:r>
            <a:endParaRPr sz="1300"/>
          </a:p>
          <a:p>
            <a:pPr indent="0" lvl="1" marL="431800" rtl="0" algn="l">
              <a:lnSpc>
                <a:spcPct val="100000"/>
              </a:lnSpc>
              <a:spcBef>
                <a:spcPts val="400"/>
              </a:spcBef>
              <a:spcAft>
                <a:spcPts val="0"/>
              </a:spcAft>
              <a:buClr>
                <a:srgbClr val="000000"/>
              </a:buClr>
              <a:buSzPts val="1200"/>
              <a:buFont typeface="Garamond"/>
              <a:buNone/>
            </a:pPr>
            <a:r>
              <a:rPr b="1" lang="en" sz="1200">
                <a:solidFill>
                  <a:srgbClr val="000000"/>
                </a:solidFill>
                <a:latin typeface="Garamond"/>
                <a:ea typeface="Garamond"/>
                <a:cs typeface="Garamond"/>
                <a:sym typeface="Garamond"/>
              </a:rPr>
              <a:t>https://github.com/GapData/PyDataBratislava</a:t>
            </a:r>
            <a:endParaRPr sz="1300"/>
          </a:p>
          <a:p>
            <a:pPr indent="0" lvl="1" marL="431800" rtl="0" algn="l">
              <a:lnSpc>
                <a:spcPct val="100000"/>
              </a:lnSpc>
              <a:spcBef>
                <a:spcPts val="400"/>
              </a:spcBef>
              <a:spcAft>
                <a:spcPts val="0"/>
              </a:spcAft>
              <a:buClr>
                <a:srgbClr val="000000"/>
              </a:buClr>
              <a:buSzPts val="1200"/>
              <a:buFont typeface="Garamond"/>
              <a:buNone/>
            </a:pPr>
            <a:r>
              <a:rPr b="1" lang="en" sz="1200">
                <a:solidFill>
                  <a:srgbClr val="000000"/>
                </a:solidFill>
                <a:latin typeface="Garamond"/>
                <a:ea typeface="Garamond"/>
                <a:cs typeface="Garamond"/>
                <a:sym typeface="Garamond"/>
              </a:rPr>
              <a:t>@radovankavicky, @PyDataBA, @GapDataInst</a:t>
            </a:r>
            <a:endParaRPr sz="1300"/>
          </a:p>
          <a:p>
            <a:pPr indent="0" lvl="1" marL="431800" rtl="0" algn="l">
              <a:lnSpc>
                <a:spcPct val="100000"/>
              </a:lnSpc>
              <a:spcBef>
                <a:spcPts val="400"/>
              </a:spcBef>
              <a:spcAft>
                <a:spcPts val="0"/>
              </a:spcAft>
              <a:buClr>
                <a:srgbClr val="000000"/>
              </a:buClr>
              <a:buSzPts val="1200"/>
              <a:buFont typeface="Garamond"/>
              <a:buNone/>
            </a:pPr>
            <a:r>
              <a:rPr b="1" lang="en" sz="1200">
                <a:solidFill>
                  <a:srgbClr val="000000"/>
                </a:solidFill>
                <a:latin typeface="Garamond"/>
                <a:ea typeface="Garamond"/>
                <a:cs typeface="Garamond"/>
                <a:sym typeface="Garamond"/>
              </a:rPr>
              <a:t> </a:t>
            </a:r>
            <a:endParaRPr sz="1300"/>
          </a:p>
          <a:p>
            <a:pPr indent="0" lvl="1" marL="431800" rtl="0" algn="l">
              <a:lnSpc>
                <a:spcPct val="100000"/>
              </a:lnSpc>
              <a:spcBef>
                <a:spcPts val="400"/>
              </a:spcBef>
              <a:spcAft>
                <a:spcPts val="0"/>
              </a:spcAft>
              <a:buSzPts val="1200"/>
              <a:buNone/>
            </a:pPr>
            <a:r>
              <a:t/>
            </a:r>
            <a:endParaRPr b="1" sz="1200">
              <a:solidFill>
                <a:srgbClr val="000000"/>
              </a:solidFill>
              <a:latin typeface="Garamond"/>
              <a:ea typeface="Garamond"/>
              <a:cs typeface="Garamond"/>
              <a:sym typeface="Garamond"/>
            </a:endParaRPr>
          </a:p>
          <a:p>
            <a:pPr indent="0" lvl="0" marL="0" rtl="0" algn="l">
              <a:spcBef>
                <a:spcPts val="0"/>
              </a:spcBef>
              <a:spcAft>
                <a:spcPts val="0"/>
              </a:spcAft>
              <a:buNone/>
            </a:pPr>
            <a:r>
              <a:t/>
            </a:r>
            <a:endParaRPr b="1" sz="1200">
              <a:solidFill>
                <a:srgbClr val="000000"/>
              </a:solidFill>
              <a:latin typeface="Garamond"/>
              <a:ea typeface="Garamond"/>
              <a:cs typeface="Garamond"/>
              <a:sym typeface="Garamon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g60c3b13169_2_171:notes"/>
          <p:cNvSpPr/>
          <p:nvPr>
            <p:ph idx="2" type="sldImg"/>
          </p:nvPr>
        </p:nvSpPr>
        <p:spPr>
          <a:xfrm>
            <a:off x="134094" y="686475"/>
            <a:ext cx="6589813" cy="3428117"/>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462" name="Google Shape;462;g60c3b13169_2_171:notes"/>
          <p:cNvSpPr txBox="1"/>
          <p:nvPr>
            <p:ph idx="1" type="body"/>
          </p:nvPr>
        </p:nvSpPr>
        <p:spPr>
          <a:xfrm>
            <a:off x="685493" y="4342944"/>
            <a:ext cx="5487013" cy="4114592"/>
          </a:xfrm>
          <a:prstGeom prst="rect">
            <a:avLst/>
          </a:prstGeom>
          <a:noFill/>
          <a:ln>
            <a:noFill/>
          </a:ln>
        </p:spPr>
        <p:txBody>
          <a:bodyPr anchorCtr="0" anchor="t" bIns="46775" lIns="93250" spcFirstLastPara="1" rIns="93250" wrap="square" tIns="46775">
            <a:noAutofit/>
          </a:bodyPr>
          <a:lstStyle/>
          <a:p>
            <a:pPr indent="-190500" lvl="0" marL="215900" rtl="0" algn="l">
              <a:lnSpc>
                <a:spcPct val="90000"/>
              </a:lnSpc>
              <a:spcBef>
                <a:spcPts val="0"/>
              </a:spcBef>
              <a:spcAft>
                <a:spcPts val="0"/>
              </a:spcAft>
              <a:buSzPts val="800"/>
              <a:buFont typeface="Calibri"/>
              <a:buNone/>
            </a:pPr>
            <a:r>
              <a:rPr lang="en" sz="800">
                <a:latin typeface="Calibri"/>
                <a:ea typeface="Calibri"/>
                <a:cs typeface="Calibri"/>
                <a:sym typeface="Calibri"/>
              </a:rPr>
              <a:t>(1-2min.)</a:t>
            </a:r>
            <a:endParaRPr sz="1300"/>
          </a:p>
          <a:p>
            <a:pPr indent="-190500" lvl="0" marL="215900" rtl="0" algn="l">
              <a:lnSpc>
                <a:spcPct val="90000"/>
              </a:lnSpc>
              <a:spcBef>
                <a:spcPts val="200"/>
              </a:spcBef>
              <a:spcAft>
                <a:spcPts val="0"/>
              </a:spcAft>
              <a:buSzPts val="700"/>
              <a:buFont typeface="Garamond"/>
              <a:buNone/>
            </a:pPr>
            <a:r>
              <a:rPr b="1" lang="en" sz="700">
                <a:latin typeface="Garamond"/>
                <a:ea typeface="Garamond"/>
                <a:cs typeface="Garamond"/>
                <a:sym typeface="Garamond"/>
              </a:rPr>
              <a:t>Data Science (Urban) + Data Visualization</a:t>
            </a:r>
            <a:endParaRPr sz="1300"/>
          </a:p>
          <a:p>
            <a:pPr indent="-203200" lvl="1" marL="647700" rtl="0" algn="l">
              <a:lnSpc>
                <a:spcPct val="90000"/>
              </a:lnSpc>
              <a:spcBef>
                <a:spcPts val="300"/>
              </a:spcBef>
              <a:spcAft>
                <a:spcPts val="0"/>
              </a:spcAft>
              <a:buClr>
                <a:srgbClr val="000000"/>
              </a:buClr>
              <a:buSzPts val="800"/>
              <a:buFont typeface="Garamond"/>
              <a:buNone/>
            </a:pPr>
            <a:r>
              <a:rPr b="1" lang="en" sz="800">
                <a:solidFill>
                  <a:srgbClr val="000000"/>
                </a:solidFill>
                <a:latin typeface="Garamond"/>
                <a:ea typeface="Garamond"/>
                <a:cs typeface="Garamond"/>
                <a:sym typeface="Garamond"/>
              </a:rPr>
              <a:t>OSMnx</a:t>
            </a:r>
            <a:endParaRPr sz="1300"/>
          </a:p>
          <a:p>
            <a:pPr indent="-203200" lvl="1" marL="647700" rtl="0" algn="l">
              <a:lnSpc>
                <a:spcPct val="90000"/>
              </a:lnSpc>
              <a:spcBef>
                <a:spcPts val="300"/>
              </a:spcBef>
              <a:spcAft>
                <a:spcPts val="0"/>
              </a:spcAft>
              <a:buClr>
                <a:srgbClr val="000000"/>
              </a:buClr>
              <a:buSzPts val="800"/>
              <a:buFont typeface="Garamond"/>
              <a:buNone/>
            </a:pPr>
            <a:r>
              <a:rPr b="1" lang="en" sz="800">
                <a:solidFill>
                  <a:srgbClr val="000000"/>
                </a:solidFill>
                <a:latin typeface="Garamond"/>
                <a:ea typeface="Garamond"/>
                <a:cs typeface="Garamond"/>
                <a:sym typeface="Garamond"/>
              </a:rPr>
              <a:t>- https://github.com/gboeing/osmnx</a:t>
            </a:r>
            <a:endParaRPr sz="1300"/>
          </a:p>
          <a:p>
            <a:pPr indent="-203200" lvl="1" marL="647700" rtl="0" algn="l">
              <a:lnSpc>
                <a:spcPct val="90000"/>
              </a:lnSpc>
              <a:spcBef>
                <a:spcPts val="300"/>
              </a:spcBef>
              <a:spcAft>
                <a:spcPts val="0"/>
              </a:spcAft>
              <a:buClr>
                <a:srgbClr val="000000"/>
              </a:buClr>
              <a:buSzPts val="800"/>
              <a:buFont typeface="Garamond"/>
              <a:buNone/>
            </a:pPr>
            <a:r>
              <a:rPr b="1" lang="en" sz="800">
                <a:solidFill>
                  <a:srgbClr val="000000"/>
                </a:solidFill>
                <a:latin typeface="Garamond"/>
                <a:ea typeface="Garamond"/>
                <a:cs typeface="Garamond"/>
                <a:sym typeface="Garamond"/>
              </a:rPr>
              <a:t>CARTO.com (maps + predictions)</a:t>
            </a:r>
            <a:endParaRPr sz="1300"/>
          </a:p>
          <a:p>
            <a:pPr indent="-203200" lvl="1" marL="647700" rtl="0" algn="l">
              <a:lnSpc>
                <a:spcPct val="90000"/>
              </a:lnSpc>
              <a:spcBef>
                <a:spcPts val="300"/>
              </a:spcBef>
              <a:spcAft>
                <a:spcPts val="0"/>
              </a:spcAft>
              <a:buClr>
                <a:srgbClr val="000000"/>
              </a:buClr>
              <a:buSzPts val="800"/>
              <a:buFont typeface="Garamond"/>
              <a:buNone/>
            </a:pPr>
            <a:r>
              <a:rPr b="1" lang="en" sz="800">
                <a:solidFill>
                  <a:srgbClr val="000000"/>
                </a:solidFill>
                <a:latin typeface="Garamond"/>
                <a:ea typeface="Garamond"/>
                <a:cs typeface="Garamond"/>
                <a:sym typeface="Garamond"/>
              </a:rPr>
              <a:t>QGIS.org (Open Source GIS)</a:t>
            </a:r>
            <a:endParaRPr sz="1300"/>
          </a:p>
          <a:p>
            <a:pPr indent="-203200" lvl="1" marL="647700" rtl="0" algn="l">
              <a:lnSpc>
                <a:spcPct val="90000"/>
              </a:lnSpc>
              <a:spcBef>
                <a:spcPts val="300"/>
              </a:spcBef>
              <a:spcAft>
                <a:spcPts val="0"/>
              </a:spcAft>
              <a:buClr>
                <a:srgbClr val="000000"/>
              </a:buClr>
              <a:buSzPts val="800"/>
              <a:buFont typeface="Garamond"/>
              <a:buNone/>
            </a:pPr>
            <a:r>
              <a:rPr b="1" lang="en" sz="800">
                <a:solidFill>
                  <a:srgbClr val="000000"/>
                </a:solidFill>
                <a:latin typeface="Garamond"/>
                <a:ea typeface="Garamond"/>
                <a:cs typeface="Garamond"/>
                <a:sym typeface="Garamond"/>
              </a:rPr>
              <a:t>Tableau Desktop 10.2 (interactive DataViz)</a:t>
            </a:r>
            <a:endParaRPr sz="1300"/>
          </a:p>
          <a:p>
            <a:pPr indent="-203200" lvl="1" marL="647700" rtl="0" algn="l">
              <a:lnSpc>
                <a:spcPct val="90000"/>
              </a:lnSpc>
              <a:spcBef>
                <a:spcPts val="300"/>
              </a:spcBef>
              <a:spcAft>
                <a:spcPts val="0"/>
              </a:spcAft>
              <a:buClr>
                <a:srgbClr val="000000"/>
              </a:buClr>
              <a:buSzPts val="800"/>
              <a:buFont typeface="Garamond"/>
              <a:buNone/>
            </a:pPr>
            <a:r>
              <a:rPr b="1" lang="en" sz="800">
                <a:solidFill>
                  <a:srgbClr val="000000"/>
                </a:solidFill>
                <a:latin typeface="Garamond"/>
                <a:ea typeface="Garamond"/>
                <a:cs typeface="Garamond"/>
                <a:sym typeface="Garamond"/>
              </a:rPr>
              <a:t>OpenStreetMap.org</a:t>
            </a:r>
            <a:endParaRPr sz="1300"/>
          </a:p>
          <a:p>
            <a:pPr indent="-203200" lvl="1" marL="647700" rtl="0" algn="l">
              <a:lnSpc>
                <a:spcPct val="90000"/>
              </a:lnSpc>
              <a:spcBef>
                <a:spcPts val="300"/>
              </a:spcBef>
              <a:spcAft>
                <a:spcPts val="0"/>
              </a:spcAft>
              <a:buClr>
                <a:srgbClr val="000000"/>
              </a:buClr>
              <a:buSzPts val="800"/>
              <a:buFont typeface="Garamond"/>
              <a:buNone/>
            </a:pPr>
            <a:r>
              <a:rPr b="1" lang="en" sz="800">
                <a:solidFill>
                  <a:srgbClr val="000000"/>
                </a:solidFill>
                <a:latin typeface="Garamond"/>
                <a:ea typeface="Garamond"/>
                <a:cs typeface="Garamond"/>
                <a:sym typeface="Garamond"/>
              </a:rPr>
              <a:t>Openlayers.org</a:t>
            </a:r>
            <a:endParaRPr sz="1300"/>
          </a:p>
          <a:p>
            <a:pPr indent="-203200" lvl="1" marL="647700" rtl="0" algn="l">
              <a:lnSpc>
                <a:spcPct val="90000"/>
              </a:lnSpc>
              <a:spcBef>
                <a:spcPts val="300"/>
              </a:spcBef>
              <a:spcAft>
                <a:spcPts val="0"/>
              </a:spcAft>
              <a:buClr>
                <a:srgbClr val="000000"/>
              </a:buClr>
              <a:buSzPts val="800"/>
              <a:buFont typeface="Garamond"/>
              <a:buNone/>
            </a:pPr>
            <a:r>
              <a:rPr b="1" lang="en" sz="800">
                <a:solidFill>
                  <a:srgbClr val="000000"/>
                </a:solidFill>
                <a:latin typeface="Garamond"/>
                <a:ea typeface="Garamond"/>
                <a:cs typeface="Garamond"/>
                <a:sym typeface="Garamond"/>
              </a:rPr>
              <a:t>Leaflet (JS, R + maps +ggmap)</a:t>
            </a:r>
            <a:endParaRPr sz="1300"/>
          </a:p>
          <a:p>
            <a:pPr indent="-203200" lvl="1" marL="647700" rtl="0" algn="l">
              <a:lnSpc>
                <a:spcPct val="90000"/>
              </a:lnSpc>
              <a:spcBef>
                <a:spcPts val="300"/>
              </a:spcBef>
              <a:spcAft>
                <a:spcPts val="0"/>
              </a:spcAft>
              <a:buClr>
                <a:srgbClr val="000000"/>
              </a:buClr>
              <a:buSzPts val="800"/>
              <a:buFont typeface="Garamond"/>
              <a:buNone/>
            </a:pPr>
            <a:r>
              <a:rPr b="1" lang="en" sz="800">
                <a:solidFill>
                  <a:srgbClr val="000000"/>
                </a:solidFill>
                <a:latin typeface="Garamond"/>
                <a:ea typeface="Garamond"/>
                <a:cs typeface="Garamond"/>
                <a:sym typeface="Garamond"/>
              </a:rPr>
              <a:t>Mapbox (3D maps/C++, OpenGL)</a:t>
            </a:r>
            <a:endParaRPr sz="1300"/>
          </a:p>
          <a:p>
            <a:pPr indent="-203200" lvl="1" marL="647700" rtl="0" algn="l">
              <a:lnSpc>
                <a:spcPct val="90000"/>
              </a:lnSpc>
              <a:spcBef>
                <a:spcPts val="300"/>
              </a:spcBef>
              <a:spcAft>
                <a:spcPts val="0"/>
              </a:spcAft>
              <a:buClr>
                <a:srgbClr val="000000"/>
              </a:buClr>
              <a:buSzPts val="800"/>
              <a:buFont typeface="Garamond"/>
              <a:buNone/>
            </a:pPr>
            <a:r>
              <a:rPr b="1" lang="en" sz="800">
                <a:solidFill>
                  <a:srgbClr val="000000"/>
                </a:solidFill>
                <a:latin typeface="Garamond"/>
                <a:ea typeface="Garamond"/>
                <a:cs typeface="Garamond"/>
                <a:sym typeface="Garamond"/>
              </a:rPr>
              <a:t>Google fusion tables</a:t>
            </a:r>
            <a:endParaRPr sz="1300"/>
          </a:p>
          <a:p>
            <a:pPr indent="-190500" lvl="0" marL="215900" rtl="0" algn="l">
              <a:lnSpc>
                <a:spcPct val="90000"/>
              </a:lnSpc>
              <a:spcBef>
                <a:spcPts val="300"/>
              </a:spcBef>
              <a:spcAft>
                <a:spcPts val="0"/>
              </a:spcAft>
              <a:buSzPts val="800"/>
              <a:buFont typeface="Calibri"/>
              <a:buNone/>
            </a:pPr>
            <a:r>
              <a:rPr b="1" lang="en" sz="800">
                <a:latin typeface="Calibri"/>
                <a:ea typeface="Calibri"/>
                <a:cs typeface="Calibri"/>
                <a:sym typeface="Calibri"/>
              </a:rPr>
              <a:t>OSMnx Python for street networks</a:t>
            </a:r>
            <a:endParaRPr sz="1300"/>
          </a:p>
          <a:p>
            <a:pPr indent="-190500" lvl="0" marL="215900" rtl="0" algn="l">
              <a:lnSpc>
                <a:spcPct val="90000"/>
              </a:lnSpc>
              <a:spcBef>
                <a:spcPts val="300"/>
              </a:spcBef>
              <a:spcAft>
                <a:spcPts val="0"/>
              </a:spcAft>
              <a:buSzPts val="800"/>
              <a:buFont typeface="Calibri"/>
              <a:buNone/>
            </a:pPr>
            <a:r>
              <a:rPr lang="en" sz="800">
                <a:latin typeface="Calibri"/>
                <a:ea typeface="Calibri"/>
                <a:cs typeface="Calibri"/>
                <a:sym typeface="Calibri"/>
              </a:rPr>
              <a:t>Retrieve, construct, analyze, and visualize street networks from OpenStreetMap: full overview.</a:t>
            </a:r>
            <a:endParaRPr sz="1300"/>
          </a:p>
          <a:p>
            <a:pPr indent="-190500" lvl="0" marL="215900" rtl="0" algn="l">
              <a:lnSpc>
                <a:spcPct val="90000"/>
              </a:lnSpc>
              <a:spcBef>
                <a:spcPts val="300"/>
              </a:spcBef>
              <a:spcAft>
                <a:spcPts val="0"/>
              </a:spcAft>
              <a:buSzPts val="800"/>
              <a:buFont typeface="Calibri"/>
              <a:buNone/>
            </a:pPr>
            <a:r>
              <a:rPr b="1" lang="en" sz="800">
                <a:latin typeface="Calibri"/>
                <a:ea typeface="Calibri"/>
                <a:cs typeface="Calibri"/>
                <a:sym typeface="Calibri"/>
              </a:rPr>
              <a:t>OSMnx</a:t>
            </a:r>
            <a:r>
              <a:rPr lang="en" sz="800">
                <a:latin typeface="Calibri"/>
                <a:ea typeface="Calibri"/>
                <a:cs typeface="Calibri"/>
                <a:sym typeface="Calibri"/>
              </a:rPr>
              <a:t> is a Python 2+3 package that lets you download spatial geometries and construct, project, visualize, and analyze street networks from OpenStreetMap's APIs. Users can download and construct walkable, drivable, or bikable urban networks with a single line of Python code, and then easily analyze and visualize them: </a:t>
            </a:r>
            <a:endParaRPr sz="1300"/>
          </a:p>
          <a:p>
            <a:pPr indent="-203200" lvl="1" marL="647700" rtl="0" algn="l">
              <a:lnSpc>
                <a:spcPct val="90000"/>
              </a:lnSpc>
              <a:spcBef>
                <a:spcPts val="300"/>
              </a:spcBef>
              <a:spcAft>
                <a:spcPts val="0"/>
              </a:spcAft>
              <a:buSzPts val="800"/>
              <a:buNone/>
            </a:pPr>
            <a:r>
              <a:t/>
            </a:r>
            <a:endParaRPr sz="800">
              <a:solidFill>
                <a:srgbClr val="000000"/>
              </a:solidFill>
              <a:latin typeface="Calibri"/>
              <a:ea typeface="Calibri"/>
              <a:cs typeface="Calibri"/>
              <a:sym typeface="Calibri"/>
            </a:endParaRPr>
          </a:p>
          <a:p>
            <a:pPr indent="-190500" lvl="0" marL="215900" rtl="0" algn="l">
              <a:lnSpc>
                <a:spcPct val="90000"/>
              </a:lnSpc>
              <a:spcBef>
                <a:spcPts val="300"/>
              </a:spcBef>
              <a:spcAft>
                <a:spcPts val="0"/>
              </a:spcAft>
              <a:buSzPts val="800"/>
              <a:buFont typeface="Calibri"/>
              <a:buNone/>
            </a:pPr>
            <a:r>
              <a:rPr lang="en" sz="800">
                <a:latin typeface="Calibri"/>
                <a:ea typeface="Calibri"/>
                <a:cs typeface="Calibri"/>
                <a:sym typeface="Calibri"/>
              </a:rPr>
              <a:t>So how will 'smart' cities help us deal with tackling climate change and growth at the same time? There are 5 key areas emerging for 'smart' services that enable a sustainable, low carbon city. </a:t>
            </a:r>
            <a:endParaRPr sz="1300"/>
          </a:p>
          <a:p>
            <a:pPr indent="-190500" lvl="0" marL="215900" rtl="0" algn="l">
              <a:lnSpc>
                <a:spcPct val="90000"/>
              </a:lnSpc>
              <a:spcBef>
                <a:spcPts val="300"/>
              </a:spcBef>
              <a:spcAft>
                <a:spcPts val="0"/>
              </a:spcAft>
              <a:buSzPts val="800"/>
              <a:buFont typeface="Calibri"/>
              <a:buNone/>
            </a:pPr>
            <a:r>
              <a:rPr lang="en" sz="800">
                <a:latin typeface="Calibri"/>
                <a:ea typeface="Calibri"/>
                <a:cs typeface="Calibri"/>
                <a:sym typeface="Calibri"/>
              </a:rPr>
              <a:t>1. Monitoring and managing the "footprint" of the city for decision-makers</a:t>
            </a:r>
            <a:br>
              <a:rPr lang="en" sz="800">
                <a:latin typeface="Calibri"/>
                <a:ea typeface="Calibri"/>
                <a:cs typeface="Calibri"/>
                <a:sym typeface="Calibri"/>
              </a:rPr>
            </a:br>
            <a:r>
              <a:rPr lang="en" sz="800">
                <a:latin typeface="Calibri"/>
                <a:ea typeface="Calibri"/>
                <a:cs typeface="Calibri"/>
                <a:sym typeface="Calibri"/>
              </a:rPr>
              <a:t>2. Connected mobility solutions to enable modal shift, and electric vehicles</a:t>
            </a:r>
            <a:br>
              <a:rPr lang="en" sz="800">
                <a:latin typeface="Calibri"/>
                <a:ea typeface="Calibri"/>
                <a:cs typeface="Calibri"/>
                <a:sym typeface="Calibri"/>
              </a:rPr>
            </a:br>
            <a:r>
              <a:rPr lang="en" sz="800">
                <a:latin typeface="Calibri"/>
                <a:ea typeface="Calibri"/>
                <a:cs typeface="Calibri"/>
                <a:sym typeface="Calibri"/>
              </a:rPr>
              <a:t>3. Distributed and community energy solutions</a:t>
            </a:r>
            <a:br>
              <a:rPr lang="en" sz="800">
                <a:latin typeface="Calibri"/>
                <a:ea typeface="Calibri"/>
                <a:cs typeface="Calibri"/>
                <a:sym typeface="Calibri"/>
              </a:rPr>
            </a:br>
            <a:r>
              <a:rPr lang="en" sz="800">
                <a:latin typeface="Calibri"/>
                <a:ea typeface="Calibri"/>
                <a:cs typeface="Calibri"/>
                <a:sym typeface="Calibri"/>
              </a:rPr>
              <a:t>4. Smarter buildings that are transparent about energy consumption, use and generation</a:t>
            </a:r>
            <a:br>
              <a:rPr lang="en" sz="800">
                <a:latin typeface="Calibri"/>
                <a:ea typeface="Calibri"/>
                <a:cs typeface="Calibri"/>
                <a:sym typeface="Calibri"/>
              </a:rPr>
            </a:br>
            <a:r>
              <a:rPr lang="en" sz="800">
                <a:latin typeface="Calibri"/>
                <a:ea typeface="Calibri"/>
                <a:cs typeface="Calibri"/>
                <a:sym typeface="Calibri"/>
              </a:rPr>
              <a:t>5. Smart energy, water and waste management</a:t>
            </a:r>
            <a:endParaRPr sz="1300"/>
          </a:p>
          <a:p>
            <a:pPr indent="-190500" lvl="0" marL="215900" rtl="0" algn="l">
              <a:lnSpc>
                <a:spcPct val="90000"/>
              </a:lnSpc>
              <a:spcBef>
                <a:spcPts val="300"/>
              </a:spcBef>
              <a:spcAft>
                <a:spcPts val="0"/>
              </a:spcAft>
              <a:buSzPts val="800"/>
              <a:buFont typeface="Calibri"/>
              <a:buNone/>
            </a:pPr>
            <a:r>
              <a:rPr lang="en" sz="800">
                <a:latin typeface="Calibri"/>
                <a:ea typeface="Calibri"/>
                <a:cs typeface="Calibri"/>
                <a:sym typeface="Calibri"/>
              </a:rPr>
              <a:t>Behind these key areas are technology solutions like 'smart meters' and the 'smart grid', which have been widely covered in the news.</a:t>
            </a:r>
            <a:endParaRPr sz="1300"/>
          </a:p>
          <a:p>
            <a:pPr indent="-190500" lvl="0" marL="215900" rtl="0" algn="l">
              <a:lnSpc>
                <a:spcPct val="90000"/>
              </a:lnSpc>
              <a:spcBef>
                <a:spcPts val="300"/>
              </a:spcBef>
              <a:spcAft>
                <a:spcPts val="0"/>
              </a:spcAft>
              <a:buSzPts val="800"/>
              <a:buFont typeface="Calibri"/>
              <a:buNone/>
            </a:pPr>
            <a:r>
              <a:rPr lang="en" sz="800">
                <a:latin typeface="Calibri"/>
                <a:ea typeface="Calibri"/>
                <a:cs typeface="Calibri"/>
                <a:sym typeface="Calibri"/>
              </a:rPr>
              <a:t>But how much more efficient could we really make our lifestyles, today? Could we turn down the office heating without sacrificing comfort? Could we work flexibly, modify our travel patterns, and still achieve the business and mobility services we have come to rely on? </a:t>
            </a:r>
            <a:endParaRPr sz="1300"/>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SLIDES_API66279290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2" name="Google Shape;472;SLIDES_API66279290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This is Slido interaction slide, please don't delete it.</a:t>
            </a:r>
            <a:br>
              <a:rPr lang="en"/>
            </a:br>
            <a:r>
              <a:rPr lang="en"/>
              <a:t>✅ Click on 'Present with Slido' and the poll will launch automatically when you get to this slide.</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g2bae7ab54f6_0_51:notes"/>
          <p:cNvSpPr/>
          <p:nvPr>
            <p:ph idx="2" type="sldImg"/>
          </p:nvPr>
        </p:nvSpPr>
        <p:spPr>
          <a:xfrm>
            <a:off x="134094" y="686475"/>
            <a:ext cx="6589800" cy="34281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483" name="Google Shape;483;g2bae7ab54f6_0_51:notes"/>
          <p:cNvSpPr txBox="1"/>
          <p:nvPr>
            <p:ph idx="1" type="body"/>
          </p:nvPr>
        </p:nvSpPr>
        <p:spPr>
          <a:xfrm>
            <a:off x="685493" y="4342944"/>
            <a:ext cx="5487000" cy="4114500"/>
          </a:xfrm>
          <a:prstGeom prst="rect">
            <a:avLst/>
          </a:prstGeom>
          <a:noFill/>
          <a:ln>
            <a:noFill/>
          </a:ln>
        </p:spPr>
        <p:txBody>
          <a:bodyPr anchorCtr="0" anchor="t" bIns="46775" lIns="93250" spcFirstLastPara="1" rIns="93250" wrap="square" tIns="46775">
            <a:noAutofit/>
          </a:bodyPr>
          <a:lstStyle/>
          <a:p>
            <a:pPr indent="-203200" lvl="0" marL="215900" rtl="0" algn="l">
              <a:lnSpc>
                <a:spcPct val="100000"/>
              </a:lnSpc>
              <a:spcBef>
                <a:spcPts val="0"/>
              </a:spcBef>
              <a:spcAft>
                <a:spcPts val="0"/>
              </a:spcAft>
              <a:buSzPts val="1700"/>
              <a:buFont typeface="Calibri"/>
              <a:buNone/>
            </a:pPr>
            <a:r>
              <a:rPr lang="en" sz="1300">
                <a:latin typeface="Calibri"/>
                <a:ea typeface="Calibri"/>
                <a:cs typeface="Calibri"/>
                <a:sym typeface="Calibri"/>
              </a:rPr>
              <a:t>(1-2 min.)</a:t>
            </a:r>
            <a:endParaRPr sz="1300"/>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SLIDES_API54647200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6" name="Google Shape;496;SLIDES_API54647200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This is Slido interaction slide, please don't delete it.</a:t>
            </a:r>
            <a:br>
              <a:rPr lang="en"/>
            </a:br>
            <a:r>
              <a:rPr lang="en"/>
              <a:t>✅ Click on 'Present with Slido' and the questions from your audience will appear when you get to this slide.</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g35949a5a5e3_0_0:notes"/>
          <p:cNvSpPr/>
          <p:nvPr>
            <p:ph idx="2" type="sldImg"/>
          </p:nvPr>
        </p:nvSpPr>
        <p:spPr>
          <a:xfrm>
            <a:off x="134094" y="686475"/>
            <a:ext cx="6589800" cy="34281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508" name="Google Shape;508;g35949a5a5e3_0_0:notes"/>
          <p:cNvSpPr txBox="1"/>
          <p:nvPr>
            <p:ph idx="1" type="body"/>
          </p:nvPr>
        </p:nvSpPr>
        <p:spPr>
          <a:xfrm>
            <a:off x="685493" y="4342944"/>
            <a:ext cx="5487000" cy="4114500"/>
          </a:xfrm>
          <a:prstGeom prst="rect">
            <a:avLst/>
          </a:prstGeom>
          <a:noFill/>
          <a:ln>
            <a:noFill/>
          </a:ln>
        </p:spPr>
        <p:txBody>
          <a:bodyPr anchorCtr="0" anchor="t" bIns="46775" lIns="93250" spcFirstLastPara="1" rIns="93250" wrap="square" tIns="46775">
            <a:noAutofit/>
          </a:bodyPr>
          <a:lstStyle/>
          <a:p>
            <a:pPr indent="-190500" lvl="0" marL="215900" rtl="0" algn="l">
              <a:lnSpc>
                <a:spcPct val="100000"/>
              </a:lnSpc>
              <a:spcBef>
                <a:spcPts val="0"/>
              </a:spcBef>
              <a:spcAft>
                <a:spcPts val="0"/>
              </a:spcAft>
              <a:buSzPts val="1700"/>
              <a:buFont typeface="Calibri"/>
              <a:buNone/>
            </a:pPr>
            <a:r>
              <a:rPr lang="en" sz="1300">
                <a:latin typeface="Calibri"/>
                <a:ea typeface="Calibri"/>
                <a:cs typeface="Calibri"/>
                <a:sym typeface="Calibri"/>
              </a:rPr>
              <a:t>(1-2 min.)</a:t>
            </a:r>
            <a:endParaRPr sz="1300"/>
          </a:p>
          <a:p>
            <a:pPr indent="-196850" lvl="0" marL="215900" rtl="0" algn="l">
              <a:lnSpc>
                <a:spcPct val="100000"/>
              </a:lnSpc>
              <a:spcBef>
                <a:spcPts val="400"/>
              </a:spcBef>
              <a:spcAft>
                <a:spcPts val="0"/>
              </a:spcAft>
              <a:buClr>
                <a:srgbClr val="000000"/>
              </a:buClr>
              <a:buSzPts val="1700"/>
              <a:buFont typeface="Calibri"/>
              <a:buChar char="-"/>
            </a:pPr>
            <a:r>
              <a:rPr lang="en" sz="1300">
                <a:latin typeface="Calibri"/>
                <a:ea typeface="Calibri"/>
                <a:cs typeface="Calibri"/>
                <a:sym typeface="Calibri"/>
              </a:rPr>
              <a:t>Basic information about GapData Institute </a:t>
            </a:r>
            <a:endParaRPr sz="1300"/>
          </a:p>
          <a:p>
            <a:pPr indent="-190500" lvl="0" marL="215900" rtl="0" algn="l">
              <a:lnSpc>
                <a:spcPct val="100000"/>
              </a:lnSpc>
              <a:spcBef>
                <a:spcPts val="400"/>
              </a:spcBef>
              <a:spcAft>
                <a:spcPts val="0"/>
              </a:spcAft>
              <a:buClr>
                <a:srgbClr val="000000"/>
              </a:buClr>
              <a:buSzPts val="1200"/>
              <a:buFont typeface="Garamond"/>
              <a:buChar char="-"/>
            </a:pPr>
            <a:r>
              <a:rPr lang="en" sz="1200">
                <a:latin typeface="Garamond"/>
                <a:ea typeface="Garamond"/>
                <a:cs typeface="Garamond"/>
                <a:sym typeface="Garamond"/>
              </a:rPr>
              <a:t>Economic Research &amp; Public Policy &amp; Data Science think-tank (data-tank)</a:t>
            </a:r>
            <a:endParaRPr sz="1300"/>
          </a:p>
          <a:p>
            <a:pPr indent="-190500" lvl="0" marL="215900" rtl="0" algn="l">
              <a:lnSpc>
                <a:spcPct val="100000"/>
              </a:lnSpc>
              <a:spcBef>
                <a:spcPts val="400"/>
              </a:spcBef>
              <a:spcAft>
                <a:spcPts val="0"/>
              </a:spcAft>
              <a:buClr>
                <a:srgbClr val="000000"/>
              </a:buClr>
              <a:buSzPts val="1200"/>
              <a:buFont typeface="Garamond"/>
              <a:buChar char="-"/>
            </a:pPr>
            <a:r>
              <a:rPr lang="en" sz="1200">
                <a:latin typeface="Garamond"/>
                <a:ea typeface="Garamond"/>
                <a:cs typeface="Garamond"/>
                <a:sym typeface="Garamond"/>
              </a:rPr>
              <a:t>Data. Think. Change. </a:t>
            </a:r>
            <a:endParaRPr sz="1300"/>
          </a:p>
          <a:p>
            <a:pPr indent="-190500" lvl="0" marL="215900" rtl="0" algn="l">
              <a:lnSpc>
                <a:spcPct val="100000"/>
              </a:lnSpc>
              <a:spcBef>
                <a:spcPts val="400"/>
              </a:spcBef>
              <a:spcAft>
                <a:spcPts val="0"/>
              </a:spcAft>
              <a:buClr>
                <a:srgbClr val="000000"/>
              </a:buClr>
              <a:buSzPts val="1200"/>
              <a:buFont typeface="Garamond"/>
              <a:buChar char="-"/>
            </a:pPr>
            <a:r>
              <a:rPr lang="en" sz="1200">
                <a:latin typeface="Garamond"/>
                <a:ea typeface="Garamond"/>
                <a:cs typeface="Garamond"/>
                <a:sym typeface="Garamond"/>
              </a:rPr>
              <a:t>GapData Institute (GDI) is a non-profit nonpartisan research institution harnessing power of data &amp; wisdom of economics for public good.</a:t>
            </a:r>
            <a:endParaRPr sz="1300"/>
          </a:p>
          <a:p>
            <a:pPr indent="-190500" lvl="0" marL="215900" rtl="0" algn="l">
              <a:lnSpc>
                <a:spcPct val="100000"/>
              </a:lnSpc>
              <a:spcBef>
                <a:spcPts val="400"/>
              </a:spcBef>
              <a:spcAft>
                <a:spcPts val="0"/>
              </a:spcAft>
              <a:buClr>
                <a:srgbClr val="000000"/>
              </a:buClr>
              <a:buSzPts val="1200"/>
              <a:buFont typeface="Garamond"/>
              <a:buChar char="-"/>
            </a:pPr>
            <a:r>
              <a:rPr lang="en" sz="1200">
                <a:latin typeface="Garamond"/>
                <a:ea typeface="Garamond"/>
                <a:cs typeface="Garamond"/>
                <a:sym typeface="Garamond"/>
              </a:rPr>
              <a:t>Transparent account (from day #1; SK7383300000002200933920 https://www.fio.sk/ib2/transparent?a=2200933920)</a:t>
            </a:r>
            <a:endParaRPr sz="1300"/>
          </a:p>
          <a:p>
            <a:pPr indent="-190500" lvl="0" marL="215900" rtl="0" algn="l">
              <a:lnSpc>
                <a:spcPct val="100000"/>
              </a:lnSpc>
              <a:spcBef>
                <a:spcPts val="400"/>
              </a:spcBef>
              <a:spcAft>
                <a:spcPts val="0"/>
              </a:spcAft>
              <a:buClr>
                <a:srgbClr val="000000"/>
              </a:buClr>
              <a:buSzPts val="1200"/>
              <a:buFont typeface="Garamond"/>
              <a:buChar char="-"/>
            </a:pPr>
            <a:r>
              <a:rPr lang="en" sz="1200">
                <a:latin typeface="Garamond"/>
                <a:ea typeface="Garamond"/>
                <a:cs typeface="Garamond"/>
                <a:sym typeface="Garamond"/>
              </a:rPr>
              <a:t>Partnership (openness, transparency)</a:t>
            </a:r>
            <a:endParaRPr sz="1300"/>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3580ab499f1_0_3:notes"/>
          <p:cNvSpPr/>
          <p:nvPr>
            <p:ph idx="2" type="sldImg"/>
          </p:nvPr>
        </p:nvSpPr>
        <p:spPr>
          <a:xfrm>
            <a:off x="134094" y="686475"/>
            <a:ext cx="6589800" cy="34281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98" name="Google Shape;98;g3580ab499f1_0_3:notes"/>
          <p:cNvSpPr txBox="1"/>
          <p:nvPr>
            <p:ph idx="1" type="body"/>
          </p:nvPr>
        </p:nvSpPr>
        <p:spPr>
          <a:xfrm>
            <a:off x="685493" y="4342944"/>
            <a:ext cx="5487000" cy="4114500"/>
          </a:xfrm>
          <a:prstGeom prst="rect">
            <a:avLst/>
          </a:prstGeom>
          <a:noFill/>
          <a:ln>
            <a:noFill/>
          </a:ln>
        </p:spPr>
        <p:txBody>
          <a:bodyPr anchorCtr="0" anchor="t" bIns="46775" lIns="93250" spcFirstLastPara="1" rIns="93250" wrap="square" tIns="46775">
            <a:noAutofit/>
          </a:bodyPr>
          <a:lstStyle/>
          <a:p>
            <a:pPr indent="-215900" lvl="0" marL="215900" rtl="0" algn="l">
              <a:spcBef>
                <a:spcPts val="0"/>
              </a:spcBef>
              <a:spcAft>
                <a:spcPts val="0"/>
              </a:spcAft>
              <a:buClr>
                <a:schemeClr val="dk1"/>
              </a:buClr>
              <a:buSzPts val="1700"/>
              <a:buFont typeface="Calibri"/>
              <a:buNone/>
            </a:pPr>
            <a:r>
              <a:rPr lang="en" sz="1300">
                <a:solidFill>
                  <a:schemeClr val="dk1"/>
                </a:solidFill>
                <a:latin typeface="Calibri"/>
                <a:ea typeface="Calibri"/>
                <a:cs typeface="Calibri"/>
                <a:sym typeface="Calibri"/>
              </a:rPr>
              <a:t>(1-2 min.)</a:t>
            </a:r>
            <a:endParaRPr sz="1300">
              <a:solidFill>
                <a:schemeClr val="dk1"/>
              </a:solidFill>
            </a:endParaRPr>
          </a:p>
          <a:p>
            <a:pPr indent="-209550" lvl="0" marL="215900" rtl="0" algn="l">
              <a:spcBef>
                <a:spcPts val="400"/>
              </a:spcBef>
              <a:spcAft>
                <a:spcPts val="0"/>
              </a:spcAft>
              <a:buClr>
                <a:schemeClr val="dk1"/>
              </a:buClr>
              <a:buSzPts val="1700"/>
              <a:buFont typeface="Calibri"/>
              <a:buChar char="-"/>
            </a:pPr>
            <a:r>
              <a:rPr lang="en" sz="1300">
                <a:solidFill>
                  <a:schemeClr val="dk1"/>
                </a:solidFill>
                <a:latin typeface="Calibri"/>
                <a:ea typeface="Calibri"/>
                <a:cs typeface="Calibri"/>
                <a:sym typeface="Calibri"/>
              </a:rPr>
              <a:t>Basic information about GapData Institute </a:t>
            </a:r>
            <a:endParaRPr sz="1300">
              <a:solidFill>
                <a:schemeClr val="dk1"/>
              </a:solidFill>
            </a:endParaRPr>
          </a:p>
          <a:p>
            <a:pPr indent="-215900" lvl="0" marL="215900" rtl="0" algn="l">
              <a:spcBef>
                <a:spcPts val="400"/>
              </a:spcBef>
              <a:spcAft>
                <a:spcPts val="0"/>
              </a:spcAft>
              <a:buClr>
                <a:schemeClr val="dk1"/>
              </a:buClr>
              <a:buSzPts val="1200"/>
              <a:buFont typeface="Garamond"/>
              <a:buChar char="-"/>
            </a:pPr>
            <a:r>
              <a:rPr lang="en" sz="1200">
                <a:solidFill>
                  <a:schemeClr val="dk1"/>
                </a:solidFill>
                <a:latin typeface="Garamond"/>
                <a:ea typeface="Garamond"/>
                <a:cs typeface="Garamond"/>
                <a:sym typeface="Garamond"/>
              </a:rPr>
              <a:t>Economic Research &amp; Public Policy &amp; Data Science think-tank (data-tank)</a:t>
            </a:r>
            <a:endParaRPr sz="1300">
              <a:solidFill>
                <a:schemeClr val="dk1"/>
              </a:solidFill>
            </a:endParaRPr>
          </a:p>
          <a:p>
            <a:pPr indent="-215900" lvl="0" marL="215900" rtl="0" algn="l">
              <a:spcBef>
                <a:spcPts val="400"/>
              </a:spcBef>
              <a:spcAft>
                <a:spcPts val="0"/>
              </a:spcAft>
              <a:buClr>
                <a:schemeClr val="dk1"/>
              </a:buClr>
              <a:buSzPts val="1200"/>
              <a:buFont typeface="Garamond"/>
              <a:buChar char="-"/>
            </a:pPr>
            <a:r>
              <a:rPr lang="en" sz="1200">
                <a:solidFill>
                  <a:schemeClr val="dk1"/>
                </a:solidFill>
                <a:latin typeface="Garamond"/>
                <a:ea typeface="Garamond"/>
                <a:cs typeface="Garamond"/>
                <a:sym typeface="Garamond"/>
              </a:rPr>
              <a:t>Data. Think. Change. </a:t>
            </a:r>
            <a:endParaRPr sz="1300">
              <a:solidFill>
                <a:schemeClr val="dk1"/>
              </a:solidFill>
            </a:endParaRPr>
          </a:p>
          <a:p>
            <a:pPr indent="-215900" lvl="0" marL="215900" rtl="0" algn="l">
              <a:spcBef>
                <a:spcPts val="400"/>
              </a:spcBef>
              <a:spcAft>
                <a:spcPts val="0"/>
              </a:spcAft>
              <a:buClr>
                <a:schemeClr val="dk1"/>
              </a:buClr>
              <a:buSzPts val="1200"/>
              <a:buFont typeface="Garamond"/>
              <a:buChar char="-"/>
            </a:pPr>
            <a:r>
              <a:rPr lang="en" sz="1200">
                <a:solidFill>
                  <a:schemeClr val="dk1"/>
                </a:solidFill>
                <a:latin typeface="Garamond"/>
                <a:ea typeface="Garamond"/>
                <a:cs typeface="Garamond"/>
                <a:sym typeface="Garamond"/>
              </a:rPr>
              <a:t>GapData Institute (GDI) is a non-profit nonpartisan research institution harnessing power of data &amp; wisdom of economics for public good.</a:t>
            </a:r>
            <a:endParaRPr sz="1300">
              <a:solidFill>
                <a:schemeClr val="dk1"/>
              </a:solidFill>
            </a:endParaRPr>
          </a:p>
          <a:p>
            <a:pPr indent="-215900" lvl="0" marL="215900" rtl="0" algn="l">
              <a:spcBef>
                <a:spcPts val="400"/>
              </a:spcBef>
              <a:spcAft>
                <a:spcPts val="0"/>
              </a:spcAft>
              <a:buClr>
                <a:schemeClr val="dk1"/>
              </a:buClr>
              <a:buSzPts val="1200"/>
              <a:buFont typeface="Garamond"/>
              <a:buChar char="-"/>
            </a:pPr>
            <a:r>
              <a:rPr lang="en" sz="1200">
                <a:solidFill>
                  <a:schemeClr val="dk1"/>
                </a:solidFill>
                <a:latin typeface="Garamond"/>
                <a:ea typeface="Garamond"/>
                <a:cs typeface="Garamond"/>
                <a:sym typeface="Garamond"/>
              </a:rPr>
              <a:t>Transparent account (from day #1; SK7383300000002200933920 https://www.fio.sk/ib2/transparent?a=2200933920)</a:t>
            </a:r>
            <a:endParaRPr sz="1300">
              <a:solidFill>
                <a:schemeClr val="dk1"/>
              </a:solidFill>
            </a:endParaRPr>
          </a:p>
          <a:p>
            <a:pPr indent="-215900" lvl="0" marL="215900" rtl="0" algn="l">
              <a:spcBef>
                <a:spcPts val="400"/>
              </a:spcBef>
              <a:spcAft>
                <a:spcPts val="0"/>
              </a:spcAft>
              <a:buClr>
                <a:schemeClr val="dk1"/>
              </a:buClr>
              <a:buSzPts val="1200"/>
              <a:buFont typeface="Garamond"/>
              <a:buChar char="-"/>
            </a:pPr>
            <a:r>
              <a:rPr lang="en" sz="1200">
                <a:solidFill>
                  <a:schemeClr val="dk1"/>
                </a:solidFill>
                <a:latin typeface="Garamond"/>
                <a:ea typeface="Garamond"/>
                <a:cs typeface="Garamond"/>
                <a:sym typeface="Garamond"/>
              </a:rPr>
              <a:t>Partnership (openness, transparency)</a:t>
            </a:r>
            <a:endParaRPr sz="1300">
              <a:solidFill>
                <a:schemeClr val="dk1"/>
              </a:solidFill>
            </a:endParaRPr>
          </a:p>
          <a:p>
            <a:pPr indent="0" lvl="1" marL="431800" rtl="0" algn="l">
              <a:spcBef>
                <a:spcPts val="0"/>
              </a:spcBef>
              <a:spcAft>
                <a:spcPts val="0"/>
              </a:spcAft>
              <a:buClr>
                <a:schemeClr val="dk1"/>
              </a:buClr>
              <a:buSzPts val="1200"/>
              <a:buFont typeface="Garamond"/>
              <a:buNone/>
            </a:pPr>
            <a:r>
              <a:t/>
            </a:r>
            <a:endParaRPr b="1" sz="1200" u="sng">
              <a:solidFill>
                <a:schemeClr val="dk1"/>
              </a:solidFill>
              <a:latin typeface="Garamond"/>
              <a:ea typeface="Garamond"/>
              <a:cs typeface="Garamond"/>
              <a:sym typeface="Garamond"/>
            </a:endParaRPr>
          </a:p>
          <a:p>
            <a:pPr indent="0" lvl="1" marL="431800" rtl="0" algn="l">
              <a:spcBef>
                <a:spcPts val="0"/>
              </a:spcBef>
              <a:spcAft>
                <a:spcPts val="0"/>
              </a:spcAft>
              <a:buClr>
                <a:schemeClr val="dk1"/>
              </a:buClr>
              <a:buSzPts val="1200"/>
              <a:buFont typeface="Garamond"/>
              <a:buNone/>
            </a:pPr>
            <a:r>
              <a:t/>
            </a:r>
            <a:endParaRPr b="1" sz="1200" u="sng">
              <a:solidFill>
                <a:schemeClr val="dk1"/>
              </a:solidFill>
              <a:latin typeface="Garamond"/>
              <a:ea typeface="Garamond"/>
              <a:cs typeface="Garamond"/>
              <a:sym typeface="Garamond"/>
            </a:endParaRPr>
          </a:p>
          <a:p>
            <a:pPr indent="0" lvl="1" marL="0" rtl="0" algn="l">
              <a:spcBef>
                <a:spcPts val="0"/>
              </a:spcBef>
              <a:spcAft>
                <a:spcPts val="0"/>
              </a:spcAft>
              <a:buClr>
                <a:schemeClr val="dk1"/>
              </a:buClr>
              <a:buSzPts val="1200"/>
              <a:buFont typeface="Garamond"/>
              <a:buNone/>
            </a:pPr>
            <a:r>
              <a:rPr b="1" lang="en" sz="1200" u="sng">
                <a:solidFill>
                  <a:schemeClr val="dk1"/>
                </a:solidFill>
                <a:latin typeface="Garamond"/>
                <a:ea typeface="Garamond"/>
                <a:cs typeface="Garamond"/>
                <a:sym typeface="Garamond"/>
              </a:rPr>
              <a:t>Contact:</a:t>
            </a:r>
            <a:endParaRPr sz="1300">
              <a:solidFill>
                <a:schemeClr val="dk1"/>
              </a:solidFill>
            </a:endParaRPr>
          </a:p>
          <a:p>
            <a:pPr indent="0" lvl="1" marL="0" rtl="0" algn="l">
              <a:spcBef>
                <a:spcPts val="400"/>
              </a:spcBef>
              <a:spcAft>
                <a:spcPts val="0"/>
              </a:spcAft>
              <a:buClr>
                <a:schemeClr val="dk1"/>
              </a:buClr>
              <a:buSzPts val="1200"/>
              <a:buFont typeface="Garamond"/>
              <a:buNone/>
            </a:pPr>
            <a:r>
              <a:rPr b="1" lang="en" sz="1200">
                <a:solidFill>
                  <a:schemeClr val="dk1"/>
                </a:solidFill>
                <a:latin typeface="Garamond"/>
                <a:ea typeface="Garamond"/>
                <a:cs typeface="Garamond"/>
                <a:sym typeface="Garamond"/>
              </a:rPr>
              <a:t>Radovan Kavicky</a:t>
            </a:r>
            <a:endParaRPr sz="1300">
              <a:solidFill>
                <a:schemeClr val="dk1"/>
              </a:solidFill>
            </a:endParaRPr>
          </a:p>
          <a:p>
            <a:pPr indent="0" lvl="1" marL="0" rtl="0" algn="l">
              <a:spcBef>
                <a:spcPts val="400"/>
              </a:spcBef>
              <a:spcAft>
                <a:spcPts val="0"/>
              </a:spcAft>
              <a:buClr>
                <a:schemeClr val="dk1"/>
              </a:buClr>
              <a:buSzPts val="1200"/>
              <a:buFont typeface="Garamond"/>
              <a:buNone/>
            </a:pPr>
            <a:r>
              <a:rPr b="1" lang="en" sz="1200">
                <a:solidFill>
                  <a:schemeClr val="dk1"/>
                </a:solidFill>
                <a:latin typeface="Garamond"/>
                <a:ea typeface="Garamond"/>
                <a:cs typeface="Garamond"/>
                <a:sym typeface="Garamond"/>
              </a:rPr>
              <a:t>radovan.kavicky@gapdata.org</a:t>
            </a:r>
            <a:endParaRPr sz="1300">
              <a:solidFill>
                <a:schemeClr val="dk1"/>
              </a:solidFill>
            </a:endParaRPr>
          </a:p>
          <a:p>
            <a:pPr indent="0" lvl="1" marL="0" rtl="0" algn="l">
              <a:spcBef>
                <a:spcPts val="400"/>
              </a:spcBef>
              <a:spcAft>
                <a:spcPts val="0"/>
              </a:spcAft>
              <a:buClr>
                <a:schemeClr val="dk1"/>
              </a:buClr>
              <a:buSzPts val="1200"/>
              <a:buFont typeface="Garamond"/>
              <a:buNone/>
            </a:pPr>
            <a:r>
              <a:rPr b="1" lang="en" sz="1200">
                <a:solidFill>
                  <a:schemeClr val="dk1"/>
                </a:solidFill>
                <a:latin typeface="Garamond"/>
                <a:ea typeface="Garamond"/>
                <a:cs typeface="Garamond"/>
                <a:sym typeface="Garamond"/>
              </a:rPr>
              <a:t>+421 949 716 214 (SK)</a:t>
            </a:r>
            <a:endParaRPr sz="1300">
              <a:solidFill>
                <a:schemeClr val="dk1"/>
              </a:solidFill>
            </a:endParaRPr>
          </a:p>
          <a:p>
            <a:pPr indent="0" lvl="1" marL="0" rtl="0" algn="l">
              <a:spcBef>
                <a:spcPts val="400"/>
              </a:spcBef>
              <a:spcAft>
                <a:spcPts val="0"/>
              </a:spcAft>
              <a:buClr>
                <a:schemeClr val="dk1"/>
              </a:buClr>
              <a:buSzPts val="1200"/>
              <a:buFont typeface="Garamond"/>
              <a:buNone/>
            </a:pPr>
            <a:r>
              <a:rPr b="1" lang="en" sz="1200">
                <a:solidFill>
                  <a:schemeClr val="dk1"/>
                </a:solidFill>
                <a:latin typeface="Garamond"/>
                <a:ea typeface="Garamond"/>
                <a:cs typeface="Garamond"/>
                <a:sym typeface="Garamond"/>
              </a:rPr>
              <a:t>http://www.linkedin.com/in/radovankavicky</a:t>
            </a:r>
            <a:endParaRPr sz="1300">
              <a:solidFill>
                <a:schemeClr val="dk1"/>
              </a:solidFill>
            </a:endParaRPr>
          </a:p>
          <a:p>
            <a:pPr indent="0" lvl="1" marL="0" rtl="0" algn="l">
              <a:spcBef>
                <a:spcPts val="400"/>
              </a:spcBef>
              <a:spcAft>
                <a:spcPts val="0"/>
              </a:spcAft>
              <a:buClr>
                <a:schemeClr val="dk1"/>
              </a:buClr>
              <a:buSzPts val="1200"/>
              <a:buFont typeface="Garamond"/>
              <a:buNone/>
            </a:pPr>
            <a:r>
              <a:rPr b="1" lang="en" sz="1200">
                <a:solidFill>
                  <a:schemeClr val="dk1"/>
                </a:solidFill>
                <a:latin typeface="Garamond"/>
                <a:ea typeface="Garamond"/>
                <a:cs typeface="Garamond"/>
                <a:sym typeface="Garamond"/>
              </a:rPr>
              <a:t>https://gapdata.slack.com/messages/py-data/</a:t>
            </a:r>
            <a:endParaRPr sz="1300">
              <a:solidFill>
                <a:schemeClr val="dk1"/>
              </a:solidFill>
            </a:endParaRPr>
          </a:p>
          <a:p>
            <a:pPr indent="0" lvl="1" marL="0" rtl="0" algn="l">
              <a:spcBef>
                <a:spcPts val="400"/>
              </a:spcBef>
              <a:spcAft>
                <a:spcPts val="0"/>
              </a:spcAft>
              <a:buClr>
                <a:schemeClr val="dk1"/>
              </a:buClr>
              <a:buSzPts val="1200"/>
              <a:buFont typeface="Garamond"/>
              <a:buNone/>
            </a:pPr>
            <a:r>
              <a:rPr b="1" lang="en" sz="1200">
                <a:solidFill>
                  <a:schemeClr val="dk1"/>
                </a:solidFill>
                <a:latin typeface="Garamond"/>
                <a:ea typeface="Garamond"/>
                <a:cs typeface="Garamond"/>
                <a:sym typeface="Garamond"/>
              </a:rPr>
              <a:t>https://github.com/radovankavicky</a:t>
            </a:r>
            <a:endParaRPr sz="1300">
              <a:solidFill>
                <a:schemeClr val="dk1"/>
              </a:solidFill>
            </a:endParaRPr>
          </a:p>
          <a:p>
            <a:pPr indent="0" lvl="1" marL="0" rtl="0" algn="l">
              <a:spcBef>
                <a:spcPts val="400"/>
              </a:spcBef>
              <a:spcAft>
                <a:spcPts val="0"/>
              </a:spcAft>
              <a:buClr>
                <a:schemeClr val="dk1"/>
              </a:buClr>
              <a:buSzPts val="1200"/>
              <a:buFont typeface="Garamond"/>
              <a:buNone/>
            </a:pPr>
            <a:r>
              <a:rPr b="1" lang="en" sz="1200">
                <a:solidFill>
                  <a:schemeClr val="dk1"/>
                </a:solidFill>
                <a:latin typeface="Garamond"/>
                <a:ea typeface="Garamond"/>
                <a:cs typeface="Garamond"/>
                <a:sym typeface="Garamond"/>
              </a:rPr>
              <a:t>https://github.com/GapData/PyDataBratislava</a:t>
            </a:r>
            <a:endParaRPr sz="1300">
              <a:solidFill>
                <a:schemeClr val="dk1"/>
              </a:solidFill>
            </a:endParaRPr>
          </a:p>
          <a:p>
            <a:pPr indent="0" lvl="1" marL="0" rtl="0" algn="l">
              <a:spcBef>
                <a:spcPts val="400"/>
              </a:spcBef>
              <a:spcAft>
                <a:spcPts val="0"/>
              </a:spcAft>
              <a:buClr>
                <a:schemeClr val="dk1"/>
              </a:buClr>
              <a:buSzPts val="1200"/>
              <a:buFont typeface="Garamond"/>
              <a:buNone/>
            </a:pPr>
            <a:r>
              <a:rPr b="1" lang="en" sz="1200">
                <a:solidFill>
                  <a:schemeClr val="dk1"/>
                </a:solidFill>
                <a:latin typeface="Garamond"/>
                <a:ea typeface="Garamond"/>
                <a:cs typeface="Garamond"/>
                <a:sym typeface="Garamond"/>
              </a:rPr>
              <a:t>@radovankavicky, @PyDataBA, @GapDataInst</a:t>
            </a:r>
            <a:endParaRPr b="1" sz="1200">
              <a:solidFill>
                <a:schemeClr val="dk1"/>
              </a:solidFill>
              <a:latin typeface="Garamond"/>
              <a:ea typeface="Garamond"/>
              <a:cs typeface="Garamond"/>
              <a:sym typeface="Garamond"/>
            </a:endParaRPr>
          </a:p>
          <a:p>
            <a:pPr indent="0" lvl="0" marL="0" rtl="0" algn="l">
              <a:spcBef>
                <a:spcPts val="0"/>
              </a:spcBef>
              <a:spcAft>
                <a:spcPts val="0"/>
              </a:spcAft>
              <a:buClr>
                <a:schemeClr val="dk1"/>
              </a:buClr>
              <a:buFont typeface="Arial"/>
              <a:buNone/>
            </a:pPr>
            <a:r>
              <a:t/>
            </a:r>
            <a:endParaRPr b="1" sz="1200">
              <a:solidFill>
                <a:schemeClr val="dk1"/>
              </a:solidFill>
              <a:latin typeface="Garamond"/>
              <a:ea typeface="Garamond"/>
              <a:cs typeface="Garamond"/>
              <a:sym typeface="Garamond"/>
            </a:endParaRPr>
          </a:p>
          <a:p>
            <a:pPr indent="-215900" lvl="0" marL="215900" rtl="0" algn="l">
              <a:lnSpc>
                <a:spcPct val="90000"/>
              </a:lnSpc>
              <a:spcBef>
                <a:spcPts val="300"/>
              </a:spcBef>
              <a:spcAft>
                <a:spcPts val="0"/>
              </a:spcAft>
              <a:buSzPts val="800"/>
              <a:buFont typeface="Calibri"/>
              <a:buNone/>
            </a:pPr>
            <a:r>
              <a:t/>
            </a:r>
            <a:endParaRPr sz="800">
              <a:latin typeface="Calibri"/>
              <a:ea typeface="Calibri"/>
              <a:cs typeface="Calibri"/>
              <a:sym typeface="Calibri"/>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 name="Shape 521"/>
        <p:cNvGrpSpPr/>
        <p:nvPr/>
      </p:nvGrpSpPr>
      <p:grpSpPr>
        <a:xfrm>
          <a:off x="0" y="0"/>
          <a:ext cx="0" cy="0"/>
          <a:chOff x="0" y="0"/>
          <a:chExt cx="0" cy="0"/>
        </a:xfrm>
      </p:grpSpPr>
      <p:sp>
        <p:nvSpPr>
          <p:cNvPr id="522" name="Google Shape;522;g2bae7ab54f6_0_90:notes"/>
          <p:cNvSpPr/>
          <p:nvPr>
            <p:ph idx="2" type="sldImg"/>
          </p:nvPr>
        </p:nvSpPr>
        <p:spPr>
          <a:xfrm>
            <a:off x="134094" y="686475"/>
            <a:ext cx="6589800" cy="34281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523" name="Google Shape;523;g2bae7ab54f6_0_90:notes"/>
          <p:cNvSpPr txBox="1"/>
          <p:nvPr>
            <p:ph idx="1" type="body"/>
          </p:nvPr>
        </p:nvSpPr>
        <p:spPr>
          <a:xfrm>
            <a:off x="685493" y="4342944"/>
            <a:ext cx="5487000" cy="4114500"/>
          </a:xfrm>
          <a:prstGeom prst="rect">
            <a:avLst/>
          </a:prstGeom>
          <a:noFill/>
          <a:ln>
            <a:noFill/>
          </a:ln>
        </p:spPr>
        <p:txBody>
          <a:bodyPr anchorCtr="0" anchor="t" bIns="46775" lIns="93250" spcFirstLastPara="1" rIns="93250" wrap="square" tIns="46775">
            <a:noAutofit/>
          </a:bodyPr>
          <a:lstStyle/>
          <a:p>
            <a:pPr indent="-203200" lvl="0" marL="215900" rtl="0" algn="l">
              <a:lnSpc>
                <a:spcPct val="100000"/>
              </a:lnSpc>
              <a:spcBef>
                <a:spcPts val="0"/>
              </a:spcBef>
              <a:spcAft>
                <a:spcPts val="0"/>
              </a:spcAft>
              <a:buSzPts val="1700"/>
              <a:buFont typeface="Calibri"/>
              <a:buNone/>
            </a:pPr>
            <a:r>
              <a:rPr lang="en" sz="1300">
                <a:latin typeface="Calibri"/>
                <a:ea typeface="Calibri"/>
                <a:cs typeface="Calibri"/>
                <a:sym typeface="Calibri"/>
              </a:rPr>
              <a:t>(1-2 min.)</a:t>
            </a:r>
            <a:endParaRPr sz="1300"/>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g60c3b13169_2_119:notes"/>
          <p:cNvSpPr/>
          <p:nvPr>
            <p:ph idx="2" type="sldImg"/>
          </p:nvPr>
        </p:nvSpPr>
        <p:spPr>
          <a:xfrm>
            <a:off x="134094" y="686475"/>
            <a:ext cx="6589813" cy="3428117"/>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533" name="Google Shape;533;g60c3b13169_2_119:notes"/>
          <p:cNvSpPr txBox="1"/>
          <p:nvPr>
            <p:ph idx="1" type="body"/>
          </p:nvPr>
        </p:nvSpPr>
        <p:spPr>
          <a:xfrm>
            <a:off x="685493" y="4342944"/>
            <a:ext cx="5487013" cy="4114592"/>
          </a:xfrm>
          <a:prstGeom prst="rect">
            <a:avLst/>
          </a:prstGeom>
          <a:noFill/>
          <a:ln>
            <a:noFill/>
          </a:ln>
        </p:spPr>
        <p:txBody>
          <a:bodyPr anchorCtr="0" anchor="t" bIns="46775" lIns="93250" spcFirstLastPara="1" rIns="93250" wrap="square" tIns="46775">
            <a:noAutofit/>
          </a:bodyPr>
          <a:lstStyle/>
          <a:p>
            <a:pPr indent="-190500" lvl="0" marL="215900" rtl="0" algn="l">
              <a:lnSpc>
                <a:spcPct val="100000"/>
              </a:lnSpc>
              <a:spcBef>
                <a:spcPts val="0"/>
              </a:spcBef>
              <a:spcAft>
                <a:spcPts val="0"/>
              </a:spcAft>
              <a:buSzPts val="1700"/>
              <a:buFont typeface="Calibri"/>
              <a:buNone/>
            </a:pPr>
            <a:r>
              <a:rPr lang="en" sz="1300">
                <a:latin typeface="Calibri"/>
                <a:ea typeface="Calibri"/>
                <a:cs typeface="Calibri"/>
                <a:sym typeface="Calibri"/>
              </a:rPr>
              <a:t>(1-2 min.)</a:t>
            </a:r>
            <a:endParaRPr sz="1300"/>
          </a:p>
          <a:p>
            <a:pPr indent="-190500" lvl="0" marL="215900" rtl="0" algn="l">
              <a:lnSpc>
                <a:spcPct val="100000"/>
              </a:lnSpc>
              <a:spcBef>
                <a:spcPts val="500"/>
              </a:spcBef>
              <a:spcAft>
                <a:spcPts val="0"/>
              </a:spcAft>
              <a:buClr>
                <a:srgbClr val="000000"/>
              </a:buClr>
              <a:buSzPts val="1400"/>
              <a:buFont typeface="Garamond"/>
              <a:buChar char="-"/>
            </a:pPr>
            <a:r>
              <a:rPr lang="en" sz="1400">
                <a:latin typeface="Garamond"/>
                <a:ea typeface="Garamond"/>
                <a:cs typeface="Garamond"/>
                <a:sym typeface="Garamond"/>
              </a:rPr>
              <a:t>PyData Bratislava, R &lt;- Slovakia, skczTUG </a:t>
            </a:r>
            <a:endParaRPr sz="1300"/>
          </a:p>
          <a:p>
            <a:pPr indent="-190500" lvl="0" marL="215900" rtl="0" algn="l">
              <a:lnSpc>
                <a:spcPct val="100000"/>
              </a:lnSpc>
              <a:spcBef>
                <a:spcPts val="500"/>
              </a:spcBef>
              <a:spcAft>
                <a:spcPts val="0"/>
              </a:spcAft>
              <a:buClr>
                <a:srgbClr val="000000"/>
              </a:buClr>
              <a:buSzPts val="1400"/>
              <a:buFont typeface="Garamond"/>
              <a:buChar char="-"/>
            </a:pPr>
            <a:r>
              <a:rPr lang="en" sz="1400">
                <a:latin typeface="Garamond"/>
                <a:ea typeface="Garamond"/>
                <a:cs typeface="Garamond"/>
                <a:sym typeface="Garamond"/>
              </a:rPr>
              <a:t>Open Data (only the 1</a:t>
            </a:r>
            <a:r>
              <a:rPr baseline="30000" lang="en" sz="1400">
                <a:latin typeface="Garamond"/>
                <a:ea typeface="Garamond"/>
                <a:cs typeface="Garamond"/>
                <a:sym typeface="Garamond"/>
              </a:rPr>
              <a:t>st</a:t>
            </a:r>
            <a:r>
              <a:rPr lang="en" sz="1400">
                <a:latin typeface="Garamond"/>
                <a:ea typeface="Garamond"/>
                <a:cs typeface="Garamond"/>
                <a:sym typeface="Garamond"/>
              </a:rPr>
              <a:t> necessary step)</a:t>
            </a:r>
            <a:endParaRPr sz="1300"/>
          </a:p>
          <a:p>
            <a:pPr indent="-190500" lvl="0" marL="215900" rtl="0" algn="l">
              <a:lnSpc>
                <a:spcPct val="100000"/>
              </a:lnSpc>
              <a:spcBef>
                <a:spcPts val="500"/>
              </a:spcBef>
              <a:spcAft>
                <a:spcPts val="0"/>
              </a:spcAft>
              <a:buClr>
                <a:srgbClr val="000000"/>
              </a:buClr>
              <a:buSzPts val="1400"/>
              <a:buFont typeface="Garamond"/>
              <a:buChar char="-"/>
            </a:pPr>
            <a:r>
              <a:rPr lang="en" sz="1400">
                <a:latin typeface="Garamond"/>
                <a:ea typeface="Garamond"/>
                <a:cs typeface="Garamond"/>
                <a:sym typeface="Garamond"/>
              </a:rPr>
              <a:t>Python, R, Tableau community activities</a:t>
            </a:r>
            <a:endParaRPr sz="1300"/>
          </a:p>
          <a:p>
            <a:pPr indent="-190500" lvl="0" marL="215900" rtl="0" algn="l">
              <a:lnSpc>
                <a:spcPct val="100000"/>
              </a:lnSpc>
              <a:spcBef>
                <a:spcPts val="500"/>
              </a:spcBef>
              <a:spcAft>
                <a:spcPts val="0"/>
              </a:spcAft>
              <a:buClr>
                <a:srgbClr val="000000"/>
              </a:buClr>
              <a:buSzPts val="1400"/>
              <a:buFont typeface="Garamond"/>
              <a:buChar char="-"/>
            </a:pPr>
            <a:r>
              <a:rPr lang="en" sz="1400">
                <a:latin typeface="Garamond"/>
                <a:ea typeface="Garamond"/>
                <a:cs typeface="Garamond"/>
                <a:sym typeface="Garamond"/>
              </a:rPr>
              <a:t>Economic Research (studies, papers, publications)</a:t>
            </a:r>
            <a:endParaRPr sz="1300"/>
          </a:p>
          <a:p>
            <a:pPr indent="-190500" lvl="0" marL="215900" rtl="0" algn="l">
              <a:lnSpc>
                <a:spcPct val="100000"/>
              </a:lnSpc>
              <a:spcBef>
                <a:spcPts val="500"/>
              </a:spcBef>
              <a:spcAft>
                <a:spcPts val="0"/>
              </a:spcAft>
              <a:buClr>
                <a:srgbClr val="000000"/>
              </a:buClr>
              <a:buSzPts val="1400"/>
              <a:buFont typeface="Garamond"/>
              <a:buChar char="-"/>
            </a:pPr>
            <a:r>
              <a:rPr lang="en" sz="1400">
                <a:latin typeface="Garamond"/>
                <a:ea typeface="Garamond"/>
                <a:cs typeface="Garamond"/>
                <a:sym typeface="Garamond"/>
              </a:rPr>
              <a:t>Quantitative &amp; Qualitative Analyses (Data/center of it all)</a:t>
            </a:r>
            <a:endParaRPr sz="1300"/>
          </a:p>
          <a:p>
            <a:pPr indent="-190500" lvl="0" marL="215900" rtl="0" algn="l">
              <a:lnSpc>
                <a:spcPct val="100000"/>
              </a:lnSpc>
              <a:spcBef>
                <a:spcPts val="500"/>
              </a:spcBef>
              <a:spcAft>
                <a:spcPts val="0"/>
              </a:spcAft>
              <a:buClr>
                <a:srgbClr val="000000"/>
              </a:buClr>
              <a:buSzPts val="1400"/>
              <a:buFont typeface="Garamond"/>
              <a:buChar char="-"/>
            </a:pPr>
            <a:r>
              <a:rPr lang="en" sz="1400">
                <a:latin typeface="Garamond"/>
                <a:ea typeface="Garamond"/>
                <a:cs typeface="Garamond"/>
                <a:sym typeface="Garamond"/>
              </a:rPr>
              <a:t>Data Visualization (Interactive DataViz Tools)</a:t>
            </a:r>
            <a:endParaRPr sz="1300"/>
          </a:p>
          <a:p>
            <a:pPr indent="-190500" lvl="0" marL="215900" rtl="0" algn="l">
              <a:lnSpc>
                <a:spcPct val="100000"/>
              </a:lnSpc>
              <a:spcBef>
                <a:spcPts val="500"/>
              </a:spcBef>
              <a:spcAft>
                <a:spcPts val="0"/>
              </a:spcAft>
              <a:buClr>
                <a:srgbClr val="000000"/>
              </a:buClr>
              <a:buSzPts val="1400"/>
              <a:buFont typeface="Garamond"/>
              <a:buChar char="-"/>
            </a:pPr>
            <a:r>
              <a:rPr lang="en" sz="1400">
                <a:latin typeface="Garamond"/>
                <a:ea typeface="Garamond"/>
                <a:cs typeface="Garamond"/>
                <a:sym typeface="Garamond"/>
              </a:rPr>
              <a:t>Public Policy (Public Budget, Public Finance)</a:t>
            </a:r>
            <a:endParaRPr sz="1300"/>
          </a:p>
          <a:p>
            <a:pPr indent="-190500" lvl="0" marL="215900" rtl="0" algn="l">
              <a:lnSpc>
                <a:spcPct val="100000"/>
              </a:lnSpc>
              <a:spcBef>
                <a:spcPts val="500"/>
              </a:spcBef>
              <a:spcAft>
                <a:spcPts val="0"/>
              </a:spcAft>
              <a:buClr>
                <a:srgbClr val="000000"/>
              </a:buClr>
              <a:buSzPts val="1400"/>
              <a:buFont typeface="Garamond"/>
              <a:buChar char="-"/>
            </a:pPr>
            <a:r>
              <a:rPr lang="en" sz="1400">
                <a:latin typeface="Garamond"/>
                <a:ea typeface="Garamond"/>
                <a:cs typeface="Garamond"/>
                <a:sym typeface="Garamond"/>
              </a:rPr>
              <a:t>Economic Reforms (any area)</a:t>
            </a:r>
            <a:endParaRPr sz="1300"/>
          </a:p>
          <a:p>
            <a:pPr indent="-190500" lvl="0" marL="215900" rtl="0" algn="l">
              <a:lnSpc>
                <a:spcPct val="100000"/>
              </a:lnSpc>
              <a:spcBef>
                <a:spcPts val="500"/>
              </a:spcBef>
              <a:spcAft>
                <a:spcPts val="0"/>
              </a:spcAft>
              <a:buClr>
                <a:srgbClr val="000000"/>
              </a:buClr>
              <a:buSzPts val="1400"/>
              <a:buFont typeface="Garamond"/>
              <a:buChar char="-"/>
            </a:pPr>
            <a:r>
              <a:rPr lang="en" sz="1400">
                <a:latin typeface="Garamond"/>
                <a:ea typeface="Garamond"/>
                <a:cs typeface="Garamond"/>
                <a:sym typeface="Garamond"/>
              </a:rPr>
              <a:t>PyCon SK 2017 (10</a:t>
            </a:r>
            <a:r>
              <a:rPr baseline="30000" lang="en" sz="1400">
                <a:latin typeface="Garamond"/>
                <a:ea typeface="Garamond"/>
                <a:cs typeface="Garamond"/>
                <a:sym typeface="Garamond"/>
              </a:rPr>
              <a:t>th</a:t>
            </a:r>
            <a:r>
              <a:rPr lang="en" sz="1400">
                <a:latin typeface="Garamond"/>
                <a:ea typeface="Garamond"/>
                <a:cs typeface="Garamond"/>
                <a:sym typeface="Garamond"/>
              </a:rPr>
              <a:t>-12</a:t>
            </a:r>
            <a:r>
              <a:rPr baseline="30000" lang="en" sz="1400">
                <a:latin typeface="Garamond"/>
                <a:ea typeface="Garamond"/>
                <a:cs typeface="Garamond"/>
                <a:sym typeface="Garamond"/>
              </a:rPr>
              <a:t>th</a:t>
            </a:r>
            <a:r>
              <a:rPr lang="en" sz="1400">
                <a:latin typeface="Garamond"/>
                <a:ea typeface="Garamond"/>
                <a:cs typeface="Garamond"/>
                <a:sym typeface="Garamond"/>
              </a:rPr>
              <a:t> of March 2017, FIIT UK)</a:t>
            </a:r>
            <a:endParaRPr sz="1300"/>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g60c3b13169_2_24:notes"/>
          <p:cNvSpPr/>
          <p:nvPr>
            <p:ph idx="2" type="sldImg"/>
          </p:nvPr>
        </p:nvSpPr>
        <p:spPr>
          <a:xfrm>
            <a:off x="134094" y="686475"/>
            <a:ext cx="6589813" cy="3428117"/>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542" name="Google Shape;542;g60c3b13169_2_24:notes"/>
          <p:cNvSpPr txBox="1"/>
          <p:nvPr>
            <p:ph idx="1" type="body"/>
          </p:nvPr>
        </p:nvSpPr>
        <p:spPr>
          <a:xfrm>
            <a:off x="685493" y="4342944"/>
            <a:ext cx="5487013" cy="4114592"/>
          </a:xfrm>
          <a:prstGeom prst="rect">
            <a:avLst/>
          </a:prstGeom>
          <a:noFill/>
          <a:ln>
            <a:noFill/>
          </a:ln>
        </p:spPr>
        <p:txBody>
          <a:bodyPr anchorCtr="0" anchor="t" bIns="46775" lIns="93250" spcFirstLastPara="1" rIns="93250" wrap="square" tIns="46775">
            <a:noAutofit/>
          </a:bodyPr>
          <a:lstStyle/>
          <a:p>
            <a:pPr indent="-190500" lvl="0" marL="215900" rtl="0" algn="l">
              <a:lnSpc>
                <a:spcPct val="100000"/>
              </a:lnSpc>
              <a:spcBef>
                <a:spcPts val="0"/>
              </a:spcBef>
              <a:spcAft>
                <a:spcPts val="0"/>
              </a:spcAft>
              <a:buSzPts val="1700"/>
              <a:buFont typeface="Calibri"/>
              <a:buNone/>
            </a:pPr>
            <a:r>
              <a:rPr lang="en" sz="1300">
                <a:latin typeface="Calibri"/>
                <a:ea typeface="Calibri"/>
                <a:cs typeface="Calibri"/>
                <a:sym typeface="Calibri"/>
              </a:rPr>
              <a:t>(1-2 min.)</a:t>
            </a:r>
            <a:endParaRPr sz="1300"/>
          </a:p>
          <a:p>
            <a:pPr indent="-196850" lvl="0" marL="215900" rtl="0" algn="l">
              <a:lnSpc>
                <a:spcPct val="100000"/>
              </a:lnSpc>
              <a:spcBef>
                <a:spcPts val="400"/>
              </a:spcBef>
              <a:spcAft>
                <a:spcPts val="0"/>
              </a:spcAft>
              <a:buClr>
                <a:srgbClr val="000000"/>
              </a:buClr>
              <a:buSzPts val="1700"/>
              <a:buFont typeface="Calibri"/>
              <a:buChar char="-"/>
            </a:pPr>
            <a:r>
              <a:rPr lang="en" sz="1300">
                <a:latin typeface="Calibri"/>
                <a:ea typeface="Calibri"/>
                <a:cs typeface="Calibri"/>
                <a:sym typeface="Calibri"/>
              </a:rPr>
              <a:t>Basic information about GapData Institute </a:t>
            </a:r>
            <a:endParaRPr sz="1300"/>
          </a:p>
          <a:p>
            <a:pPr indent="-190500" lvl="0" marL="215900" rtl="0" algn="l">
              <a:lnSpc>
                <a:spcPct val="100000"/>
              </a:lnSpc>
              <a:spcBef>
                <a:spcPts val="400"/>
              </a:spcBef>
              <a:spcAft>
                <a:spcPts val="0"/>
              </a:spcAft>
              <a:buClr>
                <a:srgbClr val="000000"/>
              </a:buClr>
              <a:buSzPts val="1200"/>
              <a:buFont typeface="Garamond"/>
              <a:buChar char="-"/>
            </a:pPr>
            <a:r>
              <a:rPr lang="en" sz="1200">
                <a:latin typeface="Garamond"/>
                <a:ea typeface="Garamond"/>
                <a:cs typeface="Garamond"/>
                <a:sym typeface="Garamond"/>
              </a:rPr>
              <a:t>Economic Research &amp; Public Policy &amp; Data Science think-tank (data-tank)</a:t>
            </a:r>
            <a:endParaRPr sz="1300"/>
          </a:p>
          <a:p>
            <a:pPr indent="-190500" lvl="0" marL="215900" rtl="0" algn="l">
              <a:lnSpc>
                <a:spcPct val="100000"/>
              </a:lnSpc>
              <a:spcBef>
                <a:spcPts val="400"/>
              </a:spcBef>
              <a:spcAft>
                <a:spcPts val="0"/>
              </a:spcAft>
              <a:buClr>
                <a:srgbClr val="000000"/>
              </a:buClr>
              <a:buSzPts val="1200"/>
              <a:buFont typeface="Garamond"/>
              <a:buChar char="-"/>
            </a:pPr>
            <a:r>
              <a:rPr lang="en" sz="1200">
                <a:latin typeface="Garamond"/>
                <a:ea typeface="Garamond"/>
                <a:cs typeface="Garamond"/>
                <a:sym typeface="Garamond"/>
              </a:rPr>
              <a:t>Data. Think. Change. </a:t>
            </a:r>
            <a:endParaRPr sz="1300"/>
          </a:p>
          <a:p>
            <a:pPr indent="-190500" lvl="0" marL="215900" rtl="0" algn="l">
              <a:lnSpc>
                <a:spcPct val="100000"/>
              </a:lnSpc>
              <a:spcBef>
                <a:spcPts val="400"/>
              </a:spcBef>
              <a:spcAft>
                <a:spcPts val="0"/>
              </a:spcAft>
              <a:buClr>
                <a:srgbClr val="000000"/>
              </a:buClr>
              <a:buSzPts val="1200"/>
              <a:buFont typeface="Garamond"/>
              <a:buChar char="-"/>
            </a:pPr>
            <a:r>
              <a:rPr lang="en" sz="1200">
                <a:latin typeface="Garamond"/>
                <a:ea typeface="Garamond"/>
                <a:cs typeface="Garamond"/>
                <a:sym typeface="Garamond"/>
              </a:rPr>
              <a:t>GapData Institute (GDI) is a non-profit nonpartisan research institution harnessing power of data &amp; wisdom of economics for public good.</a:t>
            </a:r>
            <a:endParaRPr sz="1300"/>
          </a:p>
          <a:p>
            <a:pPr indent="-190500" lvl="0" marL="215900" rtl="0" algn="l">
              <a:lnSpc>
                <a:spcPct val="100000"/>
              </a:lnSpc>
              <a:spcBef>
                <a:spcPts val="400"/>
              </a:spcBef>
              <a:spcAft>
                <a:spcPts val="0"/>
              </a:spcAft>
              <a:buClr>
                <a:srgbClr val="000000"/>
              </a:buClr>
              <a:buSzPts val="1200"/>
              <a:buFont typeface="Garamond"/>
              <a:buChar char="-"/>
            </a:pPr>
            <a:r>
              <a:rPr lang="en" sz="1200">
                <a:latin typeface="Garamond"/>
                <a:ea typeface="Garamond"/>
                <a:cs typeface="Garamond"/>
                <a:sym typeface="Garamond"/>
              </a:rPr>
              <a:t>Transparent account (from day #1; SK7383300000002200933920 https://www.fio.sk/ib2/transparent?a=2200933920)</a:t>
            </a:r>
            <a:endParaRPr sz="1300"/>
          </a:p>
          <a:p>
            <a:pPr indent="-190500" lvl="0" marL="215900" rtl="0" algn="l">
              <a:lnSpc>
                <a:spcPct val="100000"/>
              </a:lnSpc>
              <a:spcBef>
                <a:spcPts val="400"/>
              </a:spcBef>
              <a:spcAft>
                <a:spcPts val="0"/>
              </a:spcAft>
              <a:buClr>
                <a:srgbClr val="000000"/>
              </a:buClr>
              <a:buSzPts val="1200"/>
              <a:buFont typeface="Garamond"/>
              <a:buChar char="-"/>
            </a:pPr>
            <a:r>
              <a:rPr lang="en" sz="1200">
                <a:latin typeface="Garamond"/>
                <a:ea typeface="Garamond"/>
                <a:cs typeface="Garamond"/>
                <a:sym typeface="Garamond"/>
              </a:rPr>
              <a:t>Partnership (openness, transparency)</a:t>
            </a:r>
            <a:endParaRPr sz="1300"/>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 name="Shape 559"/>
        <p:cNvGrpSpPr/>
        <p:nvPr/>
      </p:nvGrpSpPr>
      <p:grpSpPr>
        <a:xfrm>
          <a:off x="0" y="0"/>
          <a:ext cx="0" cy="0"/>
          <a:chOff x="0" y="0"/>
          <a:chExt cx="0" cy="0"/>
        </a:xfrm>
      </p:grpSpPr>
      <p:sp>
        <p:nvSpPr>
          <p:cNvPr id="560" name="Google Shape;560;g2bae7ab54f6_0_77:notes"/>
          <p:cNvSpPr/>
          <p:nvPr>
            <p:ph idx="2" type="sldImg"/>
          </p:nvPr>
        </p:nvSpPr>
        <p:spPr>
          <a:xfrm>
            <a:off x="134094" y="686475"/>
            <a:ext cx="6589800" cy="34281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561" name="Google Shape;561;g2bae7ab54f6_0_77:notes"/>
          <p:cNvSpPr txBox="1"/>
          <p:nvPr>
            <p:ph idx="1" type="body"/>
          </p:nvPr>
        </p:nvSpPr>
        <p:spPr>
          <a:xfrm>
            <a:off x="685493" y="4342944"/>
            <a:ext cx="5487000" cy="4114500"/>
          </a:xfrm>
          <a:prstGeom prst="rect">
            <a:avLst/>
          </a:prstGeom>
          <a:noFill/>
          <a:ln>
            <a:noFill/>
          </a:ln>
        </p:spPr>
        <p:txBody>
          <a:bodyPr anchorCtr="0" anchor="t" bIns="46775" lIns="93250" spcFirstLastPara="1" rIns="93250" wrap="square" tIns="46775">
            <a:noAutofit/>
          </a:bodyPr>
          <a:lstStyle/>
          <a:p>
            <a:pPr indent="-203200" lvl="0" marL="215900" rtl="0" algn="l">
              <a:lnSpc>
                <a:spcPct val="100000"/>
              </a:lnSpc>
              <a:spcBef>
                <a:spcPts val="0"/>
              </a:spcBef>
              <a:spcAft>
                <a:spcPts val="0"/>
              </a:spcAft>
              <a:buSzPts val="1700"/>
              <a:buFont typeface="Calibri"/>
              <a:buNone/>
            </a:pPr>
            <a:r>
              <a:rPr lang="en" sz="1300">
                <a:latin typeface="Calibri"/>
                <a:ea typeface="Calibri"/>
                <a:cs typeface="Calibri"/>
                <a:sym typeface="Calibri"/>
              </a:rPr>
              <a:t>(1-2 min.)</a:t>
            </a:r>
            <a:endParaRPr sz="1300"/>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3580ab499f1_0_27:notes"/>
          <p:cNvSpPr/>
          <p:nvPr>
            <p:ph idx="2" type="sldImg"/>
          </p:nvPr>
        </p:nvSpPr>
        <p:spPr>
          <a:xfrm>
            <a:off x="134094" y="686475"/>
            <a:ext cx="6589800" cy="34281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110" name="Google Shape;110;g3580ab499f1_0_27:notes"/>
          <p:cNvSpPr txBox="1"/>
          <p:nvPr>
            <p:ph idx="1" type="body"/>
          </p:nvPr>
        </p:nvSpPr>
        <p:spPr>
          <a:xfrm>
            <a:off x="685493" y="4342944"/>
            <a:ext cx="5487000" cy="4114500"/>
          </a:xfrm>
          <a:prstGeom prst="rect">
            <a:avLst/>
          </a:prstGeom>
          <a:noFill/>
          <a:ln>
            <a:noFill/>
          </a:ln>
        </p:spPr>
        <p:txBody>
          <a:bodyPr anchorCtr="0" anchor="t" bIns="46775" lIns="93250" spcFirstLastPara="1" rIns="93250" wrap="square" tIns="46775">
            <a:noAutofit/>
          </a:bodyPr>
          <a:lstStyle/>
          <a:p>
            <a:pPr indent="-215900" lvl="0" marL="215900" rtl="0" algn="l">
              <a:spcBef>
                <a:spcPts val="0"/>
              </a:spcBef>
              <a:spcAft>
                <a:spcPts val="0"/>
              </a:spcAft>
              <a:buClr>
                <a:schemeClr val="dk1"/>
              </a:buClr>
              <a:buSzPts val="1700"/>
              <a:buFont typeface="Calibri"/>
              <a:buNone/>
            </a:pPr>
            <a:r>
              <a:rPr lang="en" sz="1300">
                <a:solidFill>
                  <a:schemeClr val="dk1"/>
                </a:solidFill>
                <a:latin typeface="Calibri"/>
                <a:ea typeface="Calibri"/>
                <a:cs typeface="Calibri"/>
                <a:sym typeface="Calibri"/>
              </a:rPr>
              <a:t>(1-2 min.)</a:t>
            </a:r>
            <a:endParaRPr sz="1300">
              <a:solidFill>
                <a:schemeClr val="dk1"/>
              </a:solidFill>
            </a:endParaRPr>
          </a:p>
          <a:p>
            <a:pPr indent="-209550" lvl="0" marL="215900" rtl="0" algn="l">
              <a:spcBef>
                <a:spcPts val="400"/>
              </a:spcBef>
              <a:spcAft>
                <a:spcPts val="0"/>
              </a:spcAft>
              <a:buClr>
                <a:schemeClr val="dk1"/>
              </a:buClr>
              <a:buSzPts val="1700"/>
              <a:buFont typeface="Calibri"/>
              <a:buChar char="-"/>
            </a:pPr>
            <a:r>
              <a:rPr lang="en" sz="1300">
                <a:solidFill>
                  <a:schemeClr val="dk1"/>
                </a:solidFill>
                <a:latin typeface="Calibri"/>
                <a:ea typeface="Calibri"/>
                <a:cs typeface="Calibri"/>
                <a:sym typeface="Calibri"/>
              </a:rPr>
              <a:t>Basic information about GapData Institute </a:t>
            </a:r>
            <a:endParaRPr sz="1300">
              <a:solidFill>
                <a:schemeClr val="dk1"/>
              </a:solidFill>
            </a:endParaRPr>
          </a:p>
          <a:p>
            <a:pPr indent="-215900" lvl="0" marL="215900" rtl="0" algn="l">
              <a:spcBef>
                <a:spcPts val="400"/>
              </a:spcBef>
              <a:spcAft>
                <a:spcPts val="0"/>
              </a:spcAft>
              <a:buClr>
                <a:schemeClr val="dk1"/>
              </a:buClr>
              <a:buSzPts val="1200"/>
              <a:buFont typeface="Garamond"/>
              <a:buChar char="-"/>
            </a:pPr>
            <a:r>
              <a:rPr lang="en" sz="1200">
                <a:solidFill>
                  <a:schemeClr val="dk1"/>
                </a:solidFill>
                <a:latin typeface="Garamond"/>
                <a:ea typeface="Garamond"/>
                <a:cs typeface="Garamond"/>
                <a:sym typeface="Garamond"/>
              </a:rPr>
              <a:t>Economic Research &amp; Public Policy &amp; Data Science think-tank (data-tank)</a:t>
            </a:r>
            <a:endParaRPr sz="1300">
              <a:solidFill>
                <a:schemeClr val="dk1"/>
              </a:solidFill>
            </a:endParaRPr>
          </a:p>
          <a:p>
            <a:pPr indent="-215900" lvl="0" marL="215900" rtl="0" algn="l">
              <a:spcBef>
                <a:spcPts val="400"/>
              </a:spcBef>
              <a:spcAft>
                <a:spcPts val="0"/>
              </a:spcAft>
              <a:buClr>
                <a:schemeClr val="dk1"/>
              </a:buClr>
              <a:buSzPts val="1200"/>
              <a:buFont typeface="Garamond"/>
              <a:buChar char="-"/>
            </a:pPr>
            <a:r>
              <a:rPr lang="en" sz="1200">
                <a:solidFill>
                  <a:schemeClr val="dk1"/>
                </a:solidFill>
                <a:latin typeface="Garamond"/>
                <a:ea typeface="Garamond"/>
                <a:cs typeface="Garamond"/>
                <a:sym typeface="Garamond"/>
              </a:rPr>
              <a:t>Data. Think. Change. </a:t>
            </a:r>
            <a:endParaRPr sz="1300">
              <a:solidFill>
                <a:schemeClr val="dk1"/>
              </a:solidFill>
            </a:endParaRPr>
          </a:p>
          <a:p>
            <a:pPr indent="-215900" lvl="0" marL="215900" rtl="0" algn="l">
              <a:spcBef>
                <a:spcPts val="400"/>
              </a:spcBef>
              <a:spcAft>
                <a:spcPts val="0"/>
              </a:spcAft>
              <a:buClr>
                <a:schemeClr val="dk1"/>
              </a:buClr>
              <a:buSzPts val="1200"/>
              <a:buFont typeface="Garamond"/>
              <a:buChar char="-"/>
            </a:pPr>
            <a:r>
              <a:rPr lang="en" sz="1200">
                <a:solidFill>
                  <a:schemeClr val="dk1"/>
                </a:solidFill>
                <a:latin typeface="Garamond"/>
                <a:ea typeface="Garamond"/>
                <a:cs typeface="Garamond"/>
                <a:sym typeface="Garamond"/>
              </a:rPr>
              <a:t>GapData Institute (GDI) is a non-profit nonpartisan research institution harnessing power of data &amp; wisdom of economics for public good.</a:t>
            </a:r>
            <a:endParaRPr sz="1300">
              <a:solidFill>
                <a:schemeClr val="dk1"/>
              </a:solidFill>
            </a:endParaRPr>
          </a:p>
          <a:p>
            <a:pPr indent="-215900" lvl="0" marL="215900" rtl="0" algn="l">
              <a:spcBef>
                <a:spcPts val="400"/>
              </a:spcBef>
              <a:spcAft>
                <a:spcPts val="0"/>
              </a:spcAft>
              <a:buClr>
                <a:schemeClr val="dk1"/>
              </a:buClr>
              <a:buSzPts val="1200"/>
              <a:buFont typeface="Garamond"/>
              <a:buChar char="-"/>
            </a:pPr>
            <a:r>
              <a:rPr lang="en" sz="1200">
                <a:solidFill>
                  <a:schemeClr val="dk1"/>
                </a:solidFill>
                <a:latin typeface="Garamond"/>
                <a:ea typeface="Garamond"/>
                <a:cs typeface="Garamond"/>
                <a:sym typeface="Garamond"/>
              </a:rPr>
              <a:t>Transparent account (from day #1; SK7383300000002200933920 https://www.fio.sk/ib2/transparent?a=2200933920)</a:t>
            </a:r>
            <a:endParaRPr sz="1300">
              <a:solidFill>
                <a:schemeClr val="dk1"/>
              </a:solidFill>
            </a:endParaRPr>
          </a:p>
          <a:p>
            <a:pPr indent="-215900" lvl="0" marL="215900" rtl="0" algn="l">
              <a:spcBef>
                <a:spcPts val="400"/>
              </a:spcBef>
              <a:spcAft>
                <a:spcPts val="0"/>
              </a:spcAft>
              <a:buClr>
                <a:schemeClr val="dk1"/>
              </a:buClr>
              <a:buSzPts val="1200"/>
              <a:buFont typeface="Garamond"/>
              <a:buChar char="-"/>
            </a:pPr>
            <a:r>
              <a:rPr lang="en" sz="1200">
                <a:solidFill>
                  <a:schemeClr val="dk1"/>
                </a:solidFill>
                <a:latin typeface="Garamond"/>
                <a:ea typeface="Garamond"/>
                <a:cs typeface="Garamond"/>
                <a:sym typeface="Garamond"/>
              </a:rPr>
              <a:t>Partnership (openness, transparency)</a:t>
            </a:r>
            <a:endParaRPr sz="1300">
              <a:solidFill>
                <a:schemeClr val="dk1"/>
              </a:solidFill>
            </a:endParaRPr>
          </a:p>
          <a:p>
            <a:pPr indent="0" lvl="1" marL="431800" rtl="0" algn="l">
              <a:spcBef>
                <a:spcPts val="0"/>
              </a:spcBef>
              <a:spcAft>
                <a:spcPts val="0"/>
              </a:spcAft>
              <a:buClr>
                <a:schemeClr val="dk1"/>
              </a:buClr>
              <a:buSzPts val="1200"/>
              <a:buFont typeface="Garamond"/>
              <a:buNone/>
            </a:pPr>
            <a:r>
              <a:t/>
            </a:r>
            <a:endParaRPr b="1" sz="1200" u="sng">
              <a:solidFill>
                <a:schemeClr val="dk1"/>
              </a:solidFill>
              <a:latin typeface="Garamond"/>
              <a:ea typeface="Garamond"/>
              <a:cs typeface="Garamond"/>
              <a:sym typeface="Garamond"/>
            </a:endParaRPr>
          </a:p>
          <a:p>
            <a:pPr indent="0" lvl="1" marL="431800" rtl="0" algn="l">
              <a:spcBef>
                <a:spcPts val="0"/>
              </a:spcBef>
              <a:spcAft>
                <a:spcPts val="0"/>
              </a:spcAft>
              <a:buClr>
                <a:schemeClr val="dk1"/>
              </a:buClr>
              <a:buSzPts val="1200"/>
              <a:buFont typeface="Garamond"/>
              <a:buNone/>
            </a:pPr>
            <a:r>
              <a:t/>
            </a:r>
            <a:endParaRPr b="1" sz="1200" u="sng">
              <a:solidFill>
                <a:schemeClr val="dk1"/>
              </a:solidFill>
              <a:latin typeface="Garamond"/>
              <a:ea typeface="Garamond"/>
              <a:cs typeface="Garamond"/>
              <a:sym typeface="Garamond"/>
            </a:endParaRPr>
          </a:p>
          <a:p>
            <a:pPr indent="0" lvl="1" marL="0" rtl="0" algn="l">
              <a:spcBef>
                <a:spcPts val="0"/>
              </a:spcBef>
              <a:spcAft>
                <a:spcPts val="0"/>
              </a:spcAft>
              <a:buClr>
                <a:schemeClr val="dk1"/>
              </a:buClr>
              <a:buSzPts val="1200"/>
              <a:buFont typeface="Garamond"/>
              <a:buNone/>
            </a:pPr>
            <a:r>
              <a:rPr b="1" lang="en" sz="1200" u="sng">
                <a:solidFill>
                  <a:schemeClr val="dk1"/>
                </a:solidFill>
                <a:latin typeface="Garamond"/>
                <a:ea typeface="Garamond"/>
                <a:cs typeface="Garamond"/>
                <a:sym typeface="Garamond"/>
              </a:rPr>
              <a:t>Contact:</a:t>
            </a:r>
            <a:endParaRPr sz="1300">
              <a:solidFill>
                <a:schemeClr val="dk1"/>
              </a:solidFill>
            </a:endParaRPr>
          </a:p>
          <a:p>
            <a:pPr indent="0" lvl="1" marL="0" rtl="0" algn="l">
              <a:spcBef>
                <a:spcPts val="400"/>
              </a:spcBef>
              <a:spcAft>
                <a:spcPts val="0"/>
              </a:spcAft>
              <a:buClr>
                <a:schemeClr val="dk1"/>
              </a:buClr>
              <a:buSzPts val="1200"/>
              <a:buFont typeface="Garamond"/>
              <a:buNone/>
            </a:pPr>
            <a:r>
              <a:rPr b="1" lang="en" sz="1200">
                <a:solidFill>
                  <a:schemeClr val="dk1"/>
                </a:solidFill>
                <a:latin typeface="Garamond"/>
                <a:ea typeface="Garamond"/>
                <a:cs typeface="Garamond"/>
                <a:sym typeface="Garamond"/>
              </a:rPr>
              <a:t>Radovan Kavicky</a:t>
            </a:r>
            <a:endParaRPr sz="1300">
              <a:solidFill>
                <a:schemeClr val="dk1"/>
              </a:solidFill>
            </a:endParaRPr>
          </a:p>
          <a:p>
            <a:pPr indent="0" lvl="1" marL="0" rtl="0" algn="l">
              <a:spcBef>
                <a:spcPts val="400"/>
              </a:spcBef>
              <a:spcAft>
                <a:spcPts val="0"/>
              </a:spcAft>
              <a:buClr>
                <a:schemeClr val="dk1"/>
              </a:buClr>
              <a:buSzPts val="1200"/>
              <a:buFont typeface="Garamond"/>
              <a:buNone/>
            </a:pPr>
            <a:r>
              <a:rPr b="1" lang="en" sz="1200">
                <a:solidFill>
                  <a:schemeClr val="dk1"/>
                </a:solidFill>
                <a:latin typeface="Garamond"/>
                <a:ea typeface="Garamond"/>
                <a:cs typeface="Garamond"/>
                <a:sym typeface="Garamond"/>
              </a:rPr>
              <a:t>radovan.kavicky@gapdata.org</a:t>
            </a:r>
            <a:endParaRPr sz="1300">
              <a:solidFill>
                <a:schemeClr val="dk1"/>
              </a:solidFill>
            </a:endParaRPr>
          </a:p>
          <a:p>
            <a:pPr indent="0" lvl="1" marL="0" rtl="0" algn="l">
              <a:spcBef>
                <a:spcPts val="400"/>
              </a:spcBef>
              <a:spcAft>
                <a:spcPts val="0"/>
              </a:spcAft>
              <a:buClr>
                <a:schemeClr val="dk1"/>
              </a:buClr>
              <a:buSzPts val="1200"/>
              <a:buFont typeface="Garamond"/>
              <a:buNone/>
            </a:pPr>
            <a:r>
              <a:rPr b="1" lang="en" sz="1200">
                <a:solidFill>
                  <a:schemeClr val="dk1"/>
                </a:solidFill>
                <a:latin typeface="Garamond"/>
                <a:ea typeface="Garamond"/>
                <a:cs typeface="Garamond"/>
                <a:sym typeface="Garamond"/>
              </a:rPr>
              <a:t>+421 949 716 214 (SK)</a:t>
            </a:r>
            <a:endParaRPr sz="1300">
              <a:solidFill>
                <a:schemeClr val="dk1"/>
              </a:solidFill>
            </a:endParaRPr>
          </a:p>
          <a:p>
            <a:pPr indent="0" lvl="1" marL="0" rtl="0" algn="l">
              <a:spcBef>
                <a:spcPts val="400"/>
              </a:spcBef>
              <a:spcAft>
                <a:spcPts val="0"/>
              </a:spcAft>
              <a:buClr>
                <a:schemeClr val="dk1"/>
              </a:buClr>
              <a:buSzPts val="1200"/>
              <a:buFont typeface="Garamond"/>
              <a:buNone/>
            </a:pPr>
            <a:r>
              <a:rPr b="1" lang="en" sz="1200">
                <a:solidFill>
                  <a:schemeClr val="dk1"/>
                </a:solidFill>
                <a:latin typeface="Garamond"/>
                <a:ea typeface="Garamond"/>
                <a:cs typeface="Garamond"/>
                <a:sym typeface="Garamond"/>
              </a:rPr>
              <a:t>http://www.linkedin.com/in/radovankavicky</a:t>
            </a:r>
            <a:endParaRPr sz="1300">
              <a:solidFill>
                <a:schemeClr val="dk1"/>
              </a:solidFill>
            </a:endParaRPr>
          </a:p>
          <a:p>
            <a:pPr indent="0" lvl="1" marL="0" rtl="0" algn="l">
              <a:spcBef>
                <a:spcPts val="400"/>
              </a:spcBef>
              <a:spcAft>
                <a:spcPts val="0"/>
              </a:spcAft>
              <a:buClr>
                <a:schemeClr val="dk1"/>
              </a:buClr>
              <a:buSzPts val="1200"/>
              <a:buFont typeface="Garamond"/>
              <a:buNone/>
            </a:pPr>
            <a:r>
              <a:rPr b="1" lang="en" sz="1200">
                <a:solidFill>
                  <a:schemeClr val="dk1"/>
                </a:solidFill>
                <a:latin typeface="Garamond"/>
                <a:ea typeface="Garamond"/>
                <a:cs typeface="Garamond"/>
                <a:sym typeface="Garamond"/>
              </a:rPr>
              <a:t>https://gapdata.slack.com/messages/py-data/</a:t>
            </a:r>
            <a:endParaRPr sz="1300">
              <a:solidFill>
                <a:schemeClr val="dk1"/>
              </a:solidFill>
            </a:endParaRPr>
          </a:p>
          <a:p>
            <a:pPr indent="0" lvl="1" marL="0" rtl="0" algn="l">
              <a:spcBef>
                <a:spcPts val="400"/>
              </a:spcBef>
              <a:spcAft>
                <a:spcPts val="0"/>
              </a:spcAft>
              <a:buClr>
                <a:schemeClr val="dk1"/>
              </a:buClr>
              <a:buSzPts val="1200"/>
              <a:buFont typeface="Garamond"/>
              <a:buNone/>
            </a:pPr>
            <a:r>
              <a:rPr b="1" lang="en" sz="1200">
                <a:solidFill>
                  <a:schemeClr val="dk1"/>
                </a:solidFill>
                <a:latin typeface="Garamond"/>
                <a:ea typeface="Garamond"/>
                <a:cs typeface="Garamond"/>
                <a:sym typeface="Garamond"/>
              </a:rPr>
              <a:t>https://github.com/radovankavicky</a:t>
            </a:r>
            <a:endParaRPr sz="1300">
              <a:solidFill>
                <a:schemeClr val="dk1"/>
              </a:solidFill>
            </a:endParaRPr>
          </a:p>
          <a:p>
            <a:pPr indent="0" lvl="1" marL="0" rtl="0" algn="l">
              <a:spcBef>
                <a:spcPts val="400"/>
              </a:spcBef>
              <a:spcAft>
                <a:spcPts val="0"/>
              </a:spcAft>
              <a:buClr>
                <a:schemeClr val="dk1"/>
              </a:buClr>
              <a:buSzPts val="1200"/>
              <a:buFont typeface="Garamond"/>
              <a:buNone/>
            </a:pPr>
            <a:r>
              <a:rPr b="1" lang="en" sz="1200">
                <a:solidFill>
                  <a:schemeClr val="dk1"/>
                </a:solidFill>
                <a:latin typeface="Garamond"/>
                <a:ea typeface="Garamond"/>
                <a:cs typeface="Garamond"/>
                <a:sym typeface="Garamond"/>
              </a:rPr>
              <a:t>https://github.com/GapData/PyDataBratislava</a:t>
            </a:r>
            <a:endParaRPr sz="1300">
              <a:solidFill>
                <a:schemeClr val="dk1"/>
              </a:solidFill>
            </a:endParaRPr>
          </a:p>
          <a:p>
            <a:pPr indent="0" lvl="1" marL="0" rtl="0" algn="l">
              <a:spcBef>
                <a:spcPts val="400"/>
              </a:spcBef>
              <a:spcAft>
                <a:spcPts val="0"/>
              </a:spcAft>
              <a:buClr>
                <a:schemeClr val="dk1"/>
              </a:buClr>
              <a:buSzPts val="1200"/>
              <a:buFont typeface="Garamond"/>
              <a:buNone/>
            </a:pPr>
            <a:r>
              <a:rPr b="1" lang="en" sz="1200">
                <a:solidFill>
                  <a:schemeClr val="dk1"/>
                </a:solidFill>
                <a:latin typeface="Garamond"/>
                <a:ea typeface="Garamond"/>
                <a:cs typeface="Garamond"/>
                <a:sym typeface="Garamond"/>
              </a:rPr>
              <a:t>@radovankavicky, @PyDataBA, @GapDataInst</a:t>
            </a:r>
            <a:endParaRPr b="1" sz="1200">
              <a:solidFill>
                <a:schemeClr val="dk1"/>
              </a:solidFill>
              <a:latin typeface="Garamond"/>
              <a:ea typeface="Garamond"/>
              <a:cs typeface="Garamond"/>
              <a:sym typeface="Garamond"/>
            </a:endParaRPr>
          </a:p>
          <a:p>
            <a:pPr indent="0" lvl="0" marL="0" rtl="0" algn="l">
              <a:spcBef>
                <a:spcPts val="0"/>
              </a:spcBef>
              <a:spcAft>
                <a:spcPts val="0"/>
              </a:spcAft>
              <a:buClr>
                <a:schemeClr val="dk1"/>
              </a:buClr>
              <a:buFont typeface="Arial"/>
              <a:buNone/>
            </a:pPr>
            <a:r>
              <a:t/>
            </a:r>
            <a:endParaRPr b="1" sz="1200">
              <a:solidFill>
                <a:schemeClr val="dk1"/>
              </a:solidFill>
              <a:latin typeface="Garamond"/>
              <a:ea typeface="Garamond"/>
              <a:cs typeface="Garamond"/>
              <a:sym typeface="Garamond"/>
            </a:endParaRPr>
          </a:p>
          <a:p>
            <a:pPr indent="-215900" lvl="1" marL="647700" rtl="0" algn="l">
              <a:lnSpc>
                <a:spcPct val="100000"/>
              </a:lnSpc>
              <a:spcBef>
                <a:spcPts val="400"/>
              </a:spcBef>
              <a:spcAft>
                <a:spcPts val="0"/>
              </a:spcAft>
              <a:buClr>
                <a:srgbClr val="000000"/>
              </a:buClr>
              <a:buSzPts val="1200"/>
              <a:buFont typeface="Garamond"/>
              <a:buNone/>
            </a:pPr>
            <a:r>
              <a:t/>
            </a:r>
            <a:endParaRPr sz="1300">
              <a:latin typeface="Calibri"/>
              <a:ea typeface="Calibri"/>
              <a:cs typeface="Calibri"/>
              <a:sym typeface="Calibri"/>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3580ab499f1_0_65:notes"/>
          <p:cNvSpPr/>
          <p:nvPr>
            <p:ph idx="2" type="sldImg"/>
          </p:nvPr>
        </p:nvSpPr>
        <p:spPr>
          <a:xfrm>
            <a:off x="134094" y="686475"/>
            <a:ext cx="6589800" cy="34281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128" name="Google Shape;128;g3580ab499f1_0_65:notes"/>
          <p:cNvSpPr txBox="1"/>
          <p:nvPr>
            <p:ph idx="1" type="body"/>
          </p:nvPr>
        </p:nvSpPr>
        <p:spPr>
          <a:xfrm>
            <a:off x="685493" y="4342944"/>
            <a:ext cx="5487000" cy="4114500"/>
          </a:xfrm>
          <a:prstGeom prst="rect">
            <a:avLst/>
          </a:prstGeom>
          <a:noFill/>
          <a:ln>
            <a:noFill/>
          </a:ln>
        </p:spPr>
        <p:txBody>
          <a:bodyPr anchorCtr="0" anchor="t" bIns="46775" lIns="93250" spcFirstLastPara="1" rIns="93250" wrap="square" tIns="46775">
            <a:noAutofit/>
          </a:bodyPr>
          <a:lstStyle/>
          <a:p>
            <a:pPr indent="-203200" lvl="0" marL="215900" rtl="0" algn="l">
              <a:lnSpc>
                <a:spcPct val="100000"/>
              </a:lnSpc>
              <a:spcBef>
                <a:spcPts val="0"/>
              </a:spcBef>
              <a:spcAft>
                <a:spcPts val="0"/>
              </a:spcAft>
              <a:buSzPts val="1700"/>
              <a:buFont typeface="Calibri"/>
              <a:buNone/>
            </a:pPr>
            <a:r>
              <a:rPr lang="en" sz="1300">
                <a:latin typeface="Calibri"/>
                <a:ea typeface="Calibri"/>
                <a:cs typeface="Calibri"/>
                <a:sym typeface="Calibri"/>
              </a:rPr>
              <a:t>(1-2 min.)</a:t>
            </a:r>
            <a:endParaRPr sz="1300"/>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SLIDES_API1608752647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SLIDES_API160875264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This is Slido interaction slide, please don't delete it.</a:t>
            </a:r>
            <a:br>
              <a:rPr lang="en"/>
            </a:br>
            <a:r>
              <a:rPr lang="en"/>
              <a:t>✅ Click on 'Present with Slido' and the poll will launch automatically when you get to this slide.</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3580ab499f1_0_57:notes"/>
          <p:cNvSpPr/>
          <p:nvPr>
            <p:ph idx="2" type="sldImg"/>
          </p:nvPr>
        </p:nvSpPr>
        <p:spPr>
          <a:xfrm>
            <a:off x="134094" y="686475"/>
            <a:ext cx="6589800" cy="34281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148" name="Google Shape;148;g3580ab499f1_0_57:notes"/>
          <p:cNvSpPr txBox="1"/>
          <p:nvPr>
            <p:ph idx="1" type="body"/>
          </p:nvPr>
        </p:nvSpPr>
        <p:spPr>
          <a:xfrm>
            <a:off x="685493" y="4342944"/>
            <a:ext cx="5487000" cy="4114500"/>
          </a:xfrm>
          <a:prstGeom prst="rect">
            <a:avLst/>
          </a:prstGeom>
          <a:noFill/>
          <a:ln>
            <a:noFill/>
          </a:ln>
        </p:spPr>
        <p:txBody>
          <a:bodyPr anchorCtr="0" anchor="t" bIns="46775" lIns="93250" spcFirstLastPara="1" rIns="93250" wrap="square" tIns="46775">
            <a:noAutofit/>
          </a:bodyPr>
          <a:lstStyle/>
          <a:p>
            <a:pPr indent="-190500" lvl="0" marL="215900" rtl="0" algn="l">
              <a:lnSpc>
                <a:spcPct val="100000"/>
              </a:lnSpc>
              <a:spcBef>
                <a:spcPts val="0"/>
              </a:spcBef>
              <a:spcAft>
                <a:spcPts val="0"/>
              </a:spcAft>
              <a:buSzPts val="1700"/>
              <a:buFont typeface="Calibri"/>
              <a:buNone/>
            </a:pPr>
            <a:r>
              <a:rPr lang="en" sz="1300">
                <a:latin typeface="Calibri"/>
                <a:ea typeface="Calibri"/>
                <a:cs typeface="Calibri"/>
                <a:sym typeface="Calibri"/>
              </a:rPr>
              <a:t>(1-2 min.)</a:t>
            </a:r>
            <a:endParaRPr sz="1300"/>
          </a:p>
          <a:p>
            <a:pPr indent="-190500" lvl="0" marL="215900" rtl="0" algn="l">
              <a:lnSpc>
                <a:spcPct val="100000"/>
              </a:lnSpc>
              <a:spcBef>
                <a:spcPts val="500"/>
              </a:spcBef>
              <a:spcAft>
                <a:spcPts val="0"/>
              </a:spcAft>
              <a:buClr>
                <a:srgbClr val="000000"/>
              </a:buClr>
              <a:buSzPts val="1400"/>
              <a:buFont typeface="Garamond"/>
              <a:buChar char="-"/>
            </a:pPr>
            <a:r>
              <a:rPr lang="en" sz="1400">
                <a:latin typeface="Garamond"/>
                <a:ea typeface="Garamond"/>
                <a:cs typeface="Garamond"/>
                <a:sym typeface="Garamond"/>
              </a:rPr>
              <a:t>PyData Bratislava, R &lt;- Slovakia, skczTUG </a:t>
            </a:r>
            <a:endParaRPr sz="1300"/>
          </a:p>
          <a:p>
            <a:pPr indent="-190500" lvl="0" marL="215900" rtl="0" algn="l">
              <a:lnSpc>
                <a:spcPct val="100000"/>
              </a:lnSpc>
              <a:spcBef>
                <a:spcPts val="500"/>
              </a:spcBef>
              <a:spcAft>
                <a:spcPts val="0"/>
              </a:spcAft>
              <a:buClr>
                <a:srgbClr val="000000"/>
              </a:buClr>
              <a:buSzPts val="1400"/>
              <a:buFont typeface="Garamond"/>
              <a:buChar char="-"/>
            </a:pPr>
            <a:r>
              <a:rPr lang="en" sz="1400">
                <a:latin typeface="Garamond"/>
                <a:ea typeface="Garamond"/>
                <a:cs typeface="Garamond"/>
                <a:sym typeface="Garamond"/>
              </a:rPr>
              <a:t>Open Data (only the 1</a:t>
            </a:r>
            <a:r>
              <a:rPr baseline="30000" lang="en" sz="1400">
                <a:latin typeface="Garamond"/>
                <a:ea typeface="Garamond"/>
                <a:cs typeface="Garamond"/>
                <a:sym typeface="Garamond"/>
              </a:rPr>
              <a:t>st</a:t>
            </a:r>
            <a:r>
              <a:rPr lang="en" sz="1400">
                <a:latin typeface="Garamond"/>
                <a:ea typeface="Garamond"/>
                <a:cs typeface="Garamond"/>
                <a:sym typeface="Garamond"/>
              </a:rPr>
              <a:t> necessary step)</a:t>
            </a:r>
            <a:endParaRPr sz="1300"/>
          </a:p>
          <a:p>
            <a:pPr indent="-190500" lvl="0" marL="215900" rtl="0" algn="l">
              <a:lnSpc>
                <a:spcPct val="100000"/>
              </a:lnSpc>
              <a:spcBef>
                <a:spcPts val="500"/>
              </a:spcBef>
              <a:spcAft>
                <a:spcPts val="0"/>
              </a:spcAft>
              <a:buClr>
                <a:srgbClr val="000000"/>
              </a:buClr>
              <a:buSzPts val="1400"/>
              <a:buFont typeface="Garamond"/>
              <a:buChar char="-"/>
            </a:pPr>
            <a:r>
              <a:rPr lang="en" sz="1400">
                <a:latin typeface="Garamond"/>
                <a:ea typeface="Garamond"/>
                <a:cs typeface="Garamond"/>
                <a:sym typeface="Garamond"/>
              </a:rPr>
              <a:t>Python, R, Tableau community activities</a:t>
            </a:r>
            <a:endParaRPr sz="1300"/>
          </a:p>
          <a:p>
            <a:pPr indent="-190500" lvl="0" marL="215900" rtl="0" algn="l">
              <a:lnSpc>
                <a:spcPct val="100000"/>
              </a:lnSpc>
              <a:spcBef>
                <a:spcPts val="500"/>
              </a:spcBef>
              <a:spcAft>
                <a:spcPts val="0"/>
              </a:spcAft>
              <a:buClr>
                <a:srgbClr val="000000"/>
              </a:buClr>
              <a:buSzPts val="1400"/>
              <a:buFont typeface="Garamond"/>
              <a:buChar char="-"/>
            </a:pPr>
            <a:r>
              <a:rPr lang="en" sz="1400">
                <a:latin typeface="Garamond"/>
                <a:ea typeface="Garamond"/>
                <a:cs typeface="Garamond"/>
                <a:sym typeface="Garamond"/>
              </a:rPr>
              <a:t>Economic Research (studies, papers, publications)</a:t>
            </a:r>
            <a:endParaRPr sz="1300"/>
          </a:p>
          <a:p>
            <a:pPr indent="-190500" lvl="0" marL="215900" rtl="0" algn="l">
              <a:lnSpc>
                <a:spcPct val="100000"/>
              </a:lnSpc>
              <a:spcBef>
                <a:spcPts val="500"/>
              </a:spcBef>
              <a:spcAft>
                <a:spcPts val="0"/>
              </a:spcAft>
              <a:buClr>
                <a:srgbClr val="000000"/>
              </a:buClr>
              <a:buSzPts val="1400"/>
              <a:buFont typeface="Garamond"/>
              <a:buChar char="-"/>
            </a:pPr>
            <a:r>
              <a:rPr lang="en" sz="1400">
                <a:latin typeface="Garamond"/>
                <a:ea typeface="Garamond"/>
                <a:cs typeface="Garamond"/>
                <a:sym typeface="Garamond"/>
              </a:rPr>
              <a:t>Quantitative &amp; Qualitative Analyses (Data/center of it all)</a:t>
            </a:r>
            <a:endParaRPr sz="1300"/>
          </a:p>
          <a:p>
            <a:pPr indent="-190500" lvl="0" marL="215900" rtl="0" algn="l">
              <a:lnSpc>
                <a:spcPct val="100000"/>
              </a:lnSpc>
              <a:spcBef>
                <a:spcPts val="500"/>
              </a:spcBef>
              <a:spcAft>
                <a:spcPts val="0"/>
              </a:spcAft>
              <a:buClr>
                <a:srgbClr val="000000"/>
              </a:buClr>
              <a:buSzPts val="1400"/>
              <a:buFont typeface="Garamond"/>
              <a:buChar char="-"/>
            </a:pPr>
            <a:r>
              <a:rPr lang="en" sz="1400">
                <a:latin typeface="Garamond"/>
                <a:ea typeface="Garamond"/>
                <a:cs typeface="Garamond"/>
                <a:sym typeface="Garamond"/>
              </a:rPr>
              <a:t>Data Visualization (Interactive DataViz Tools)</a:t>
            </a:r>
            <a:endParaRPr sz="1300"/>
          </a:p>
          <a:p>
            <a:pPr indent="-190500" lvl="0" marL="215900" rtl="0" algn="l">
              <a:lnSpc>
                <a:spcPct val="100000"/>
              </a:lnSpc>
              <a:spcBef>
                <a:spcPts val="500"/>
              </a:spcBef>
              <a:spcAft>
                <a:spcPts val="0"/>
              </a:spcAft>
              <a:buClr>
                <a:srgbClr val="000000"/>
              </a:buClr>
              <a:buSzPts val="1400"/>
              <a:buFont typeface="Garamond"/>
              <a:buChar char="-"/>
            </a:pPr>
            <a:r>
              <a:rPr lang="en" sz="1400">
                <a:latin typeface="Garamond"/>
                <a:ea typeface="Garamond"/>
                <a:cs typeface="Garamond"/>
                <a:sym typeface="Garamond"/>
              </a:rPr>
              <a:t>Public Policy (Public Budget, Public Finance)</a:t>
            </a:r>
            <a:endParaRPr sz="1300"/>
          </a:p>
          <a:p>
            <a:pPr indent="-190500" lvl="0" marL="215900" rtl="0" algn="l">
              <a:lnSpc>
                <a:spcPct val="100000"/>
              </a:lnSpc>
              <a:spcBef>
                <a:spcPts val="500"/>
              </a:spcBef>
              <a:spcAft>
                <a:spcPts val="0"/>
              </a:spcAft>
              <a:buClr>
                <a:srgbClr val="000000"/>
              </a:buClr>
              <a:buSzPts val="1400"/>
              <a:buFont typeface="Garamond"/>
              <a:buChar char="-"/>
            </a:pPr>
            <a:r>
              <a:rPr lang="en" sz="1400">
                <a:latin typeface="Garamond"/>
                <a:ea typeface="Garamond"/>
                <a:cs typeface="Garamond"/>
                <a:sym typeface="Garamond"/>
              </a:rPr>
              <a:t>Economic Reforms (any area)</a:t>
            </a:r>
            <a:endParaRPr sz="1300"/>
          </a:p>
          <a:p>
            <a:pPr indent="-190500" lvl="0" marL="215900" rtl="0" algn="l">
              <a:lnSpc>
                <a:spcPct val="100000"/>
              </a:lnSpc>
              <a:spcBef>
                <a:spcPts val="500"/>
              </a:spcBef>
              <a:spcAft>
                <a:spcPts val="0"/>
              </a:spcAft>
              <a:buClr>
                <a:srgbClr val="000000"/>
              </a:buClr>
              <a:buSzPts val="1400"/>
              <a:buFont typeface="Garamond"/>
              <a:buChar char="-"/>
            </a:pPr>
            <a:r>
              <a:rPr lang="en" sz="1400">
                <a:latin typeface="Garamond"/>
                <a:ea typeface="Garamond"/>
                <a:cs typeface="Garamond"/>
                <a:sym typeface="Garamond"/>
              </a:rPr>
              <a:t>PyCon SK 2017 (10</a:t>
            </a:r>
            <a:r>
              <a:rPr baseline="30000" lang="en" sz="1400">
                <a:latin typeface="Garamond"/>
                <a:ea typeface="Garamond"/>
                <a:cs typeface="Garamond"/>
                <a:sym typeface="Garamond"/>
              </a:rPr>
              <a:t>th</a:t>
            </a:r>
            <a:r>
              <a:rPr lang="en" sz="1400">
                <a:latin typeface="Garamond"/>
                <a:ea typeface="Garamond"/>
                <a:cs typeface="Garamond"/>
                <a:sym typeface="Garamond"/>
              </a:rPr>
              <a:t>-12</a:t>
            </a:r>
            <a:r>
              <a:rPr baseline="30000" lang="en" sz="1400">
                <a:latin typeface="Garamond"/>
                <a:ea typeface="Garamond"/>
                <a:cs typeface="Garamond"/>
                <a:sym typeface="Garamond"/>
              </a:rPr>
              <a:t>th</a:t>
            </a:r>
            <a:r>
              <a:rPr lang="en" sz="1400">
                <a:latin typeface="Garamond"/>
                <a:ea typeface="Garamond"/>
                <a:cs typeface="Garamond"/>
                <a:sym typeface="Garamond"/>
              </a:rPr>
              <a:t> of March 2017, FIIT UK)</a:t>
            </a:r>
            <a:endParaRPr sz="1300"/>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60c3b13169_2_98:notes"/>
          <p:cNvSpPr/>
          <p:nvPr>
            <p:ph idx="2" type="sldImg"/>
          </p:nvPr>
        </p:nvSpPr>
        <p:spPr>
          <a:xfrm>
            <a:off x="134094" y="686475"/>
            <a:ext cx="6589813" cy="3428117"/>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157" name="Google Shape;157;g60c3b13169_2_98:notes"/>
          <p:cNvSpPr txBox="1"/>
          <p:nvPr>
            <p:ph idx="1" type="body"/>
          </p:nvPr>
        </p:nvSpPr>
        <p:spPr>
          <a:xfrm>
            <a:off x="685493" y="4342944"/>
            <a:ext cx="5487013" cy="4114592"/>
          </a:xfrm>
          <a:prstGeom prst="rect">
            <a:avLst/>
          </a:prstGeom>
          <a:noFill/>
          <a:ln>
            <a:noFill/>
          </a:ln>
        </p:spPr>
        <p:txBody>
          <a:bodyPr anchorCtr="0" anchor="t" bIns="46775" lIns="93250" spcFirstLastPara="1" rIns="93250" wrap="square" tIns="46775">
            <a:noAutofit/>
          </a:bodyPr>
          <a:lstStyle/>
          <a:p>
            <a:pPr indent="-190500" lvl="0" marL="215900" rtl="0" algn="l">
              <a:lnSpc>
                <a:spcPct val="100000"/>
              </a:lnSpc>
              <a:spcBef>
                <a:spcPts val="0"/>
              </a:spcBef>
              <a:spcAft>
                <a:spcPts val="0"/>
              </a:spcAft>
              <a:buSzPts val="1700"/>
              <a:buFont typeface="Calibri"/>
              <a:buNone/>
            </a:pPr>
            <a:r>
              <a:rPr lang="en" sz="1300">
                <a:latin typeface="Calibri"/>
                <a:ea typeface="Calibri"/>
                <a:cs typeface="Calibri"/>
                <a:sym typeface="Calibri"/>
              </a:rPr>
              <a:t>(1-2 min.)</a:t>
            </a:r>
            <a:endParaRPr sz="1300"/>
          </a:p>
          <a:p>
            <a:pPr indent="-190500" lvl="0" marL="215900" rtl="0" algn="l">
              <a:lnSpc>
                <a:spcPct val="100000"/>
              </a:lnSpc>
              <a:spcBef>
                <a:spcPts val="500"/>
              </a:spcBef>
              <a:spcAft>
                <a:spcPts val="0"/>
              </a:spcAft>
              <a:buClr>
                <a:srgbClr val="000000"/>
              </a:buClr>
              <a:buSzPts val="1400"/>
              <a:buFont typeface="Garamond"/>
              <a:buChar char="-"/>
            </a:pPr>
            <a:r>
              <a:rPr lang="en" sz="1400">
                <a:latin typeface="Garamond"/>
                <a:ea typeface="Garamond"/>
                <a:cs typeface="Garamond"/>
                <a:sym typeface="Garamond"/>
              </a:rPr>
              <a:t>PyData Bratislava, R &lt;- Slovakia, skczTUG </a:t>
            </a:r>
            <a:endParaRPr sz="1300"/>
          </a:p>
          <a:p>
            <a:pPr indent="-190500" lvl="0" marL="215900" rtl="0" algn="l">
              <a:lnSpc>
                <a:spcPct val="100000"/>
              </a:lnSpc>
              <a:spcBef>
                <a:spcPts val="500"/>
              </a:spcBef>
              <a:spcAft>
                <a:spcPts val="0"/>
              </a:spcAft>
              <a:buClr>
                <a:srgbClr val="000000"/>
              </a:buClr>
              <a:buSzPts val="1400"/>
              <a:buFont typeface="Garamond"/>
              <a:buChar char="-"/>
            </a:pPr>
            <a:r>
              <a:rPr lang="en" sz="1400">
                <a:latin typeface="Garamond"/>
                <a:ea typeface="Garamond"/>
                <a:cs typeface="Garamond"/>
                <a:sym typeface="Garamond"/>
              </a:rPr>
              <a:t>Open Data (only the 1</a:t>
            </a:r>
            <a:r>
              <a:rPr baseline="30000" lang="en" sz="1400">
                <a:latin typeface="Garamond"/>
                <a:ea typeface="Garamond"/>
                <a:cs typeface="Garamond"/>
                <a:sym typeface="Garamond"/>
              </a:rPr>
              <a:t>st</a:t>
            </a:r>
            <a:r>
              <a:rPr lang="en" sz="1400">
                <a:latin typeface="Garamond"/>
                <a:ea typeface="Garamond"/>
                <a:cs typeface="Garamond"/>
                <a:sym typeface="Garamond"/>
              </a:rPr>
              <a:t> necessary step)</a:t>
            </a:r>
            <a:endParaRPr sz="1300"/>
          </a:p>
          <a:p>
            <a:pPr indent="-190500" lvl="0" marL="215900" rtl="0" algn="l">
              <a:lnSpc>
                <a:spcPct val="100000"/>
              </a:lnSpc>
              <a:spcBef>
                <a:spcPts val="500"/>
              </a:spcBef>
              <a:spcAft>
                <a:spcPts val="0"/>
              </a:spcAft>
              <a:buClr>
                <a:srgbClr val="000000"/>
              </a:buClr>
              <a:buSzPts val="1400"/>
              <a:buFont typeface="Garamond"/>
              <a:buChar char="-"/>
            </a:pPr>
            <a:r>
              <a:rPr lang="en" sz="1400">
                <a:latin typeface="Garamond"/>
                <a:ea typeface="Garamond"/>
                <a:cs typeface="Garamond"/>
                <a:sym typeface="Garamond"/>
              </a:rPr>
              <a:t>Python, R, Tableau community activities</a:t>
            </a:r>
            <a:endParaRPr sz="1300"/>
          </a:p>
          <a:p>
            <a:pPr indent="-190500" lvl="0" marL="215900" rtl="0" algn="l">
              <a:lnSpc>
                <a:spcPct val="100000"/>
              </a:lnSpc>
              <a:spcBef>
                <a:spcPts val="500"/>
              </a:spcBef>
              <a:spcAft>
                <a:spcPts val="0"/>
              </a:spcAft>
              <a:buClr>
                <a:srgbClr val="000000"/>
              </a:buClr>
              <a:buSzPts val="1400"/>
              <a:buFont typeface="Garamond"/>
              <a:buChar char="-"/>
            </a:pPr>
            <a:r>
              <a:rPr lang="en" sz="1400">
                <a:latin typeface="Garamond"/>
                <a:ea typeface="Garamond"/>
                <a:cs typeface="Garamond"/>
                <a:sym typeface="Garamond"/>
              </a:rPr>
              <a:t>Economic Research (studies, papers, publications)</a:t>
            </a:r>
            <a:endParaRPr sz="1300"/>
          </a:p>
          <a:p>
            <a:pPr indent="-190500" lvl="0" marL="215900" rtl="0" algn="l">
              <a:lnSpc>
                <a:spcPct val="100000"/>
              </a:lnSpc>
              <a:spcBef>
                <a:spcPts val="500"/>
              </a:spcBef>
              <a:spcAft>
                <a:spcPts val="0"/>
              </a:spcAft>
              <a:buClr>
                <a:srgbClr val="000000"/>
              </a:buClr>
              <a:buSzPts val="1400"/>
              <a:buFont typeface="Garamond"/>
              <a:buChar char="-"/>
            </a:pPr>
            <a:r>
              <a:rPr lang="en" sz="1400">
                <a:latin typeface="Garamond"/>
                <a:ea typeface="Garamond"/>
                <a:cs typeface="Garamond"/>
                <a:sym typeface="Garamond"/>
              </a:rPr>
              <a:t>Quantitative &amp; Qualitative Analyses (Data/center of it all)</a:t>
            </a:r>
            <a:endParaRPr sz="1300"/>
          </a:p>
          <a:p>
            <a:pPr indent="-190500" lvl="0" marL="215900" rtl="0" algn="l">
              <a:lnSpc>
                <a:spcPct val="100000"/>
              </a:lnSpc>
              <a:spcBef>
                <a:spcPts val="500"/>
              </a:spcBef>
              <a:spcAft>
                <a:spcPts val="0"/>
              </a:spcAft>
              <a:buClr>
                <a:srgbClr val="000000"/>
              </a:buClr>
              <a:buSzPts val="1400"/>
              <a:buFont typeface="Garamond"/>
              <a:buChar char="-"/>
            </a:pPr>
            <a:r>
              <a:rPr lang="en" sz="1400">
                <a:latin typeface="Garamond"/>
                <a:ea typeface="Garamond"/>
                <a:cs typeface="Garamond"/>
                <a:sym typeface="Garamond"/>
              </a:rPr>
              <a:t>Data Visualization (Interactive DataViz Tools)</a:t>
            </a:r>
            <a:endParaRPr sz="1300"/>
          </a:p>
          <a:p>
            <a:pPr indent="-190500" lvl="0" marL="215900" rtl="0" algn="l">
              <a:lnSpc>
                <a:spcPct val="100000"/>
              </a:lnSpc>
              <a:spcBef>
                <a:spcPts val="500"/>
              </a:spcBef>
              <a:spcAft>
                <a:spcPts val="0"/>
              </a:spcAft>
              <a:buClr>
                <a:srgbClr val="000000"/>
              </a:buClr>
              <a:buSzPts val="1400"/>
              <a:buFont typeface="Garamond"/>
              <a:buChar char="-"/>
            </a:pPr>
            <a:r>
              <a:rPr lang="en" sz="1400">
                <a:latin typeface="Garamond"/>
                <a:ea typeface="Garamond"/>
                <a:cs typeface="Garamond"/>
                <a:sym typeface="Garamond"/>
              </a:rPr>
              <a:t>Public Policy (Public Budget, Public Finance)</a:t>
            </a:r>
            <a:endParaRPr sz="1300"/>
          </a:p>
          <a:p>
            <a:pPr indent="-190500" lvl="0" marL="215900" rtl="0" algn="l">
              <a:lnSpc>
                <a:spcPct val="100000"/>
              </a:lnSpc>
              <a:spcBef>
                <a:spcPts val="500"/>
              </a:spcBef>
              <a:spcAft>
                <a:spcPts val="0"/>
              </a:spcAft>
              <a:buClr>
                <a:srgbClr val="000000"/>
              </a:buClr>
              <a:buSzPts val="1400"/>
              <a:buFont typeface="Garamond"/>
              <a:buChar char="-"/>
            </a:pPr>
            <a:r>
              <a:rPr lang="en" sz="1400">
                <a:latin typeface="Garamond"/>
                <a:ea typeface="Garamond"/>
                <a:cs typeface="Garamond"/>
                <a:sym typeface="Garamond"/>
              </a:rPr>
              <a:t>Economic Reforms (any area)</a:t>
            </a:r>
            <a:endParaRPr sz="1300"/>
          </a:p>
          <a:p>
            <a:pPr indent="-190500" lvl="0" marL="215900" rtl="0" algn="l">
              <a:lnSpc>
                <a:spcPct val="100000"/>
              </a:lnSpc>
              <a:spcBef>
                <a:spcPts val="500"/>
              </a:spcBef>
              <a:spcAft>
                <a:spcPts val="0"/>
              </a:spcAft>
              <a:buClr>
                <a:srgbClr val="000000"/>
              </a:buClr>
              <a:buSzPts val="1400"/>
              <a:buFont typeface="Garamond"/>
              <a:buChar char="-"/>
            </a:pPr>
            <a:r>
              <a:rPr lang="en" sz="1400">
                <a:latin typeface="Garamond"/>
                <a:ea typeface="Garamond"/>
                <a:cs typeface="Garamond"/>
                <a:sym typeface="Garamond"/>
              </a:rPr>
              <a:t>PyCon SK 2017 (10</a:t>
            </a:r>
            <a:r>
              <a:rPr baseline="30000" lang="en" sz="1400">
                <a:latin typeface="Garamond"/>
                <a:ea typeface="Garamond"/>
                <a:cs typeface="Garamond"/>
                <a:sym typeface="Garamond"/>
              </a:rPr>
              <a:t>th</a:t>
            </a:r>
            <a:r>
              <a:rPr lang="en" sz="1400">
                <a:latin typeface="Garamond"/>
                <a:ea typeface="Garamond"/>
                <a:cs typeface="Garamond"/>
                <a:sym typeface="Garamond"/>
              </a:rPr>
              <a:t>-12</a:t>
            </a:r>
            <a:r>
              <a:rPr baseline="30000" lang="en" sz="1400">
                <a:latin typeface="Garamond"/>
                <a:ea typeface="Garamond"/>
                <a:cs typeface="Garamond"/>
                <a:sym typeface="Garamond"/>
              </a:rPr>
              <a:t>th</a:t>
            </a:r>
            <a:r>
              <a:rPr lang="en" sz="1400">
                <a:latin typeface="Garamond"/>
                <a:ea typeface="Garamond"/>
                <a:cs typeface="Garamond"/>
                <a:sym typeface="Garamond"/>
              </a:rPr>
              <a:t> of March 2017, FIIT UK)</a:t>
            </a:r>
            <a:endParaRPr sz="13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9" name="Shape 59"/>
        <p:cNvGrpSpPr/>
        <p:nvPr/>
      </p:nvGrpSpPr>
      <p:grpSpPr>
        <a:xfrm>
          <a:off x="0" y="0"/>
          <a:ext cx="0" cy="0"/>
          <a:chOff x="0" y="0"/>
          <a:chExt cx="0" cy="0"/>
        </a:xfrm>
      </p:grpSpPr>
      <p:sp>
        <p:nvSpPr>
          <p:cNvPr id="60" name="Google Shape;60;p14"/>
          <p:cNvSpPr txBox="1"/>
          <p:nvPr>
            <p:ph idx="10" type="dt"/>
          </p:nvPr>
        </p:nvSpPr>
        <p:spPr>
          <a:xfrm>
            <a:off x="76220" y="4551759"/>
            <a:ext cx="2042453" cy="498871"/>
          </a:xfrm>
          <a:prstGeom prst="rect">
            <a:avLst/>
          </a:prstGeom>
          <a:noFill/>
          <a:ln>
            <a:noFill/>
          </a:ln>
        </p:spPr>
        <p:txBody>
          <a:bodyPr anchorCtr="0" anchor="ctr" bIns="35100" lIns="67500" spcFirstLastPara="1" rIns="67500" wrap="square" tIns="35100">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1" name="Google Shape;61;p14"/>
          <p:cNvSpPr txBox="1"/>
          <p:nvPr>
            <p:ph idx="11" type="ftr"/>
          </p:nvPr>
        </p:nvSpPr>
        <p:spPr>
          <a:xfrm>
            <a:off x="0" y="0"/>
            <a:ext cx="2250586" cy="2250000"/>
          </a:xfrm>
          <a:prstGeom prst="rect">
            <a:avLst/>
          </a:prstGeom>
          <a:noFill/>
          <a:ln>
            <a:noFill/>
          </a:ln>
        </p:spPr>
        <p:txBody>
          <a:bodyPr anchorCtr="0" anchor="t" bIns="34275" lIns="68575" spcFirstLastPara="1" rIns="68575" wrap="square" tIns="34275">
            <a:noAutofit/>
          </a:bodyPr>
          <a:lstStyle>
            <a:lvl1pPr lvl="0" marR="0" rtl="0" algn="l">
              <a:lnSpc>
                <a:spcPct val="100000"/>
              </a:lnSpc>
              <a:spcBef>
                <a:spcPts val="0"/>
              </a:spcBef>
              <a:spcAft>
                <a:spcPts val="0"/>
              </a:spcAft>
              <a:buSzPts val="1100"/>
              <a:buNone/>
              <a:defRPr b="0" i="0" sz="1400" u="none">
                <a:solidFill>
                  <a:srgbClr val="FFFFFF"/>
                </a:solidFill>
                <a:latin typeface="Twentieth Century"/>
                <a:ea typeface="Twentieth Century"/>
                <a:cs typeface="Twentieth Century"/>
                <a:sym typeface="Twentieth Century"/>
              </a:defRPr>
            </a:lvl1pPr>
            <a:lvl2pPr lvl="1" marR="0" rtl="0" algn="l">
              <a:lnSpc>
                <a:spcPct val="100000"/>
              </a:lnSpc>
              <a:spcBef>
                <a:spcPts val="0"/>
              </a:spcBef>
              <a:spcAft>
                <a:spcPts val="0"/>
              </a:spcAft>
              <a:buSzPts val="1100"/>
              <a:buNone/>
              <a:defRPr b="0" i="0" sz="1400" u="none" cap="none" strike="noStrike">
                <a:solidFill>
                  <a:srgbClr val="FFFFFF"/>
                </a:solidFill>
                <a:latin typeface="Twentieth Century"/>
                <a:ea typeface="Twentieth Century"/>
                <a:cs typeface="Twentieth Century"/>
                <a:sym typeface="Twentieth Century"/>
              </a:defRPr>
            </a:lvl2pPr>
            <a:lvl3pPr lvl="2" marR="0" rtl="0" algn="l">
              <a:lnSpc>
                <a:spcPct val="100000"/>
              </a:lnSpc>
              <a:spcBef>
                <a:spcPts val="0"/>
              </a:spcBef>
              <a:spcAft>
                <a:spcPts val="0"/>
              </a:spcAft>
              <a:buSzPts val="1100"/>
              <a:buNone/>
              <a:defRPr b="0" i="0" sz="1400" u="none" cap="none" strike="noStrike">
                <a:solidFill>
                  <a:srgbClr val="FFFFFF"/>
                </a:solidFill>
                <a:latin typeface="Twentieth Century"/>
                <a:ea typeface="Twentieth Century"/>
                <a:cs typeface="Twentieth Century"/>
                <a:sym typeface="Twentieth Century"/>
              </a:defRPr>
            </a:lvl3pPr>
            <a:lvl4pPr lvl="3" marR="0" rtl="0" algn="l">
              <a:lnSpc>
                <a:spcPct val="100000"/>
              </a:lnSpc>
              <a:spcBef>
                <a:spcPts val="0"/>
              </a:spcBef>
              <a:spcAft>
                <a:spcPts val="0"/>
              </a:spcAft>
              <a:buSzPts val="1100"/>
              <a:buNone/>
              <a:defRPr b="0" i="0" sz="1400" u="none" cap="none" strike="noStrike">
                <a:solidFill>
                  <a:srgbClr val="FFFFFF"/>
                </a:solidFill>
                <a:latin typeface="Twentieth Century"/>
                <a:ea typeface="Twentieth Century"/>
                <a:cs typeface="Twentieth Century"/>
                <a:sym typeface="Twentieth Century"/>
              </a:defRPr>
            </a:lvl4pPr>
            <a:lvl5pPr lvl="4" marR="0" rtl="0" algn="l">
              <a:lnSpc>
                <a:spcPct val="100000"/>
              </a:lnSpc>
              <a:spcBef>
                <a:spcPts val="0"/>
              </a:spcBef>
              <a:spcAft>
                <a:spcPts val="0"/>
              </a:spcAft>
              <a:buSzPts val="1100"/>
              <a:buNone/>
              <a:defRPr b="0" i="0" sz="1400" u="none" cap="none" strike="noStrike">
                <a:solidFill>
                  <a:srgbClr val="FFFFFF"/>
                </a:solidFill>
                <a:latin typeface="Twentieth Century"/>
                <a:ea typeface="Twentieth Century"/>
                <a:cs typeface="Twentieth Century"/>
                <a:sym typeface="Twentieth Century"/>
              </a:defRPr>
            </a:lvl5pPr>
            <a:lvl6pPr lvl="5" marR="0" rtl="0" algn="l">
              <a:lnSpc>
                <a:spcPct val="100000"/>
              </a:lnSpc>
              <a:spcBef>
                <a:spcPts val="0"/>
              </a:spcBef>
              <a:spcAft>
                <a:spcPts val="0"/>
              </a:spcAft>
              <a:buSzPts val="1100"/>
              <a:buNone/>
              <a:defRPr b="0" i="0" sz="1400" u="none" cap="none" strike="noStrike">
                <a:solidFill>
                  <a:srgbClr val="FFFFFF"/>
                </a:solidFill>
                <a:latin typeface="Twentieth Century"/>
                <a:ea typeface="Twentieth Century"/>
                <a:cs typeface="Twentieth Century"/>
                <a:sym typeface="Twentieth Century"/>
              </a:defRPr>
            </a:lvl6pPr>
            <a:lvl7pPr lvl="6" marR="0" rtl="0" algn="l">
              <a:lnSpc>
                <a:spcPct val="100000"/>
              </a:lnSpc>
              <a:spcBef>
                <a:spcPts val="0"/>
              </a:spcBef>
              <a:spcAft>
                <a:spcPts val="0"/>
              </a:spcAft>
              <a:buSzPts val="1100"/>
              <a:buNone/>
              <a:defRPr b="0" i="0" sz="1400" u="none" cap="none" strike="noStrike">
                <a:solidFill>
                  <a:srgbClr val="FFFFFF"/>
                </a:solidFill>
                <a:latin typeface="Twentieth Century"/>
                <a:ea typeface="Twentieth Century"/>
                <a:cs typeface="Twentieth Century"/>
                <a:sym typeface="Twentieth Century"/>
              </a:defRPr>
            </a:lvl7pPr>
            <a:lvl8pPr lvl="7" marR="0" rtl="0" algn="l">
              <a:lnSpc>
                <a:spcPct val="100000"/>
              </a:lnSpc>
              <a:spcBef>
                <a:spcPts val="0"/>
              </a:spcBef>
              <a:spcAft>
                <a:spcPts val="0"/>
              </a:spcAft>
              <a:buSzPts val="1100"/>
              <a:buNone/>
              <a:defRPr b="0" i="0" sz="1400" u="none" cap="none" strike="noStrike">
                <a:solidFill>
                  <a:srgbClr val="FFFFFF"/>
                </a:solidFill>
                <a:latin typeface="Twentieth Century"/>
                <a:ea typeface="Twentieth Century"/>
                <a:cs typeface="Twentieth Century"/>
                <a:sym typeface="Twentieth Century"/>
              </a:defRPr>
            </a:lvl8pPr>
            <a:lvl9pPr lvl="8" marR="0" rtl="0" algn="l">
              <a:lnSpc>
                <a:spcPct val="100000"/>
              </a:lnSpc>
              <a:spcBef>
                <a:spcPts val="0"/>
              </a:spcBef>
              <a:spcAft>
                <a:spcPts val="0"/>
              </a:spcAft>
              <a:buSzPts val="1100"/>
              <a:buNone/>
              <a:defRPr b="0" i="0" sz="1400" u="none" cap="none" strike="noStrike">
                <a:solidFill>
                  <a:srgbClr val="FFFFFF"/>
                </a:solidFill>
                <a:latin typeface="Twentieth Century"/>
                <a:ea typeface="Twentieth Century"/>
                <a:cs typeface="Twentieth Century"/>
                <a:sym typeface="Twentieth Century"/>
              </a:defRPr>
            </a:lvl9pPr>
          </a:lstStyle>
          <a:p/>
        </p:txBody>
      </p:sp>
      <p:sp>
        <p:nvSpPr>
          <p:cNvPr id="62" name="Google Shape;62;p14"/>
          <p:cNvSpPr txBox="1"/>
          <p:nvPr>
            <p:ph idx="12" type="sldNum"/>
          </p:nvPr>
        </p:nvSpPr>
        <p:spPr>
          <a:xfrm>
            <a:off x="8001893" y="171450"/>
            <a:ext cx="822936" cy="270272"/>
          </a:xfrm>
          <a:prstGeom prst="rect">
            <a:avLst/>
          </a:prstGeom>
          <a:noFill/>
          <a:ln>
            <a:noFill/>
          </a:ln>
        </p:spPr>
        <p:txBody>
          <a:bodyPr anchorCtr="0" anchor="ctr" bIns="35100" lIns="67500" spcFirstLastPara="1" rIns="67500" wrap="square" tIns="35100">
            <a:noAutofit/>
          </a:bodyPr>
          <a:lstStyle>
            <a:lvl1pPr indent="0" lvl="0" marL="0" algn="ctr">
              <a:lnSpc>
                <a:spcPct val="100000"/>
              </a:lnSpc>
              <a:spcBef>
                <a:spcPts val="0"/>
              </a:spcBef>
              <a:spcAft>
                <a:spcPts val="0"/>
              </a:spcAft>
              <a:buNone/>
              <a:defRPr b="1" sz="1100">
                <a:solidFill>
                  <a:srgbClr val="023747"/>
                </a:solidFill>
                <a:latin typeface="Times New Roman"/>
                <a:ea typeface="Times New Roman"/>
                <a:cs typeface="Times New Roman"/>
                <a:sym typeface="Times New Roman"/>
              </a:defRPr>
            </a:lvl1pPr>
            <a:lvl2pPr indent="0" lvl="1" marL="0" algn="ctr">
              <a:lnSpc>
                <a:spcPct val="100000"/>
              </a:lnSpc>
              <a:spcBef>
                <a:spcPts val="0"/>
              </a:spcBef>
              <a:spcAft>
                <a:spcPts val="0"/>
              </a:spcAft>
              <a:buNone/>
              <a:defRPr b="1" sz="1100">
                <a:solidFill>
                  <a:srgbClr val="023747"/>
                </a:solidFill>
                <a:latin typeface="Times New Roman"/>
                <a:ea typeface="Times New Roman"/>
                <a:cs typeface="Times New Roman"/>
                <a:sym typeface="Times New Roman"/>
              </a:defRPr>
            </a:lvl2pPr>
            <a:lvl3pPr indent="0" lvl="2" marL="0" algn="ctr">
              <a:lnSpc>
                <a:spcPct val="100000"/>
              </a:lnSpc>
              <a:spcBef>
                <a:spcPts val="0"/>
              </a:spcBef>
              <a:spcAft>
                <a:spcPts val="0"/>
              </a:spcAft>
              <a:buNone/>
              <a:defRPr b="1" sz="1100">
                <a:solidFill>
                  <a:srgbClr val="023747"/>
                </a:solidFill>
                <a:latin typeface="Times New Roman"/>
                <a:ea typeface="Times New Roman"/>
                <a:cs typeface="Times New Roman"/>
                <a:sym typeface="Times New Roman"/>
              </a:defRPr>
            </a:lvl3pPr>
            <a:lvl4pPr indent="0" lvl="3" marL="0" algn="ctr">
              <a:lnSpc>
                <a:spcPct val="100000"/>
              </a:lnSpc>
              <a:spcBef>
                <a:spcPts val="0"/>
              </a:spcBef>
              <a:spcAft>
                <a:spcPts val="0"/>
              </a:spcAft>
              <a:buNone/>
              <a:defRPr b="1" sz="1100">
                <a:solidFill>
                  <a:srgbClr val="023747"/>
                </a:solidFill>
                <a:latin typeface="Times New Roman"/>
                <a:ea typeface="Times New Roman"/>
                <a:cs typeface="Times New Roman"/>
                <a:sym typeface="Times New Roman"/>
              </a:defRPr>
            </a:lvl4pPr>
            <a:lvl5pPr indent="0" lvl="4" marL="0" algn="ctr">
              <a:lnSpc>
                <a:spcPct val="100000"/>
              </a:lnSpc>
              <a:spcBef>
                <a:spcPts val="0"/>
              </a:spcBef>
              <a:spcAft>
                <a:spcPts val="0"/>
              </a:spcAft>
              <a:buNone/>
              <a:defRPr b="1" sz="1100">
                <a:solidFill>
                  <a:srgbClr val="023747"/>
                </a:solidFill>
                <a:latin typeface="Times New Roman"/>
                <a:ea typeface="Times New Roman"/>
                <a:cs typeface="Times New Roman"/>
                <a:sym typeface="Times New Roman"/>
              </a:defRPr>
            </a:lvl5pPr>
            <a:lvl6pPr indent="0" lvl="5" marL="0" algn="ctr">
              <a:lnSpc>
                <a:spcPct val="100000"/>
              </a:lnSpc>
              <a:spcBef>
                <a:spcPts val="0"/>
              </a:spcBef>
              <a:spcAft>
                <a:spcPts val="0"/>
              </a:spcAft>
              <a:buNone/>
              <a:defRPr b="1" sz="1100">
                <a:solidFill>
                  <a:srgbClr val="023747"/>
                </a:solidFill>
                <a:latin typeface="Times New Roman"/>
                <a:ea typeface="Times New Roman"/>
                <a:cs typeface="Times New Roman"/>
                <a:sym typeface="Times New Roman"/>
              </a:defRPr>
            </a:lvl6pPr>
            <a:lvl7pPr indent="0" lvl="6" marL="0" algn="ctr">
              <a:lnSpc>
                <a:spcPct val="100000"/>
              </a:lnSpc>
              <a:spcBef>
                <a:spcPts val="0"/>
              </a:spcBef>
              <a:spcAft>
                <a:spcPts val="0"/>
              </a:spcAft>
              <a:buNone/>
              <a:defRPr b="1" sz="1100">
                <a:solidFill>
                  <a:srgbClr val="023747"/>
                </a:solidFill>
                <a:latin typeface="Times New Roman"/>
                <a:ea typeface="Times New Roman"/>
                <a:cs typeface="Times New Roman"/>
                <a:sym typeface="Times New Roman"/>
              </a:defRPr>
            </a:lvl7pPr>
            <a:lvl8pPr indent="0" lvl="7" marL="0" algn="ctr">
              <a:lnSpc>
                <a:spcPct val="100000"/>
              </a:lnSpc>
              <a:spcBef>
                <a:spcPts val="0"/>
              </a:spcBef>
              <a:spcAft>
                <a:spcPts val="0"/>
              </a:spcAft>
              <a:buNone/>
              <a:defRPr b="1" sz="1100">
                <a:solidFill>
                  <a:srgbClr val="023747"/>
                </a:solidFill>
                <a:latin typeface="Times New Roman"/>
                <a:ea typeface="Times New Roman"/>
                <a:cs typeface="Times New Roman"/>
                <a:sym typeface="Times New Roman"/>
              </a:defRPr>
            </a:lvl8pPr>
            <a:lvl9pPr indent="0" lvl="8" marL="0" algn="ctr">
              <a:lnSpc>
                <a:spcPct val="100000"/>
              </a:lnSpc>
              <a:spcBef>
                <a:spcPts val="0"/>
              </a:spcBef>
              <a:spcAft>
                <a:spcPts val="0"/>
              </a:spcAft>
              <a:buNone/>
              <a:defRPr b="1" sz="1100">
                <a:solidFill>
                  <a:srgbClr val="023747"/>
                </a:solidFill>
                <a:latin typeface="Times New Roman"/>
                <a:ea typeface="Times New Roman"/>
                <a:cs typeface="Times New Roman"/>
                <a:sym typeface="Times New Roman"/>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1CDD3"/>
        </a:solidFill>
      </p:bgPr>
    </p:bg>
    <p:spTree>
      <p:nvGrpSpPr>
        <p:cNvPr id="50" name="Shape 50"/>
        <p:cNvGrpSpPr/>
        <p:nvPr/>
      </p:nvGrpSpPr>
      <p:grpSpPr>
        <a:xfrm>
          <a:off x="0" y="0"/>
          <a:ext cx="0" cy="0"/>
          <a:chOff x="0" y="0"/>
          <a:chExt cx="0" cy="0"/>
        </a:xfrm>
      </p:grpSpPr>
      <p:sp>
        <p:nvSpPr>
          <p:cNvPr id="51" name="Google Shape;51;p13"/>
          <p:cNvSpPr/>
          <p:nvPr/>
        </p:nvSpPr>
        <p:spPr>
          <a:xfrm>
            <a:off x="0" y="4477940"/>
            <a:ext cx="9145191" cy="665559"/>
          </a:xfrm>
          <a:prstGeom prst="rect">
            <a:avLst/>
          </a:pr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400" u="none">
              <a:solidFill>
                <a:srgbClr val="FFFFFF"/>
              </a:solidFill>
              <a:latin typeface="Twentieth Century"/>
              <a:ea typeface="Twentieth Century"/>
              <a:cs typeface="Twentieth Century"/>
              <a:sym typeface="Twentieth Century"/>
            </a:endParaRPr>
          </a:p>
        </p:txBody>
      </p:sp>
      <p:sp>
        <p:nvSpPr>
          <p:cNvPr id="52" name="Google Shape;52;p13"/>
          <p:cNvSpPr/>
          <p:nvPr/>
        </p:nvSpPr>
        <p:spPr>
          <a:xfrm>
            <a:off x="-9527" y="4539853"/>
            <a:ext cx="2249676" cy="534590"/>
          </a:xfrm>
          <a:prstGeom prst="rect">
            <a:avLst/>
          </a:prstGeom>
          <a:solidFill>
            <a:srgbClr val="023747"/>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400" u="none">
              <a:solidFill>
                <a:srgbClr val="FFFFFF"/>
              </a:solidFill>
              <a:latin typeface="Twentieth Century"/>
              <a:ea typeface="Twentieth Century"/>
              <a:cs typeface="Twentieth Century"/>
              <a:sym typeface="Twentieth Century"/>
            </a:endParaRPr>
          </a:p>
        </p:txBody>
      </p:sp>
      <p:sp>
        <p:nvSpPr>
          <p:cNvPr id="53" name="Google Shape;53;p13"/>
          <p:cNvSpPr/>
          <p:nvPr/>
        </p:nvSpPr>
        <p:spPr>
          <a:xfrm>
            <a:off x="2359242" y="4532709"/>
            <a:ext cx="6785948" cy="535781"/>
          </a:xfrm>
          <a:prstGeom prst="rect">
            <a:avLst/>
          </a:prstGeom>
          <a:solidFill>
            <a:srgbClr val="023747"/>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400" u="none">
              <a:solidFill>
                <a:srgbClr val="FFFFFF"/>
              </a:solidFill>
              <a:latin typeface="Twentieth Century"/>
              <a:ea typeface="Twentieth Century"/>
              <a:cs typeface="Twentieth Century"/>
              <a:sym typeface="Twentieth Century"/>
            </a:endParaRPr>
          </a:p>
        </p:txBody>
      </p:sp>
      <p:sp>
        <p:nvSpPr>
          <p:cNvPr id="54" name="Google Shape;54;p13"/>
          <p:cNvSpPr txBox="1"/>
          <p:nvPr>
            <p:ph type="title"/>
          </p:nvPr>
        </p:nvSpPr>
        <p:spPr>
          <a:xfrm>
            <a:off x="609759" y="171450"/>
            <a:ext cx="8138851" cy="727471"/>
          </a:xfrm>
          <a:prstGeom prst="rect">
            <a:avLst/>
          </a:prstGeom>
          <a:noFill/>
          <a:ln>
            <a:noFill/>
          </a:ln>
        </p:spPr>
        <p:txBody>
          <a:bodyPr anchorCtr="0" anchor="ctr" bIns="35100" lIns="67500" spcFirstLastPara="1" rIns="67500" wrap="square" tIns="35100">
            <a:noAutofit/>
          </a:bodyPr>
          <a:lstStyle>
            <a:lvl1pPr lvl="0" marR="0" rtl="0" algn="l">
              <a:lnSpc>
                <a:spcPct val="100000"/>
              </a:lnSpc>
              <a:spcBef>
                <a:spcPts val="0"/>
              </a:spcBef>
              <a:spcAft>
                <a:spcPts val="0"/>
              </a:spcAft>
              <a:buSzPts val="1100"/>
              <a:buNone/>
              <a:defRPr b="0" i="0" sz="3300" u="none" cap="none" strike="noStrike">
                <a:solidFill>
                  <a:srgbClr val="023747"/>
                </a:solidFill>
                <a:latin typeface="Twentieth Century"/>
                <a:ea typeface="Twentieth Century"/>
                <a:cs typeface="Twentieth Century"/>
                <a:sym typeface="Twentieth Century"/>
              </a:defRPr>
            </a:lvl1pPr>
            <a:lvl2pPr lvl="1" marR="0" rtl="0" algn="l">
              <a:lnSpc>
                <a:spcPct val="100000"/>
              </a:lnSpc>
              <a:spcBef>
                <a:spcPts val="0"/>
              </a:spcBef>
              <a:spcAft>
                <a:spcPts val="0"/>
              </a:spcAft>
              <a:buSzPts val="1100"/>
              <a:buNone/>
              <a:defRPr b="0" i="0" sz="3300" u="none" cap="none" strike="noStrike">
                <a:solidFill>
                  <a:srgbClr val="023747"/>
                </a:solidFill>
                <a:latin typeface="Twentieth Century"/>
                <a:ea typeface="Twentieth Century"/>
                <a:cs typeface="Twentieth Century"/>
                <a:sym typeface="Twentieth Century"/>
              </a:defRPr>
            </a:lvl2pPr>
            <a:lvl3pPr lvl="2" marR="0" rtl="0" algn="l">
              <a:lnSpc>
                <a:spcPct val="100000"/>
              </a:lnSpc>
              <a:spcBef>
                <a:spcPts val="0"/>
              </a:spcBef>
              <a:spcAft>
                <a:spcPts val="0"/>
              </a:spcAft>
              <a:buSzPts val="1100"/>
              <a:buNone/>
              <a:defRPr b="0" i="0" sz="3300" u="none" cap="none" strike="noStrike">
                <a:solidFill>
                  <a:srgbClr val="023747"/>
                </a:solidFill>
                <a:latin typeface="Twentieth Century"/>
                <a:ea typeface="Twentieth Century"/>
                <a:cs typeface="Twentieth Century"/>
                <a:sym typeface="Twentieth Century"/>
              </a:defRPr>
            </a:lvl3pPr>
            <a:lvl4pPr lvl="3" marR="0" rtl="0" algn="l">
              <a:lnSpc>
                <a:spcPct val="100000"/>
              </a:lnSpc>
              <a:spcBef>
                <a:spcPts val="0"/>
              </a:spcBef>
              <a:spcAft>
                <a:spcPts val="0"/>
              </a:spcAft>
              <a:buSzPts val="1100"/>
              <a:buNone/>
              <a:defRPr b="0" i="0" sz="3300" u="none" cap="none" strike="noStrike">
                <a:solidFill>
                  <a:srgbClr val="023747"/>
                </a:solidFill>
                <a:latin typeface="Twentieth Century"/>
                <a:ea typeface="Twentieth Century"/>
                <a:cs typeface="Twentieth Century"/>
                <a:sym typeface="Twentieth Century"/>
              </a:defRPr>
            </a:lvl4pPr>
            <a:lvl5pPr lvl="4" marR="0" rtl="0" algn="l">
              <a:lnSpc>
                <a:spcPct val="100000"/>
              </a:lnSpc>
              <a:spcBef>
                <a:spcPts val="0"/>
              </a:spcBef>
              <a:spcAft>
                <a:spcPts val="0"/>
              </a:spcAft>
              <a:buSzPts val="1100"/>
              <a:buNone/>
              <a:defRPr b="0" i="0" sz="3300" u="none" cap="none" strike="noStrike">
                <a:solidFill>
                  <a:srgbClr val="023747"/>
                </a:solidFill>
                <a:latin typeface="Twentieth Century"/>
                <a:ea typeface="Twentieth Century"/>
                <a:cs typeface="Twentieth Century"/>
                <a:sym typeface="Twentieth Century"/>
              </a:defRPr>
            </a:lvl5pPr>
            <a:lvl6pPr lvl="5" marR="0" rtl="0" algn="l">
              <a:lnSpc>
                <a:spcPct val="100000"/>
              </a:lnSpc>
              <a:spcBef>
                <a:spcPts val="0"/>
              </a:spcBef>
              <a:spcAft>
                <a:spcPts val="0"/>
              </a:spcAft>
              <a:buSzPts val="1100"/>
              <a:buNone/>
              <a:defRPr b="0" i="0" sz="3300" u="none" cap="none" strike="noStrike">
                <a:solidFill>
                  <a:srgbClr val="023747"/>
                </a:solidFill>
                <a:latin typeface="Twentieth Century"/>
                <a:ea typeface="Twentieth Century"/>
                <a:cs typeface="Twentieth Century"/>
                <a:sym typeface="Twentieth Century"/>
              </a:defRPr>
            </a:lvl6pPr>
            <a:lvl7pPr lvl="6" marR="0" rtl="0" algn="l">
              <a:lnSpc>
                <a:spcPct val="100000"/>
              </a:lnSpc>
              <a:spcBef>
                <a:spcPts val="0"/>
              </a:spcBef>
              <a:spcAft>
                <a:spcPts val="0"/>
              </a:spcAft>
              <a:buSzPts val="1100"/>
              <a:buNone/>
              <a:defRPr b="0" i="0" sz="3300" u="none" cap="none" strike="noStrike">
                <a:solidFill>
                  <a:srgbClr val="023747"/>
                </a:solidFill>
                <a:latin typeface="Twentieth Century"/>
                <a:ea typeface="Twentieth Century"/>
                <a:cs typeface="Twentieth Century"/>
                <a:sym typeface="Twentieth Century"/>
              </a:defRPr>
            </a:lvl7pPr>
            <a:lvl8pPr lvl="7" marR="0" rtl="0" algn="l">
              <a:lnSpc>
                <a:spcPct val="100000"/>
              </a:lnSpc>
              <a:spcBef>
                <a:spcPts val="0"/>
              </a:spcBef>
              <a:spcAft>
                <a:spcPts val="0"/>
              </a:spcAft>
              <a:buSzPts val="1100"/>
              <a:buNone/>
              <a:defRPr b="0" i="0" sz="3300" u="none" cap="none" strike="noStrike">
                <a:solidFill>
                  <a:srgbClr val="023747"/>
                </a:solidFill>
                <a:latin typeface="Twentieth Century"/>
                <a:ea typeface="Twentieth Century"/>
                <a:cs typeface="Twentieth Century"/>
                <a:sym typeface="Twentieth Century"/>
              </a:defRPr>
            </a:lvl8pPr>
            <a:lvl9pPr lvl="8" marR="0" rtl="0" algn="l">
              <a:lnSpc>
                <a:spcPct val="100000"/>
              </a:lnSpc>
              <a:spcBef>
                <a:spcPts val="0"/>
              </a:spcBef>
              <a:spcAft>
                <a:spcPts val="0"/>
              </a:spcAft>
              <a:buSzPts val="1100"/>
              <a:buNone/>
              <a:defRPr b="0" i="0" sz="3300" u="none" cap="none" strike="noStrike">
                <a:solidFill>
                  <a:srgbClr val="023747"/>
                </a:solidFill>
                <a:latin typeface="Twentieth Century"/>
                <a:ea typeface="Twentieth Century"/>
                <a:cs typeface="Twentieth Century"/>
                <a:sym typeface="Twentieth Century"/>
              </a:defRPr>
            </a:lvl9pPr>
          </a:lstStyle>
          <a:p/>
        </p:txBody>
      </p:sp>
      <p:sp>
        <p:nvSpPr>
          <p:cNvPr id="55" name="Google Shape;55;p13"/>
          <p:cNvSpPr txBox="1"/>
          <p:nvPr>
            <p:ph idx="1" type="body"/>
          </p:nvPr>
        </p:nvSpPr>
        <p:spPr>
          <a:xfrm>
            <a:off x="613331" y="1200150"/>
            <a:ext cx="8138851" cy="3378994"/>
          </a:xfrm>
          <a:prstGeom prst="rect">
            <a:avLst/>
          </a:prstGeom>
          <a:noFill/>
          <a:ln>
            <a:noFill/>
          </a:ln>
        </p:spPr>
        <p:txBody>
          <a:bodyPr anchorCtr="0" anchor="t" bIns="35100" lIns="67500" spcFirstLastPara="1" rIns="67500" wrap="square" tIns="35100">
            <a:noAutofit/>
          </a:bodyPr>
          <a:lstStyle>
            <a:lvl1pPr indent="-228600" lvl="0" marL="457200" marR="0" rtl="0" algn="l">
              <a:lnSpc>
                <a:spcPct val="100000"/>
              </a:lnSpc>
              <a:spcBef>
                <a:spcPts val="500"/>
              </a:spcBef>
              <a:spcAft>
                <a:spcPts val="0"/>
              </a:spcAft>
              <a:buSzPts val="1100"/>
              <a:buNone/>
              <a:defRPr b="0" i="0" sz="2200" u="none" cap="none" strike="noStrike">
                <a:solidFill>
                  <a:srgbClr val="023747"/>
                </a:solidFill>
                <a:latin typeface="Twentieth Century"/>
                <a:ea typeface="Twentieth Century"/>
                <a:cs typeface="Twentieth Century"/>
                <a:sym typeface="Twentieth Century"/>
              </a:defRPr>
            </a:lvl1pPr>
            <a:lvl2pPr indent="-228600" lvl="1" marL="914400" marR="0" rtl="0" algn="l">
              <a:lnSpc>
                <a:spcPct val="100000"/>
              </a:lnSpc>
              <a:spcBef>
                <a:spcPts val="400"/>
              </a:spcBef>
              <a:spcAft>
                <a:spcPts val="0"/>
              </a:spcAft>
              <a:buSzPts val="1100"/>
              <a:buNone/>
              <a:defRPr b="0" i="0" sz="2000" u="none" cap="none" strike="noStrike">
                <a:solidFill>
                  <a:srgbClr val="023747"/>
                </a:solidFill>
                <a:latin typeface="Twentieth Century"/>
                <a:ea typeface="Twentieth Century"/>
                <a:cs typeface="Twentieth Century"/>
                <a:sym typeface="Twentieth Century"/>
              </a:defRPr>
            </a:lvl2pPr>
            <a:lvl3pPr indent="-228600" lvl="2" marL="1371600" marR="0" rtl="0" algn="l">
              <a:lnSpc>
                <a:spcPct val="100000"/>
              </a:lnSpc>
              <a:spcBef>
                <a:spcPts val="400"/>
              </a:spcBef>
              <a:spcAft>
                <a:spcPts val="0"/>
              </a:spcAft>
              <a:buSzPts val="1100"/>
              <a:buNone/>
              <a:defRPr b="0" i="0" sz="1700" u="none" cap="none" strike="noStrike">
                <a:solidFill>
                  <a:srgbClr val="023747"/>
                </a:solidFill>
                <a:latin typeface="Twentieth Century"/>
                <a:ea typeface="Twentieth Century"/>
                <a:cs typeface="Twentieth Century"/>
                <a:sym typeface="Twentieth Century"/>
              </a:defRPr>
            </a:lvl3pPr>
            <a:lvl4pPr indent="-228600" lvl="3" marL="1828800" marR="0" rtl="0" algn="l">
              <a:lnSpc>
                <a:spcPct val="100000"/>
              </a:lnSpc>
              <a:spcBef>
                <a:spcPts val="300"/>
              </a:spcBef>
              <a:spcAft>
                <a:spcPts val="0"/>
              </a:spcAft>
              <a:buSzPts val="1100"/>
              <a:buNone/>
              <a:defRPr b="0" i="0" sz="1500" u="none" cap="none" strike="noStrike">
                <a:solidFill>
                  <a:srgbClr val="023747"/>
                </a:solidFill>
                <a:latin typeface="Twentieth Century"/>
                <a:ea typeface="Twentieth Century"/>
                <a:cs typeface="Twentieth Century"/>
                <a:sym typeface="Twentieth Century"/>
              </a:defRPr>
            </a:lvl4pPr>
            <a:lvl5pPr indent="-228600" lvl="4" marL="2286000" marR="0" rtl="0" algn="l">
              <a:lnSpc>
                <a:spcPct val="100000"/>
              </a:lnSpc>
              <a:spcBef>
                <a:spcPts val="300"/>
              </a:spcBef>
              <a:spcAft>
                <a:spcPts val="0"/>
              </a:spcAft>
              <a:buSzPts val="1100"/>
              <a:buNone/>
              <a:defRPr b="0" i="0" sz="1500" u="none" cap="none" strike="noStrike">
                <a:solidFill>
                  <a:srgbClr val="023747"/>
                </a:solidFill>
                <a:latin typeface="Twentieth Century"/>
                <a:ea typeface="Twentieth Century"/>
                <a:cs typeface="Twentieth Century"/>
                <a:sym typeface="Twentieth Century"/>
              </a:defRPr>
            </a:lvl5pPr>
            <a:lvl6pPr indent="-228600" lvl="5" marL="2743200" marR="0" rtl="0" algn="l">
              <a:lnSpc>
                <a:spcPct val="100000"/>
              </a:lnSpc>
              <a:spcBef>
                <a:spcPts val="300"/>
              </a:spcBef>
              <a:spcAft>
                <a:spcPts val="0"/>
              </a:spcAft>
              <a:buSzPts val="1100"/>
              <a:buNone/>
              <a:defRPr b="0" i="0" sz="1500" u="none" cap="none" strike="noStrike">
                <a:solidFill>
                  <a:srgbClr val="023747"/>
                </a:solidFill>
                <a:latin typeface="Twentieth Century"/>
                <a:ea typeface="Twentieth Century"/>
                <a:cs typeface="Twentieth Century"/>
                <a:sym typeface="Twentieth Century"/>
              </a:defRPr>
            </a:lvl6pPr>
            <a:lvl7pPr indent="-228600" lvl="6" marL="3200400" marR="0" rtl="0" algn="l">
              <a:lnSpc>
                <a:spcPct val="100000"/>
              </a:lnSpc>
              <a:spcBef>
                <a:spcPts val="300"/>
              </a:spcBef>
              <a:spcAft>
                <a:spcPts val="0"/>
              </a:spcAft>
              <a:buSzPts val="1100"/>
              <a:buNone/>
              <a:defRPr b="0" i="0" sz="1500" u="none" cap="none" strike="noStrike">
                <a:solidFill>
                  <a:srgbClr val="023747"/>
                </a:solidFill>
                <a:latin typeface="Twentieth Century"/>
                <a:ea typeface="Twentieth Century"/>
                <a:cs typeface="Twentieth Century"/>
                <a:sym typeface="Twentieth Century"/>
              </a:defRPr>
            </a:lvl7pPr>
            <a:lvl8pPr indent="-228600" lvl="7" marL="3657600" marR="0" rtl="0" algn="l">
              <a:lnSpc>
                <a:spcPct val="100000"/>
              </a:lnSpc>
              <a:spcBef>
                <a:spcPts val="300"/>
              </a:spcBef>
              <a:spcAft>
                <a:spcPts val="0"/>
              </a:spcAft>
              <a:buSzPts val="1100"/>
              <a:buNone/>
              <a:defRPr b="0" i="0" sz="1500" u="none" cap="none" strike="noStrike">
                <a:solidFill>
                  <a:srgbClr val="023747"/>
                </a:solidFill>
                <a:latin typeface="Twentieth Century"/>
                <a:ea typeface="Twentieth Century"/>
                <a:cs typeface="Twentieth Century"/>
                <a:sym typeface="Twentieth Century"/>
              </a:defRPr>
            </a:lvl8pPr>
            <a:lvl9pPr indent="-228600" lvl="8" marL="4114800" marR="0" rtl="0" algn="l">
              <a:lnSpc>
                <a:spcPct val="100000"/>
              </a:lnSpc>
              <a:spcBef>
                <a:spcPts val="300"/>
              </a:spcBef>
              <a:spcAft>
                <a:spcPts val="0"/>
              </a:spcAft>
              <a:buSzPts val="1100"/>
              <a:buNone/>
              <a:defRPr b="0" i="0" sz="1500" u="none" cap="none" strike="noStrike">
                <a:solidFill>
                  <a:srgbClr val="023747"/>
                </a:solidFill>
                <a:latin typeface="Twentieth Century"/>
                <a:ea typeface="Twentieth Century"/>
                <a:cs typeface="Twentieth Century"/>
                <a:sym typeface="Twentieth Century"/>
              </a:defRPr>
            </a:lvl9pPr>
          </a:lstStyle>
          <a:p/>
        </p:txBody>
      </p:sp>
      <p:sp>
        <p:nvSpPr>
          <p:cNvPr id="56" name="Google Shape;56;p13"/>
          <p:cNvSpPr txBox="1"/>
          <p:nvPr>
            <p:ph idx="10" type="dt"/>
          </p:nvPr>
        </p:nvSpPr>
        <p:spPr>
          <a:xfrm>
            <a:off x="76220" y="4551759"/>
            <a:ext cx="2042453" cy="498871"/>
          </a:xfrm>
          <a:prstGeom prst="rect">
            <a:avLst/>
          </a:prstGeom>
          <a:noFill/>
          <a:ln>
            <a:noFill/>
          </a:ln>
        </p:spPr>
        <p:txBody>
          <a:bodyPr anchorCtr="0" anchor="ctr" bIns="35100" lIns="67500" spcFirstLastPara="1" rIns="67500" wrap="square" tIns="35100">
            <a:noAutofit/>
          </a:bodyPr>
          <a:lstStyle>
            <a:lvl1pPr lvl="0" marR="0" rtl="0" algn="ctr">
              <a:lnSpc>
                <a:spcPct val="100000"/>
              </a:lnSpc>
              <a:spcBef>
                <a:spcPts val="0"/>
              </a:spcBef>
              <a:spcAft>
                <a:spcPts val="0"/>
              </a:spcAft>
              <a:buSzPts val="1100"/>
              <a:buNone/>
              <a:defRPr b="0" i="0" sz="1500" u="none">
                <a:solidFill>
                  <a:srgbClr val="FFFFFF"/>
                </a:solidFill>
                <a:latin typeface="Times New Roman"/>
                <a:ea typeface="Times New Roman"/>
                <a:cs typeface="Times New Roman"/>
                <a:sym typeface="Times New Roman"/>
              </a:defRPr>
            </a:lvl1pPr>
            <a:lvl2pPr lvl="1" marR="0" rtl="0" algn="l">
              <a:lnSpc>
                <a:spcPct val="100000"/>
              </a:lnSpc>
              <a:spcBef>
                <a:spcPts val="0"/>
              </a:spcBef>
              <a:spcAft>
                <a:spcPts val="0"/>
              </a:spcAft>
              <a:buSzPts val="1100"/>
              <a:buNone/>
              <a:defRPr b="0" i="0" sz="1400" u="none" cap="none" strike="noStrike">
                <a:solidFill>
                  <a:srgbClr val="FFFFFF"/>
                </a:solidFill>
                <a:latin typeface="Twentieth Century"/>
                <a:ea typeface="Twentieth Century"/>
                <a:cs typeface="Twentieth Century"/>
                <a:sym typeface="Twentieth Century"/>
              </a:defRPr>
            </a:lvl2pPr>
            <a:lvl3pPr lvl="2" marR="0" rtl="0" algn="l">
              <a:lnSpc>
                <a:spcPct val="100000"/>
              </a:lnSpc>
              <a:spcBef>
                <a:spcPts val="0"/>
              </a:spcBef>
              <a:spcAft>
                <a:spcPts val="0"/>
              </a:spcAft>
              <a:buSzPts val="1100"/>
              <a:buNone/>
              <a:defRPr b="0" i="0" sz="1400" u="none" cap="none" strike="noStrike">
                <a:solidFill>
                  <a:srgbClr val="FFFFFF"/>
                </a:solidFill>
                <a:latin typeface="Twentieth Century"/>
                <a:ea typeface="Twentieth Century"/>
                <a:cs typeface="Twentieth Century"/>
                <a:sym typeface="Twentieth Century"/>
              </a:defRPr>
            </a:lvl3pPr>
            <a:lvl4pPr lvl="3" marR="0" rtl="0" algn="l">
              <a:lnSpc>
                <a:spcPct val="100000"/>
              </a:lnSpc>
              <a:spcBef>
                <a:spcPts val="0"/>
              </a:spcBef>
              <a:spcAft>
                <a:spcPts val="0"/>
              </a:spcAft>
              <a:buSzPts val="1100"/>
              <a:buNone/>
              <a:defRPr b="0" i="0" sz="1400" u="none" cap="none" strike="noStrike">
                <a:solidFill>
                  <a:srgbClr val="FFFFFF"/>
                </a:solidFill>
                <a:latin typeface="Twentieth Century"/>
                <a:ea typeface="Twentieth Century"/>
                <a:cs typeface="Twentieth Century"/>
                <a:sym typeface="Twentieth Century"/>
              </a:defRPr>
            </a:lvl4pPr>
            <a:lvl5pPr lvl="4" marR="0" rtl="0" algn="l">
              <a:lnSpc>
                <a:spcPct val="100000"/>
              </a:lnSpc>
              <a:spcBef>
                <a:spcPts val="0"/>
              </a:spcBef>
              <a:spcAft>
                <a:spcPts val="0"/>
              </a:spcAft>
              <a:buSzPts val="1100"/>
              <a:buNone/>
              <a:defRPr b="0" i="0" sz="1400" u="none" cap="none" strike="noStrike">
                <a:solidFill>
                  <a:srgbClr val="FFFFFF"/>
                </a:solidFill>
                <a:latin typeface="Twentieth Century"/>
                <a:ea typeface="Twentieth Century"/>
                <a:cs typeface="Twentieth Century"/>
                <a:sym typeface="Twentieth Century"/>
              </a:defRPr>
            </a:lvl5pPr>
            <a:lvl6pPr lvl="5" marR="0" rtl="0" algn="l">
              <a:lnSpc>
                <a:spcPct val="100000"/>
              </a:lnSpc>
              <a:spcBef>
                <a:spcPts val="0"/>
              </a:spcBef>
              <a:spcAft>
                <a:spcPts val="0"/>
              </a:spcAft>
              <a:buSzPts val="1100"/>
              <a:buNone/>
              <a:defRPr b="0" i="0" sz="1400" u="none" cap="none" strike="noStrike">
                <a:solidFill>
                  <a:srgbClr val="FFFFFF"/>
                </a:solidFill>
                <a:latin typeface="Twentieth Century"/>
                <a:ea typeface="Twentieth Century"/>
                <a:cs typeface="Twentieth Century"/>
                <a:sym typeface="Twentieth Century"/>
              </a:defRPr>
            </a:lvl6pPr>
            <a:lvl7pPr lvl="6" marR="0" rtl="0" algn="l">
              <a:lnSpc>
                <a:spcPct val="100000"/>
              </a:lnSpc>
              <a:spcBef>
                <a:spcPts val="0"/>
              </a:spcBef>
              <a:spcAft>
                <a:spcPts val="0"/>
              </a:spcAft>
              <a:buSzPts val="1100"/>
              <a:buNone/>
              <a:defRPr b="0" i="0" sz="1400" u="none" cap="none" strike="noStrike">
                <a:solidFill>
                  <a:srgbClr val="FFFFFF"/>
                </a:solidFill>
                <a:latin typeface="Twentieth Century"/>
                <a:ea typeface="Twentieth Century"/>
                <a:cs typeface="Twentieth Century"/>
                <a:sym typeface="Twentieth Century"/>
              </a:defRPr>
            </a:lvl7pPr>
            <a:lvl8pPr lvl="7" marR="0" rtl="0" algn="l">
              <a:lnSpc>
                <a:spcPct val="100000"/>
              </a:lnSpc>
              <a:spcBef>
                <a:spcPts val="0"/>
              </a:spcBef>
              <a:spcAft>
                <a:spcPts val="0"/>
              </a:spcAft>
              <a:buSzPts val="1100"/>
              <a:buNone/>
              <a:defRPr b="0" i="0" sz="1400" u="none" cap="none" strike="noStrike">
                <a:solidFill>
                  <a:srgbClr val="FFFFFF"/>
                </a:solidFill>
                <a:latin typeface="Twentieth Century"/>
                <a:ea typeface="Twentieth Century"/>
                <a:cs typeface="Twentieth Century"/>
                <a:sym typeface="Twentieth Century"/>
              </a:defRPr>
            </a:lvl8pPr>
            <a:lvl9pPr lvl="8" marR="0" rtl="0" algn="l">
              <a:lnSpc>
                <a:spcPct val="100000"/>
              </a:lnSpc>
              <a:spcBef>
                <a:spcPts val="0"/>
              </a:spcBef>
              <a:spcAft>
                <a:spcPts val="0"/>
              </a:spcAft>
              <a:buSzPts val="1100"/>
              <a:buNone/>
              <a:defRPr b="0" i="0" sz="1400" u="none" cap="none" strike="noStrike">
                <a:solidFill>
                  <a:srgbClr val="FFFFFF"/>
                </a:solidFill>
                <a:latin typeface="Twentieth Century"/>
                <a:ea typeface="Twentieth Century"/>
                <a:cs typeface="Twentieth Century"/>
                <a:sym typeface="Twentieth Century"/>
              </a:defRPr>
            </a:lvl9pPr>
          </a:lstStyle>
          <a:p/>
        </p:txBody>
      </p:sp>
      <p:sp>
        <p:nvSpPr>
          <p:cNvPr id="57" name="Google Shape;57;p13"/>
          <p:cNvSpPr/>
          <p:nvPr/>
        </p:nvSpPr>
        <p:spPr>
          <a:xfrm>
            <a:off x="2086518" y="177403"/>
            <a:ext cx="5867737" cy="273844"/>
          </a:xfrm>
          <a:prstGeom prst="rect">
            <a:avLst/>
          </a:prstGeom>
          <a:no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400" u="none">
              <a:solidFill>
                <a:srgbClr val="FFFFFF"/>
              </a:solidFill>
              <a:latin typeface="Twentieth Century"/>
              <a:ea typeface="Twentieth Century"/>
              <a:cs typeface="Twentieth Century"/>
              <a:sym typeface="Twentieth Century"/>
            </a:endParaRPr>
          </a:p>
        </p:txBody>
      </p:sp>
      <p:sp>
        <p:nvSpPr>
          <p:cNvPr id="58" name="Google Shape;58;p13"/>
          <p:cNvSpPr txBox="1"/>
          <p:nvPr>
            <p:ph idx="12" type="sldNum"/>
          </p:nvPr>
        </p:nvSpPr>
        <p:spPr>
          <a:xfrm>
            <a:off x="8001893" y="171450"/>
            <a:ext cx="822936" cy="270272"/>
          </a:xfrm>
          <a:prstGeom prst="rect">
            <a:avLst/>
          </a:prstGeom>
          <a:noFill/>
          <a:ln>
            <a:noFill/>
          </a:ln>
        </p:spPr>
        <p:txBody>
          <a:bodyPr anchorCtr="0" anchor="ctr" bIns="35100" lIns="67500" spcFirstLastPara="1" rIns="67500" wrap="square" tIns="35100">
            <a:noAutofit/>
          </a:bodyPr>
          <a:lstStyle>
            <a:lvl1pPr indent="0" lvl="0" marL="0" marR="0" rtl="0" algn="ctr">
              <a:lnSpc>
                <a:spcPct val="100000"/>
              </a:lnSpc>
              <a:spcBef>
                <a:spcPts val="0"/>
              </a:spcBef>
              <a:spcAft>
                <a:spcPts val="0"/>
              </a:spcAft>
              <a:buClr>
                <a:srgbClr val="023747"/>
              </a:buClr>
              <a:buSzPts val="1100"/>
              <a:buFont typeface="Times New Roman"/>
              <a:buNone/>
              <a:defRPr b="1" i="0" sz="1100" u="none">
                <a:solidFill>
                  <a:srgbClr val="023747"/>
                </a:solidFill>
                <a:latin typeface="Times New Roman"/>
                <a:ea typeface="Times New Roman"/>
                <a:cs typeface="Times New Roman"/>
                <a:sym typeface="Times New Roman"/>
              </a:defRPr>
            </a:lvl1pPr>
            <a:lvl2pPr indent="0" lvl="1" marL="0" marR="0" rtl="0" algn="ctr">
              <a:lnSpc>
                <a:spcPct val="100000"/>
              </a:lnSpc>
              <a:spcBef>
                <a:spcPts val="0"/>
              </a:spcBef>
              <a:spcAft>
                <a:spcPts val="0"/>
              </a:spcAft>
              <a:buClr>
                <a:srgbClr val="023747"/>
              </a:buClr>
              <a:buSzPts val="1100"/>
              <a:buFont typeface="Times New Roman"/>
              <a:buNone/>
              <a:defRPr b="1" i="0" sz="1100" u="none">
                <a:solidFill>
                  <a:srgbClr val="023747"/>
                </a:solidFill>
                <a:latin typeface="Times New Roman"/>
                <a:ea typeface="Times New Roman"/>
                <a:cs typeface="Times New Roman"/>
                <a:sym typeface="Times New Roman"/>
              </a:defRPr>
            </a:lvl2pPr>
            <a:lvl3pPr indent="0" lvl="2" marL="0" marR="0" rtl="0" algn="ctr">
              <a:lnSpc>
                <a:spcPct val="100000"/>
              </a:lnSpc>
              <a:spcBef>
                <a:spcPts val="0"/>
              </a:spcBef>
              <a:spcAft>
                <a:spcPts val="0"/>
              </a:spcAft>
              <a:buClr>
                <a:srgbClr val="023747"/>
              </a:buClr>
              <a:buSzPts val="1100"/>
              <a:buFont typeface="Times New Roman"/>
              <a:buNone/>
              <a:defRPr b="1" i="0" sz="1100" u="none">
                <a:solidFill>
                  <a:srgbClr val="023747"/>
                </a:solidFill>
                <a:latin typeface="Times New Roman"/>
                <a:ea typeface="Times New Roman"/>
                <a:cs typeface="Times New Roman"/>
                <a:sym typeface="Times New Roman"/>
              </a:defRPr>
            </a:lvl3pPr>
            <a:lvl4pPr indent="0" lvl="3" marL="0" marR="0" rtl="0" algn="ctr">
              <a:lnSpc>
                <a:spcPct val="100000"/>
              </a:lnSpc>
              <a:spcBef>
                <a:spcPts val="0"/>
              </a:spcBef>
              <a:spcAft>
                <a:spcPts val="0"/>
              </a:spcAft>
              <a:buClr>
                <a:srgbClr val="023747"/>
              </a:buClr>
              <a:buSzPts val="1100"/>
              <a:buFont typeface="Times New Roman"/>
              <a:buNone/>
              <a:defRPr b="1" i="0" sz="1100" u="none">
                <a:solidFill>
                  <a:srgbClr val="023747"/>
                </a:solidFill>
                <a:latin typeface="Times New Roman"/>
                <a:ea typeface="Times New Roman"/>
                <a:cs typeface="Times New Roman"/>
                <a:sym typeface="Times New Roman"/>
              </a:defRPr>
            </a:lvl4pPr>
            <a:lvl5pPr indent="0" lvl="4" marL="0" marR="0" rtl="0" algn="ctr">
              <a:lnSpc>
                <a:spcPct val="100000"/>
              </a:lnSpc>
              <a:spcBef>
                <a:spcPts val="0"/>
              </a:spcBef>
              <a:spcAft>
                <a:spcPts val="0"/>
              </a:spcAft>
              <a:buClr>
                <a:srgbClr val="023747"/>
              </a:buClr>
              <a:buSzPts val="1100"/>
              <a:buFont typeface="Times New Roman"/>
              <a:buNone/>
              <a:defRPr b="1" i="0" sz="1100" u="none">
                <a:solidFill>
                  <a:srgbClr val="023747"/>
                </a:solidFill>
                <a:latin typeface="Times New Roman"/>
                <a:ea typeface="Times New Roman"/>
                <a:cs typeface="Times New Roman"/>
                <a:sym typeface="Times New Roman"/>
              </a:defRPr>
            </a:lvl5pPr>
            <a:lvl6pPr indent="0" lvl="5" marL="0" marR="0" rtl="0" algn="ctr">
              <a:lnSpc>
                <a:spcPct val="100000"/>
              </a:lnSpc>
              <a:spcBef>
                <a:spcPts val="0"/>
              </a:spcBef>
              <a:spcAft>
                <a:spcPts val="0"/>
              </a:spcAft>
              <a:buClr>
                <a:srgbClr val="023747"/>
              </a:buClr>
              <a:buSzPts val="1100"/>
              <a:buFont typeface="Times New Roman"/>
              <a:buNone/>
              <a:defRPr b="1" i="0" sz="1100" u="none">
                <a:solidFill>
                  <a:srgbClr val="023747"/>
                </a:solidFill>
                <a:latin typeface="Times New Roman"/>
                <a:ea typeface="Times New Roman"/>
                <a:cs typeface="Times New Roman"/>
                <a:sym typeface="Times New Roman"/>
              </a:defRPr>
            </a:lvl6pPr>
            <a:lvl7pPr indent="0" lvl="6" marL="0" marR="0" rtl="0" algn="ctr">
              <a:lnSpc>
                <a:spcPct val="100000"/>
              </a:lnSpc>
              <a:spcBef>
                <a:spcPts val="0"/>
              </a:spcBef>
              <a:spcAft>
                <a:spcPts val="0"/>
              </a:spcAft>
              <a:buClr>
                <a:srgbClr val="023747"/>
              </a:buClr>
              <a:buSzPts val="1100"/>
              <a:buFont typeface="Times New Roman"/>
              <a:buNone/>
              <a:defRPr b="1" i="0" sz="1100" u="none">
                <a:solidFill>
                  <a:srgbClr val="023747"/>
                </a:solidFill>
                <a:latin typeface="Times New Roman"/>
                <a:ea typeface="Times New Roman"/>
                <a:cs typeface="Times New Roman"/>
                <a:sym typeface="Times New Roman"/>
              </a:defRPr>
            </a:lvl7pPr>
            <a:lvl8pPr indent="0" lvl="7" marL="0" marR="0" rtl="0" algn="ctr">
              <a:lnSpc>
                <a:spcPct val="100000"/>
              </a:lnSpc>
              <a:spcBef>
                <a:spcPts val="0"/>
              </a:spcBef>
              <a:spcAft>
                <a:spcPts val="0"/>
              </a:spcAft>
              <a:buClr>
                <a:srgbClr val="023747"/>
              </a:buClr>
              <a:buSzPts val="1100"/>
              <a:buFont typeface="Times New Roman"/>
              <a:buNone/>
              <a:defRPr b="1" i="0" sz="1100" u="none">
                <a:solidFill>
                  <a:srgbClr val="023747"/>
                </a:solidFill>
                <a:latin typeface="Times New Roman"/>
                <a:ea typeface="Times New Roman"/>
                <a:cs typeface="Times New Roman"/>
                <a:sym typeface="Times New Roman"/>
              </a:defRPr>
            </a:lvl8pPr>
            <a:lvl9pPr indent="0" lvl="8" marL="0" marR="0" rtl="0" algn="ctr">
              <a:lnSpc>
                <a:spcPct val="100000"/>
              </a:lnSpc>
              <a:spcBef>
                <a:spcPts val="0"/>
              </a:spcBef>
              <a:spcAft>
                <a:spcPts val="0"/>
              </a:spcAft>
              <a:buClr>
                <a:srgbClr val="023747"/>
              </a:buClr>
              <a:buSzPts val="1100"/>
              <a:buFont typeface="Times New Roman"/>
              <a:buNone/>
              <a:defRPr b="1" i="0" sz="1100" u="none">
                <a:solidFill>
                  <a:srgbClr val="023747"/>
                </a:solidFill>
                <a:latin typeface="Times New Roman"/>
                <a:ea typeface="Times New Roman"/>
                <a:cs typeface="Times New Roman"/>
                <a:sym typeface="Times New Roman"/>
              </a:defRPr>
            </a:lvl9pPr>
          </a:lstStyle>
          <a:p>
            <a:pPr indent="0" lvl="0" marL="0" rtl="0" algn="ctr">
              <a:spcBef>
                <a:spcPts val="0"/>
              </a:spcBef>
              <a:spcAft>
                <a:spcPts val="0"/>
              </a:spcAft>
              <a:buNone/>
            </a:pPr>
            <a:fld id="{00000000-1234-1234-1234-123412341234}" type="slidenum">
              <a:rPr lang="en"/>
              <a:t>‹#›</a:t>
            </a:fld>
            <a:endParaRPr b="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5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53.jpg"/><Relationship Id="rId4" Type="http://schemas.openxmlformats.org/officeDocument/2006/relationships/image" Target="../media/image26.jpg"/><Relationship Id="rId5" Type="http://schemas.openxmlformats.org/officeDocument/2006/relationships/image" Target="../media/image5.png"/><Relationship Id="rId6" Type="http://schemas.openxmlformats.org/officeDocument/2006/relationships/image" Target="../media/image1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hyperlink" Target="https://www.sli.do/features-google-slides?payload=eyJwcmVzZW50YXRpb25JZCI6IjFJa2pLTnNmcjNfX1FUMGJFdVYtSkxmdkZMTUZQSVRMMjUzdkhFRjRadGtzIiwic2xpZGVJZCI6IlNMSURFU19BUEkxNTcwNDA5OTc5XzAiLCJwb2xsVXVpZCI6ImM2N2JiMmYyLTY5YjMtNDY5OS1hMzBhLWQ5Y2U2ODkwMzIyNCIsInRpbWVsaW5lIjpbeyJzaG93UmVzdWx0cyI6dHJ1ZSwicG9sbFF1ZXN0aW9uVXVpZCI6IjU2YzE1NWRjLTg3ZjMtNGU5Ni04OWRlLTEyZmEwZGIwMzgwMSJ9XSwidHlwZSI6IlNsaWRvUG9sbCJ9" TargetMode="External"/><Relationship Id="rId4" Type="http://schemas.openxmlformats.org/officeDocument/2006/relationships/image" Target="../media/image11.png"/><Relationship Id="rId5" Type="http://schemas.openxmlformats.org/officeDocument/2006/relationships/hyperlink" Target="https://www.sli.do/features-google-slides?interaction-type=V29yZENsb3Vk" TargetMode="External"/><Relationship Id="rId6" Type="http://schemas.openxmlformats.org/officeDocument/2006/relationships/image" Target="../media/image2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32.png"/><Relationship Id="rId4" Type="http://schemas.openxmlformats.org/officeDocument/2006/relationships/image" Target="../media/image22.jpg"/><Relationship Id="rId9" Type="http://schemas.openxmlformats.org/officeDocument/2006/relationships/hyperlink" Target="https://www.flawlessai.com/" TargetMode="External"/><Relationship Id="rId5" Type="http://schemas.openxmlformats.org/officeDocument/2006/relationships/image" Target="../media/image27.png"/><Relationship Id="rId6" Type="http://schemas.openxmlformats.org/officeDocument/2006/relationships/hyperlink" Target="http://drive.google.com/file/d/1e1kwnUCsFzAt_IR2kzsaRnSU18kKSnkx/view" TargetMode="External"/><Relationship Id="rId7" Type="http://schemas.openxmlformats.org/officeDocument/2006/relationships/image" Target="../media/image25.jpg"/><Relationship Id="rId8" Type="http://schemas.openxmlformats.org/officeDocument/2006/relationships/hyperlink" Target="https://www.latimes.com/entertainment-arts/business/story/2022-12-19/the-next-frontier-in-moviemaking-ai-edits"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32.png"/><Relationship Id="rId4" Type="http://schemas.openxmlformats.org/officeDocument/2006/relationships/image" Target="../media/image22.jpg"/><Relationship Id="rId5" Type="http://schemas.openxmlformats.org/officeDocument/2006/relationships/image" Target="../media/image27.png"/><Relationship Id="rId6" Type="http://schemas.openxmlformats.org/officeDocument/2006/relationships/image" Target="../media/image38.png"/><Relationship Id="rId7" Type="http://schemas.openxmlformats.org/officeDocument/2006/relationships/image" Target="../media/image29.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32.png"/><Relationship Id="rId4" Type="http://schemas.openxmlformats.org/officeDocument/2006/relationships/image" Target="../media/image22.jpg"/><Relationship Id="rId9" Type="http://schemas.openxmlformats.org/officeDocument/2006/relationships/image" Target="../media/image20.png"/><Relationship Id="rId5" Type="http://schemas.openxmlformats.org/officeDocument/2006/relationships/image" Target="../media/image27.png"/><Relationship Id="rId6" Type="http://schemas.openxmlformats.org/officeDocument/2006/relationships/hyperlink" Target="http://drive.google.com/file/d/1w9i6zqpbGCeANDew9p1433zdjyXq6VnY/view" TargetMode="External"/><Relationship Id="rId7" Type="http://schemas.openxmlformats.org/officeDocument/2006/relationships/image" Target="../media/image30.jpg"/><Relationship Id="rId8" Type="http://schemas.openxmlformats.org/officeDocument/2006/relationships/hyperlink" Target="http://drive.google.com/file/d/1-CPE_VOCjasVWxXqf0j1xHW73YafN5Lm/view"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22.jpg"/><Relationship Id="rId4" Type="http://schemas.openxmlformats.org/officeDocument/2006/relationships/image" Target="../media/image27.png"/><Relationship Id="rId5" Type="http://schemas.openxmlformats.org/officeDocument/2006/relationships/image" Target="../media/image31.png"/><Relationship Id="rId6" Type="http://schemas.openxmlformats.org/officeDocument/2006/relationships/image" Target="../media/image3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 Id="rId3" Type="http://schemas.openxmlformats.org/officeDocument/2006/relationships/image" Target="../media/image32.png"/><Relationship Id="rId4" Type="http://schemas.openxmlformats.org/officeDocument/2006/relationships/image" Target="../media/image22.jpg"/><Relationship Id="rId5" Type="http://schemas.openxmlformats.org/officeDocument/2006/relationships/image" Target="../media/image27.png"/><Relationship Id="rId6" Type="http://schemas.openxmlformats.org/officeDocument/2006/relationships/image" Target="../media/image39.jpg"/><Relationship Id="rId7" Type="http://schemas.openxmlformats.org/officeDocument/2006/relationships/image" Target="../media/image3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 Id="rId3" Type="http://schemas.openxmlformats.org/officeDocument/2006/relationships/hyperlink" Target="https://www.sli.do/features-google-slides?payload=eyJwb2xsUXVlc3Rpb25VdWlkIjoiZDczZDc2Y2MtMjRjMC00OTFiLTkxZTItZTA2OTcwZTBhZjZiIiwicG9sbFV1aWQiOiIzMjA4NGM1OC02Y2Q4LTRlOWEtOTFlOS00Y2YyN2FlZDJhODIiLCJwcmVzZW50YXRpb25JZCI6IjFJa2pLTnNmcjNfX1FUMGJFdVYtSkxmdkZMTUZQSVRMMjUzdkhFRjRadGtzIiwic2xpZGVJZCI6IlNMSURFU19BUEkxMDc0ODg5MzYxXzAiLCJ0aW1lbGluZSI6W3sic2NyZWVuIjoiUXVpekpvaW5pbmcifSx7InNob3dSZXN1bHRzIjpmYWxzZSwidm90aW5nTG9ja2VkIjpmYWxzZSwicG9sbFF1ZXN0aW9uVXVpZCI6ImQ3M2Q3NmNjLTI0YzAtNDkxYi05MWUyLWUwNjk3MGUwYWY2YiIsInNob3dDb3JyZWN0QW5zd2VycyI6ZmFsc2V9LHsic2hvd1Jlc3VsdHMiOnRydWUsInZvdGluZ0xvY2tlZCI6dHJ1ZSwicG9sbFF1ZXN0aW9uVXVpZCI6ImQ3M2Q3NmNjLTI0YzAtNDkxYi05MWUyLWUwNjk3MGUwYWY2YiIsInNob3dDb3JyZWN0QW5zd2VycyI6ZmFsc2V9LHsic2hvd1Jlc3VsdHMiOnRydWUsInZvdGluZ0xvY2tlZCI6dHJ1ZSwicG9sbFF1ZXN0aW9uVXVpZCI6ImQ3M2Q3NmNjLTI0YzAtNDkxYi05MWUyLWUwNjk3MGUwYWY2YiIsInNob3dDb3JyZWN0QW5zd2VycyI6dHJ1ZX0seyJzY3JlZW4iOiJRdWl6TGVhZGVyYm9hcmQiLCJzaG93UmVzdWx0cyI6dHJ1ZSwidm90aW5nTG9ja2VkIjp0cnVlLCJwb2xsUXVlc3Rpb25VdWlkIjoiZDczZDc2Y2MtMjRjMC00OTFiLTkxZTItZTA2OTcwZTBhZjZiIiwic2hvd0NvcnJlY3RBbnN3ZXJzIjp0cnVlfV0sInR5cGUiOiJTbGlkb1BvbGwifQ%3D%3D" TargetMode="External"/><Relationship Id="rId4" Type="http://schemas.openxmlformats.org/officeDocument/2006/relationships/image" Target="../media/image11.png"/><Relationship Id="rId5" Type="http://schemas.openxmlformats.org/officeDocument/2006/relationships/hyperlink" Target="https://chrome.google.com/webstore/detail/slido/dhhclfjehmpacimcdknijodpjpmppkii" TargetMode="External"/><Relationship Id="rId6" Type="http://schemas.openxmlformats.org/officeDocument/2006/relationships/hyperlink" Target="https://www.sli.do/features-google-slides?interaction-type=UXVpeg%3D%3D" TargetMode="External"/><Relationship Id="rId7" Type="http://schemas.openxmlformats.org/officeDocument/2006/relationships/image" Target="../media/image4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 Id="rId3" Type="http://schemas.openxmlformats.org/officeDocument/2006/relationships/image" Target="../media/image34.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 Id="rId3" Type="http://schemas.openxmlformats.org/officeDocument/2006/relationships/image" Target="../media/image4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 Id="rId3" Type="http://schemas.openxmlformats.org/officeDocument/2006/relationships/image" Target="../media/image3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hyperlink" Target="https://www.sli.do/features-google-slides?payload=eyJwcmVzZW50YXRpb25JZCI6IjFJa2pLTnNmcjNfX1FUMGJFdVYtSkxmdkZMTUZQSVRMMjUzdkhFRjRadGtzIiwic2xpZGVJZCI6IlNMSURFU19BUEkxNzE5NDM5ODc5XzAiLCJ0eXBlIjoiU2xpZG9Kb2luaW5nIn0%3D" TargetMode="External"/><Relationship Id="rId4" Type="http://schemas.openxmlformats.org/officeDocument/2006/relationships/image" Target="../media/image11.png"/><Relationship Id="rId5" Type="http://schemas.openxmlformats.org/officeDocument/2006/relationships/hyperlink" Target="https://chrome.google.com/webstore/detail/slido/dhhclfjehmpacimcdknijodpjpmppkii" TargetMode="External"/><Relationship Id="rId6" Type="http://schemas.openxmlformats.org/officeDocument/2006/relationships/hyperlink" Target="https://www.sli.do/features-google-slides?interaction-type=Sm9pbg%3D%3D" TargetMode="External"/><Relationship Id="rId7"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 Id="rId3" Type="http://schemas.openxmlformats.org/officeDocument/2006/relationships/image" Target="../media/image22.jpg"/><Relationship Id="rId4" Type="http://schemas.openxmlformats.org/officeDocument/2006/relationships/image" Target="../media/image27.png"/><Relationship Id="rId5" Type="http://schemas.openxmlformats.org/officeDocument/2006/relationships/image" Target="../media/image50.gif"/><Relationship Id="rId6" Type="http://schemas.openxmlformats.org/officeDocument/2006/relationships/image" Target="../media/image6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 Id="rId3" Type="http://schemas.openxmlformats.org/officeDocument/2006/relationships/image" Target="../media/image32.png"/><Relationship Id="rId4" Type="http://schemas.openxmlformats.org/officeDocument/2006/relationships/image" Target="../media/image22.jpg"/><Relationship Id="rId5" Type="http://schemas.openxmlformats.org/officeDocument/2006/relationships/image" Target="../media/image27.png"/><Relationship Id="rId6" Type="http://schemas.openxmlformats.org/officeDocument/2006/relationships/image" Target="../media/image44.png"/><Relationship Id="rId7" Type="http://schemas.openxmlformats.org/officeDocument/2006/relationships/hyperlink" Target="https://www.goodai.com/hlai/" TargetMode="External"/><Relationship Id="rId8" Type="http://schemas.openxmlformats.org/officeDocument/2006/relationships/hyperlink" Target="https://www.goodai.com/hlai/"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 Id="rId3" Type="http://schemas.openxmlformats.org/officeDocument/2006/relationships/image" Target="../media/image32.png"/><Relationship Id="rId4" Type="http://schemas.openxmlformats.org/officeDocument/2006/relationships/image" Target="../media/image22.jpg"/><Relationship Id="rId5" Type="http://schemas.openxmlformats.org/officeDocument/2006/relationships/image" Target="../media/image27.png"/><Relationship Id="rId6" Type="http://schemas.openxmlformats.org/officeDocument/2006/relationships/image" Target="../media/image37.png"/><Relationship Id="rId7" Type="http://schemas.openxmlformats.org/officeDocument/2006/relationships/hyperlink" Target="https://ark-invest.com/big-ideas-2024" TargetMode="External"/><Relationship Id="rId8" Type="http://schemas.openxmlformats.org/officeDocument/2006/relationships/hyperlink" Target="https://www.youtube.com/watch?v=hFg1TMACw4I"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 Id="rId3" Type="http://schemas.openxmlformats.org/officeDocument/2006/relationships/hyperlink" Target="https://towardsdatascience.com/explainable-ai-regression-problem-practical-guide-f4d1994df692" TargetMode="External"/><Relationship Id="rId4" Type="http://schemas.openxmlformats.org/officeDocument/2006/relationships/hyperlink" Target="https://github.com/marcotcr/lime" TargetMode="External"/><Relationship Id="rId11" Type="http://schemas.openxmlformats.org/officeDocument/2006/relationships/image" Target="../media/image57.jpg"/><Relationship Id="rId10" Type="http://schemas.openxmlformats.org/officeDocument/2006/relationships/hyperlink" Target="https://captum.ai/" TargetMode="External"/><Relationship Id="rId9" Type="http://schemas.openxmlformats.org/officeDocument/2006/relationships/hyperlink" Target="https://towardsdatascience.com/explainable-ai-regression-problem-practical-guide-f4d1994df692" TargetMode="External"/><Relationship Id="rId5" Type="http://schemas.openxmlformats.org/officeDocument/2006/relationships/hyperlink" Target="https://towardsdatascience.com/explainable-ai-regression-problem-practical-guide-f4d1994df692" TargetMode="External"/><Relationship Id="rId6" Type="http://schemas.openxmlformats.org/officeDocument/2006/relationships/hyperlink" Target="https://github.com/slundberg/shap" TargetMode="External"/><Relationship Id="rId7" Type="http://schemas.openxmlformats.org/officeDocument/2006/relationships/hyperlink" Target="https://towardsdatascience.com/explainable-ai-regression-problem-practical-guide-f4d1994df692" TargetMode="External"/><Relationship Id="rId8" Type="http://schemas.openxmlformats.org/officeDocument/2006/relationships/hyperlink" Target="https://github.com/SeldonIO/alibi"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 Id="rId3" Type="http://schemas.openxmlformats.org/officeDocument/2006/relationships/image" Target="../media/image112.png"/><Relationship Id="rId4" Type="http://schemas.openxmlformats.org/officeDocument/2006/relationships/image" Target="../media/image52.jpg"/><Relationship Id="rId5" Type="http://schemas.openxmlformats.org/officeDocument/2006/relationships/image" Target="../media/image41.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xml"/><Relationship Id="rId3" Type="http://schemas.openxmlformats.org/officeDocument/2006/relationships/hyperlink" Target="https://edition.cnn.com/2023/09/20/tech/musk-neuralink-human-trials/index.html" TargetMode="External"/><Relationship Id="rId4" Type="http://schemas.openxmlformats.org/officeDocument/2006/relationships/image" Target="../media/image47.png"/><Relationship Id="rId5" Type="http://schemas.openxmlformats.org/officeDocument/2006/relationships/image" Target="../media/image45.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xml"/><Relationship Id="rId3" Type="http://schemas.openxmlformats.org/officeDocument/2006/relationships/hyperlink" Target="https://edition.cnn.com/2023/09/20/tech/musk-neuralink-human-trials/index.html" TargetMode="External"/><Relationship Id="rId4" Type="http://schemas.openxmlformats.org/officeDocument/2006/relationships/image" Target="../media/image48.png"/><Relationship Id="rId5" Type="http://schemas.openxmlformats.org/officeDocument/2006/relationships/image" Target="../media/image4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8.xml"/><Relationship Id="rId3" Type="http://schemas.openxmlformats.org/officeDocument/2006/relationships/hyperlink" Target="https://edition.cnn.com/2023/09/20/tech/musk-neuralink-human-trials/index.html" TargetMode="External"/><Relationship Id="rId4" Type="http://schemas.openxmlformats.org/officeDocument/2006/relationships/image" Target="../media/image59.png"/><Relationship Id="rId5" Type="http://schemas.openxmlformats.org/officeDocument/2006/relationships/hyperlink" Target="https://research.tilburguniversity.edu/en/persons/maryam-alimardani" TargetMode="External"/><Relationship Id="rId6" Type="http://schemas.openxmlformats.org/officeDocument/2006/relationships/hyperlink" Target="https://zive.aktuality.sk/clanok/y2bZg01/vedkyna-skuma-ako-sa-da-vidiet-do-mozgu-pytali-sme-sa-co-s-tym-robit/" TargetMode="External"/><Relationship Id="rId7" Type="http://schemas.openxmlformats.org/officeDocument/2006/relationships/image" Target="../media/image94.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9.xml"/><Relationship Id="rId3" Type="http://schemas.openxmlformats.org/officeDocument/2006/relationships/image" Target="../media/image66.png"/><Relationship Id="rId4" Type="http://schemas.openxmlformats.org/officeDocument/2006/relationships/image" Target="../media/image56.png"/><Relationship Id="rId9" Type="http://schemas.openxmlformats.org/officeDocument/2006/relationships/image" Target="../media/image54.png"/><Relationship Id="rId5" Type="http://schemas.openxmlformats.org/officeDocument/2006/relationships/image" Target="../media/image49.png"/><Relationship Id="rId6" Type="http://schemas.openxmlformats.org/officeDocument/2006/relationships/image" Target="../media/image51.jpg"/><Relationship Id="rId7" Type="http://schemas.openxmlformats.org/officeDocument/2006/relationships/image" Target="../media/image55.png"/><Relationship Id="rId8" Type="http://schemas.openxmlformats.org/officeDocument/2006/relationships/image" Target="../media/image6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hyperlink" Target="mailto:slovakia@pydata.org"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0.xml"/><Relationship Id="rId3" Type="http://schemas.openxmlformats.org/officeDocument/2006/relationships/hyperlink" Target="https://www.oecd.org/future-of-work/reports-and-data/what-happened-to-jobs-at-high-risk-of-automation-2021.pdf" TargetMode="External"/><Relationship Id="rId4" Type="http://schemas.openxmlformats.org/officeDocument/2006/relationships/hyperlink" Target="https://oecd.ai/en/dashboards/countries/Slovakia" TargetMode="External"/><Relationship Id="rId5" Type="http://schemas.openxmlformats.org/officeDocument/2006/relationships/hyperlink" Target="https://www.mckinsey.com/featured-insights/future-of-work/ai-automation-and-the-future-of-work-ten-things-to-solve-for" TargetMode="External"/><Relationship Id="rId6" Type="http://schemas.openxmlformats.org/officeDocument/2006/relationships/image" Target="../media/image6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1.xml"/><Relationship Id="rId3" Type="http://schemas.openxmlformats.org/officeDocument/2006/relationships/hyperlink" Target="https://aislovakia.com/en/" TargetMode="External"/><Relationship Id="rId4" Type="http://schemas.openxmlformats.org/officeDocument/2006/relationships/image" Target="../media/image64.png"/><Relationship Id="rId5" Type="http://schemas.openxmlformats.org/officeDocument/2006/relationships/image" Target="../media/image61.png"/><Relationship Id="rId6" Type="http://schemas.openxmlformats.org/officeDocument/2006/relationships/image" Target="../media/image58.png"/><Relationship Id="rId7" Type="http://schemas.openxmlformats.org/officeDocument/2006/relationships/image" Target="../media/image6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2.xml"/><Relationship Id="rId3" Type="http://schemas.openxmlformats.org/officeDocument/2006/relationships/hyperlink" Target="https://aislovakia.com/en/" TargetMode="External"/><Relationship Id="rId4" Type="http://schemas.openxmlformats.org/officeDocument/2006/relationships/image" Target="../media/image58.png"/><Relationship Id="rId9" Type="http://schemas.openxmlformats.org/officeDocument/2006/relationships/image" Target="../media/image68.png"/><Relationship Id="rId5" Type="http://schemas.openxmlformats.org/officeDocument/2006/relationships/image" Target="../media/image63.png"/><Relationship Id="rId6" Type="http://schemas.openxmlformats.org/officeDocument/2006/relationships/hyperlink" Target="https://therecursive.com/ai-trends-central-and-eastern-europe-report/" TargetMode="External"/><Relationship Id="rId7" Type="http://schemas.openxmlformats.org/officeDocument/2006/relationships/hyperlink" Target="https://therecursive.com/collaboration-is-the-key-to-success-radovan-kavicky-on-fostering-ai-innovation-in-slovakia/" TargetMode="External"/><Relationship Id="rId8" Type="http://schemas.openxmlformats.org/officeDocument/2006/relationships/image" Target="../media/image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3.xml"/><Relationship Id="rId3" Type="http://schemas.openxmlformats.org/officeDocument/2006/relationships/image" Target="../media/image5.png"/><Relationship Id="rId4" Type="http://schemas.openxmlformats.org/officeDocument/2006/relationships/image" Target="../media/image64.png"/><Relationship Id="rId5" Type="http://schemas.openxmlformats.org/officeDocument/2006/relationships/image" Target="../media/image74.png"/><Relationship Id="rId6" Type="http://schemas.openxmlformats.org/officeDocument/2006/relationships/image" Target="../media/image67.png"/><Relationship Id="rId7" Type="http://schemas.openxmlformats.org/officeDocument/2006/relationships/image" Target="../media/image72.png"/></Relationships>
</file>

<file path=ppt/slides/_rels/slide34.xml.rels><?xml version="1.0" encoding="UTF-8" standalone="yes"?><Relationships xmlns="http://schemas.openxmlformats.org/package/2006/relationships"><Relationship Id="rId11" Type="http://schemas.openxmlformats.org/officeDocument/2006/relationships/image" Target="../media/image76.jpg"/><Relationship Id="rId10" Type="http://schemas.openxmlformats.org/officeDocument/2006/relationships/image" Target="../media/image75.jpg"/><Relationship Id="rId13" Type="http://schemas.openxmlformats.org/officeDocument/2006/relationships/image" Target="../media/image5.png"/><Relationship Id="rId12" Type="http://schemas.openxmlformats.org/officeDocument/2006/relationships/image" Target="../media/image64.png"/><Relationship Id="rId1" Type="http://schemas.openxmlformats.org/officeDocument/2006/relationships/slideLayout" Target="../slideLayouts/slideLayout12.xml"/><Relationship Id="rId2" Type="http://schemas.openxmlformats.org/officeDocument/2006/relationships/notesSlide" Target="../notesSlides/notesSlide34.xml"/><Relationship Id="rId3" Type="http://schemas.openxmlformats.org/officeDocument/2006/relationships/hyperlink" Target="mailto:radovan.kavicky@gmail.com" TargetMode="External"/><Relationship Id="rId4" Type="http://schemas.openxmlformats.org/officeDocument/2006/relationships/hyperlink" Target="mailto:radovan.kavicky@gmail.com" TargetMode="External"/><Relationship Id="rId9" Type="http://schemas.openxmlformats.org/officeDocument/2006/relationships/image" Target="../media/image71.jpg"/><Relationship Id="rId15" Type="http://schemas.openxmlformats.org/officeDocument/2006/relationships/image" Target="../media/image90.png"/><Relationship Id="rId14" Type="http://schemas.openxmlformats.org/officeDocument/2006/relationships/image" Target="../media/image98.png"/><Relationship Id="rId17" Type="http://schemas.openxmlformats.org/officeDocument/2006/relationships/image" Target="../media/image74.png"/><Relationship Id="rId16" Type="http://schemas.openxmlformats.org/officeDocument/2006/relationships/image" Target="../media/image101.jpg"/><Relationship Id="rId5" Type="http://schemas.openxmlformats.org/officeDocument/2006/relationships/hyperlink" Target="http://www.linkedin.com/in/radovankavicky" TargetMode="External"/><Relationship Id="rId6" Type="http://schemas.openxmlformats.org/officeDocument/2006/relationships/hyperlink" Target="https://gapdata.slack.com/" TargetMode="External"/><Relationship Id="rId18" Type="http://schemas.openxmlformats.org/officeDocument/2006/relationships/image" Target="../media/image27.png"/><Relationship Id="rId7" Type="http://schemas.openxmlformats.org/officeDocument/2006/relationships/hyperlink" Target="https://github.com/radovankavicky" TargetMode="External"/><Relationship Id="rId8" Type="http://schemas.openxmlformats.org/officeDocument/2006/relationships/image" Target="../media/image7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5.xml"/><Relationship Id="rId3" Type="http://schemas.openxmlformats.org/officeDocument/2006/relationships/image" Target="../media/image84.png"/><Relationship Id="rId4" Type="http://schemas.openxmlformats.org/officeDocument/2006/relationships/hyperlink" Target="https://www.meetup.com/Julia-Users-Group-Slovakia/" TargetMode="External"/><Relationship Id="rId5" Type="http://schemas.openxmlformats.org/officeDocument/2006/relationships/hyperlink" Target="https://www.facebook.com/groups/379292635993253/" TargetMode="External"/><Relationship Id="rId6" Type="http://schemas.openxmlformats.org/officeDocument/2006/relationships/image" Target="../media/image77.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6.xml"/><Relationship Id="rId3" Type="http://schemas.openxmlformats.org/officeDocument/2006/relationships/hyperlink" Target="https://www.sli.do/features-google-slides?payload=eyJwb2xsVXVpZCI6IjM1MmQ4MWExLWZkZWQtNDVmMC1hOGIwLWQyYmFmZmY4ODNjMyIsInByZXNlbnRhdGlvbklkIjoiMUlraktOc2ZyM19fUVQwYkV1Vi1KTGZ2RkxNRlBJVEwyNTN2SEVGNFp0a3MiLCJzbGlkZUlkIjoiU0xJREVTX0FQSTY2Mjc5MjkwMl8wIiwidGltZWxpbmUiOlt7InNob3dSZXN1bHRzIjp0cnVlLCJwb2xsUXVlc3Rpb25VdWlkIjoiYTU4NDI0ZmQtNDYwZS00NDVhLWIwMjMtNDI3NDBmNDZlZTNmIn1dLCJ0eXBlIjoiU2xpZG9Qb2xsIn0%3D" TargetMode="External"/><Relationship Id="rId4" Type="http://schemas.openxmlformats.org/officeDocument/2006/relationships/image" Target="../media/image11.png"/><Relationship Id="rId5" Type="http://schemas.openxmlformats.org/officeDocument/2006/relationships/hyperlink" Target="https://chrome.google.com/webstore/detail/slido/dhhclfjehmpacimcdknijodpjpmppkii" TargetMode="External"/><Relationship Id="rId6" Type="http://schemas.openxmlformats.org/officeDocument/2006/relationships/hyperlink" Target="https://www.sli.do/features-google-slides?interaction-type=UmF0aW5n" TargetMode="External"/><Relationship Id="rId7" Type="http://schemas.openxmlformats.org/officeDocument/2006/relationships/image" Target="../media/image80.png"/></Relationships>
</file>

<file path=ppt/slides/_rels/slide37.xml.rels><?xml version="1.0" encoding="UTF-8" standalone="yes"?><Relationships xmlns="http://schemas.openxmlformats.org/package/2006/relationships"><Relationship Id="rId11" Type="http://schemas.openxmlformats.org/officeDocument/2006/relationships/image" Target="../media/image79.png"/><Relationship Id="rId10" Type="http://schemas.openxmlformats.org/officeDocument/2006/relationships/hyperlink" Target="http://tinyurl.com/udemyA2A" TargetMode="External"/><Relationship Id="rId13" Type="http://schemas.openxmlformats.org/officeDocument/2006/relationships/image" Target="../media/image87.png"/><Relationship Id="rId12" Type="http://schemas.openxmlformats.org/officeDocument/2006/relationships/image" Target="../media/image91.png"/><Relationship Id="rId1" Type="http://schemas.openxmlformats.org/officeDocument/2006/relationships/slideLayout" Target="../slideLayouts/slideLayout12.xml"/><Relationship Id="rId2" Type="http://schemas.openxmlformats.org/officeDocument/2006/relationships/notesSlide" Target="../notesSlides/notesSlide37.xml"/><Relationship Id="rId3" Type="http://schemas.openxmlformats.org/officeDocument/2006/relationships/hyperlink" Target="https://tinyurl.com/dasRadovan" TargetMode="External"/><Relationship Id="rId4" Type="http://schemas.openxmlformats.org/officeDocument/2006/relationships/hyperlink" Target="http://tinyurl.com/udemyZoltan" TargetMode="External"/><Relationship Id="rId9" Type="http://schemas.openxmlformats.org/officeDocument/2006/relationships/hyperlink" Target="http://tinyurl.com/AIdevRadovan" TargetMode="External"/><Relationship Id="rId14" Type="http://schemas.openxmlformats.org/officeDocument/2006/relationships/image" Target="../media/image83.png"/><Relationship Id="rId5" Type="http://schemas.openxmlformats.org/officeDocument/2006/relationships/hyperlink" Target="http://tinyurl.com/xaiRadovan" TargetMode="External"/><Relationship Id="rId6" Type="http://schemas.openxmlformats.org/officeDocument/2006/relationships/hyperlink" Target="http://tinyurl.com/AIbizRadovan" TargetMode="External"/><Relationship Id="rId7" Type="http://schemas.openxmlformats.org/officeDocument/2006/relationships/hyperlink" Target="http://tinyurl.com/promptRadovan" TargetMode="External"/><Relationship Id="rId8" Type="http://schemas.openxmlformats.org/officeDocument/2006/relationships/hyperlink" Target="http://tinyurl.com/AItoolsRadovan"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8.xml"/><Relationship Id="rId3" Type="http://schemas.openxmlformats.org/officeDocument/2006/relationships/hyperlink" Target="https://www.slido.com/support/gsi/how-to-change-the-design" TargetMode="External"/><Relationship Id="rId4" Type="http://schemas.openxmlformats.org/officeDocument/2006/relationships/hyperlink" Target="https://www.sli.do/features-google-slides?interaction-type=UUE%3D" TargetMode="External"/><Relationship Id="rId9" Type="http://schemas.openxmlformats.org/officeDocument/2006/relationships/image" Target="../media/image92.png"/><Relationship Id="rId5" Type="http://schemas.openxmlformats.org/officeDocument/2006/relationships/image" Target="../media/image82.png"/><Relationship Id="rId6" Type="http://schemas.openxmlformats.org/officeDocument/2006/relationships/hyperlink" Target="https://chrome.google.com/webstore/detail/slido/dhhclfjehmpacimcdknijodpjpmppkii" TargetMode="External"/><Relationship Id="rId7" Type="http://schemas.openxmlformats.org/officeDocument/2006/relationships/image" Target="../media/image85.png"/><Relationship Id="rId8" Type="http://schemas.openxmlformats.org/officeDocument/2006/relationships/hyperlink" Target="https://www.sli.do/features-google-slides?payload=eyJwcmVzZW50YXRpb25JZCI6IjFJa2pLTnNmcjNfX1FUMGJFdVYtSkxmdkZMTUZQSVRMMjUzdkhFRjRadGtzIiwic2xpZGVJZCI6IlNMSURFU19BUEk1NDY0NzIwMDBfMCIsInR5cGUiOiJTbGlkb1FBIn0%3D"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9.xml"/><Relationship Id="rId3" Type="http://schemas.openxmlformats.org/officeDocument/2006/relationships/hyperlink" Target="https://edition.cnn.com/2023/09/20/tech/musk-neuralink-human-trials/index.html" TargetMode="External"/><Relationship Id="rId4" Type="http://schemas.openxmlformats.org/officeDocument/2006/relationships/image" Target="../media/image93.png"/><Relationship Id="rId9" Type="http://schemas.openxmlformats.org/officeDocument/2006/relationships/image" Target="../media/image95.png"/><Relationship Id="rId5" Type="http://schemas.openxmlformats.org/officeDocument/2006/relationships/image" Target="../media/image88.jpg"/><Relationship Id="rId6" Type="http://schemas.openxmlformats.org/officeDocument/2006/relationships/image" Target="../media/image5.png"/><Relationship Id="rId7" Type="http://schemas.openxmlformats.org/officeDocument/2006/relationships/image" Target="../media/image86.jpg"/><Relationship Id="rId8" Type="http://schemas.openxmlformats.org/officeDocument/2006/relationships/image" Target="../media/image89.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1.png"/><Relationship Id="rId4" Type="http://schemas.openxmlformats.org/officeDocument/2006/relationships/image" Target="../media/image3.jpg"/><Relationship Id="rId5" Type="http://schemas.openxmlformats.org/officeDocument/2006/relationships/image" Target="../media/image10.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0.xml"/><Relationship Id="rId3" Type="http://schemas.openxmlformats.org/officeDocument/2006/relationships/image" Target="../media/image99.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1.xml"/><Relationship Id="rId3" Type="http://schemas.openxmlformats.org/officeDocument/2006/relationships/image" Target="../media/image21.jpg"/></Relationships>
</file>

<file path=ppt/slides/_rels/slide42.xml.rels><?xml version="1.0" encoding="UTF-8" standalone="yes"?><Relationships xmlns="http://schemas.openxmlformats.org/package/2006/relationships"><Relationship Id="rId11" Type="http://schemas.openxmlformats.org/officeDocument/2006/relationships/image" Target="../media/image110.png"/><Relationship Id="rId10" Type="http://schemas.openxmlformats.org/officeDocument/2006/relationships/image" Target="../media/image102.jpg"/><Relationship Id="rId13" Type="http://schemas.openxmlformats.org/officeDocument/2006/relationships/image" Target="../media/image58.png"/><Relationship Id="rId12" Type="http://schemas.openxmlformats.org/officeDocument/2006/relationships/image" Target="../media/image111.png"/><Relationship Id="rId1" Type="http://schemas.openxmlformats.org/officeDocument/2006/relationships/slideLayout" Target="../slideLayouts/slideLayout12.xml"/><Relationship Id="rId2" Type="http://schemas.openxmlformats.org/officeDocument/2006/relationships/notesSlide" Target="../notesSlides/notesSlide42.xml"/><Relationship Id="rId3" Type="http://schemas.openxmlformats.org/officeDocument/2006/relationships/hyperlink" Target="https://www.justice.gov.sk/tlacovespravy/tlacova-sprava-1581/" TargetMode="External"/><Relationship Id="rId4" Type="http://schemas.openxmlformats.org/officeDocument/2006/relationships/image" Target="../media/image96.jpg"/><Relationship Id="rId9" Type="http://schemas.openxmlformats.org/officeDocument/2006/relationships/image" Target="../media/image109.jpg"/><Relationship Id="rId14" Type="http://schemas.openxmlformats.org/officeDocument/2006/relationships/image" Target="../media/image103.jpg"/><Relationship Id="rId5" Type="http://schemas.openxmlformats.org/officeDocument/2006/relationships/image" Target="../media/image97.jpg"/><Relationship Id="rId6" Type="http://schemas.openxmlformats.org/officeDocument/2006/relationships/image" Target="../media/image100.jpg"/><Relationship Id="rId7" Type="http://schemas.openxmlformats.org/officeDocument/2006/relationships/image" Target="../media/image108.jpg"/><Relationship Id="rId8" Type="http://schemas.openxmlformats.org/officeDocument/2006/relationships/image" Target="../media/image104.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3.xml"/><Relationship Id="rId3" Type="http://schemas.openxmlformats.org/officeDocument/2006/relationships/hyperlink" Target="https://www.globalaishow.com/" TargetMode="External"/><Relationship Id="rId4" Type="http://schemas.openxmlformats.org/officeDocument/2006/relationships/hyperlink" Target="https://www.globalaishow.com/" TargetMode="External"/><Relationship Id="rId5" Type="http://schemas.openxmlformats.org/officeDocument/2006/relationships/image" Target="../media/image105.png"/><Relationship Id="rId6" Type="http://schemas.openxmlformats.org/officeDocument/2006/relationships/image" Target="../media/image10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9.jpg"/><Relationship Id="rId4" Type="http://schemas.openxmlformats.org/officeDocument/2006/relationships/image" Target="../media/image6.jpg"/><Relationship Id="rId11" Type="http://schemas.openxmlformats.org/officeDocument/2006/relationships/image" Target="../media/image1.png"/><Relationship Id="rId10" Type="http://schemas.openxmlformats.org/officeDocument/2006/relationships/image" Target="../media/image7.png"/><Relationship Id="rId12" Type="http://schemas.openxmlformats.org/officeDocument/2006/relationships/image" Target="../media/image14.png"/><Relationship Id="rId9" Type="http://schemas.openxmlformats.org/officeDocument/2006/relationships/image" Target="../media/image12.jpg"/><Relationship Id="rId5" Type="http://schemas.openxmlformats.org/officeDocument/2006/relationships/image" Target="../media/image4.png"/><Relationship Id="rId6" Type="http://schemas.openxmlformats.org/officeDocument/2006/relationships/image" Target="../media/image19.png"/><Relationship Id="rId7" Type="http://schemas.openxmlformats.org/officeDocument/2006/relationships/image" Target="../media/image18.png"/><Relationship Id="rId8"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hyperlink" Target="https://towardsdatascience.com/explainable-ai-regression-problem-practical-guide-f4d1994df692" TargetMode="External"/><Relationship Id="rId4" Type="http://schemas.openxmlformats.org/officeDocument/2006/relationships/hyperlink" Target="https://github.com/SeldonIO/alibi" TargetMode="External"/><Relationship Id="rId5" Type="http://schemas.openxmlformats.org/officeDocument/2006/relationships/hyperlink" Target="https://towardsdatascience.com/explainable-ai-regression-problem-practical-guide-f4d1994df692" TargetMode="External"/><Relationship Id="rId6" Type="http://schemas.openxmlformats.org/officeDocument/2006/relationships/hyperlink" Target="https://captum.ai/" TargetMode="External"/><Relationship Id="rId7" Type="http://schemas.openxmlformats.org/officeDocument/2006/relationships/image" Target="../media/image15.png"/><Relationship Id="rId8" Type="http://schemas.openxmlformats.org/officeDocument/2006/relationships/image" Target="../media/image2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hyperlink" Target="https://www.sli.do/features-google-slides?payload=eyJwcmVzZW50YXRpb25JZCI6IjFJa2pLTnNmcjNfX1FUMGJFdVYtSkxmdkZMTUZQSVRMMjUzdkhFRjRadGtzIiwic2xpZGVJZCI6IlNMSURFU19BUEkxNjA4NzUyNjQ3XzAiLCJwb2xsVXVpZCI6IjkxMjFiOGE5LWViMjEtNDhhYi1iNjRhLTcwNGMzMGE4NzdlMSIsInR5cGUiOiJTbGlkb1BvbGwiLCJ0aW1lbGluZSI6W3sic2hvd1Jlc3VsdHMiOnRydWUsInBvbGxRdWVzdGlvblV1aWQiOiJhYTE3ZTRjOC1mMGU4LTRlZDYtYTIwOS03MGUyNGIzNDRhY2MifV19" TargetMode="External"/><Relationship Id="rId4" Type="http://schemas.openxmlformats.org/officeDocument/2006/relationships/image" Target="../media/image11.png"/><Relationship Id="rId5" Type="http://schemas.openxmlformats.org/officeDocument/2006/relationships/hyperlink" Target="https://www.sli.do/features-google-slides?interaction-type=TXVsdGlwbGVDaG9pY2U%3D" TargetMode="External"/><Relationship Id="rId6" Type="http://schemas.openxmlformats.org/officeDocument/2006/relationships/image" Target="../media/image2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21.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1CDD3"/>
        </a:solidFill>
      </p:bgPr>
    </p:bg>
    <p:spTree>
      <p:nvGrpSpPr>
        <p:cNvPr id="66" name="Shape 66"/>
        <p:cNvGrpSpPr/>
        <p:nvPr/>
      </p:nvGrpSpPr>
      <p:grpSpPr>
        <a:xfrm>
          <a:off x="0" y="0"/>
          <a:ext cx="0" cy="0"/>
          <a:chOff x="0" y="0"/>
          <a:chExt cx="0" cy="0"/>
        </a:xfrm>
      </p:grpSpPr>
      <p:pic>
        <p:nvPicPr>
          <p:cNvPr id="67" name="Google Shape;67;p15" title="PyDataLogoSlovakia Whitebg.jpg"/>
          <p:cNvPicPr preferRelativeResize="0"/>
          <p:nvPr/>
        </p:nvPicPr>
        <p:blipFill>
          <a:blip r:embed="rId3">
            <a:alphaModFix/>
          </a:blip>
          <a:stretch>
            <a:fillRect/>
          </a:stretch>
        </p:blipFill>
        <p:spPr>
          <a:xfrm>
            <a:off x="4170522" y="8400"/>
            <a:ext cx="4395879" cy="2197926"/>
          </a:xfrm>
          <a:prstGeom prst="rect">
            <a:avLst/>
          </a:prstGeom>
          <a:noFill/>
          <a:ln>
            <a:noFill/>
          </a:ln>
        </p:spPr>
      </p:pic>
      <p:sp>
        <p:nvSpPr>
          <p:cNvPr id="68" name="Google Shape;68;p15"/>
          <p:cNvSpPr txBox="1"/>
          <p:nvPr/>
        </p:nvSpPr>
        <p:spPr>
          <a:xfrm>
            <a:off x="1508914" y="3321844"/>
            <a:ext cx="7057482" cy="723900"/>
          </a:xfrm>
          <a:prstGeom prst="rect">
            <a:avLst/>
          </a:prstGeom>
          <a:noFill/>
          <a:ln>
            <a:noFill/>
          </a:ln>
        </p:spPr>
        <p:txBody>
          <a:bodyPr anchorCtr="0" anchor="b" bIns="35100" lIns="67500" spcFirstLastPara="1" rIns="67500" wrap="square" tIns="35100">
            <a:noAutofit/>
          </a:bodyPr>
          <a:lstStyle/>
          <a:p>
            <a:pPr indent="0" lvl="0" marL="0" marR="0" rtl="0" algn="l">
              <a:lnSpc>
                <a:spcPct val="100000"/>
              </a:lnSpc>
              <a:spcBef>
                <a:spcPts val="0"/>
              </a:spcBef>
              <a:spcAft>
                <a:spcPts val="0"/>
              </a:spcAft>
              <a:buClr>
                <a:srgbClr val="023747"/>
              </a:buClr>
              <a:buSzPts val="1700"/>
              <a:buFont typeface="Garamond"/>
              <a:buNone/>
            </a:pPr>
            <a:r>
              <a:rPr b="1" lang="en" sz="1700">
                <a:solidFill>
                  <a:srgbClr val="023747"/>
                </a:solidFill>
                <a:latin typeface="Garamond"/>
                <a:ea typeface="Garamond"/>
                <a:cs typeface="Garamond"/>
                <a:sym typeface="Garamond"/>
              </a:rPr>
              <a:t>Under the Hood of LLM </a:t>
            </a:r>
            <a:endParaRPr b="1" sz="1600">
              <a:solidFill>
                <a:srgbClr val="023747"/>
              </a:solidFill>
              <a:latin typeface="Garamond"/>
              <a:ea typeface="Garamond"/>
              <a:cs typeface="Garamond"/>
              <a:sym typeface="Garamond"/>
            </a:endParaRPr>
          </a:p>
          <a:p>
            <a:pPr indent="0" lvl="0" marL="0" marR="0" rtl="0" algn="l">
              <a:lnSpc>
                <a:spcPct val="100000"/>
              </a:lnSpc>
              <a:spcBef>
                <a:spcPts val="0"/>
              </a:spcBef>
              <a:spcAft>
                <a:spcPts val="0"/>
              </a:spcAft>
              <a:buClr>
                <a:srgbClr val="023747"/>
              </a:buClr>
              <a:buSzPts val="1700"/>
              <a:buFont typeface="Garamond"/>
              <a:buNone/>
            </a:pPr>
            <a:r>
              <a:rPr b="1" lang="en" sz="1600">
                <a:solidFill>
                  <a:srgbClr val="023747"/>
                </a:solidFill>
                <a:latin typeface="Garamond"/>
                <a:ea typeface="Garamond"/>
                <a:cs typeface="Garamond"/>
                <a:sym typeface="Garamond"/>
              </a:rPr>
              <a:t>PyData Slovakia &amp; Bratislava Meetup #29, #PyDataSK   </a:t>
            </a:r>
            <a:endParaRPr sz="1600"/>
          </a:p>
        </p:txBody>
      </p:sp>
      <p:sp>
        <p:nvSpPr>
          <p:cNvPr id="69" name="Google Shape;69;p15"/>
          <p:cNvSpPr txBox="1"/>
          <p:nvPr/>
        </p:nvSpPr>
        <p:spPr>
          <a:xfrm>
            <a:off x="2439035" y="4516040"/>
            <a:ext cx="6706155" cy="514350"/>
          </a:xfrm>
          <a:prstGeom prst="rect">
            <a:avLst/>
          </a:prstGeom>
          <a:noFill/>
          <a:ln>
            <a:noFill/>
          </a:ln>
        </p:spPr>
        <p:txBody>
          <a:bodyPr anchorCtr="0" anchor="ctr" bIns="35100" lIns="67500" spcFirstLastPara="1" rIns="67500" wrap="square" tIns="35100">
            <a:noAutofit/>
          </a:bodyPr>
          <a:lstStyle/>
          <a:p>
            <a:pPr indent="0" lvl="0" marL="0" marR="0" rtl="0" algn="l">
              <a:lnSpc>
                <a:spcPct val="100000"/>
              </a:lnSpc>
              <a:spcBef>
                <a:spcPts val="0"/>
              </a:spcBef>
              <a:spcAft>
                <a:spcPts val="0"/>
              </a:spcAft>
              <a:buClr>
                <a:srgbClr val="FFFFFF"/>
              </a:buClr>
              <a:buSzPts val="2300"/>
              <a:buFont typeface="Garamond"/>
              <a:buNone/>
            </a:pPr>
            <a:r>
              <a:rPr b="1" i="0" lang="en" sz="2000" u="none">
                <a:solidFill>
                  <a:srgbClr val="FFFFFF"/>
                </a:solidFill>
                <a:latin typeface="Garamond"/>
                <a:ea typeface="Garamond"/>
                <a:cs typeface="Garamond"/>
                <a:sym typeface="Garamond"/>
              </a:rPr>
              <a:t>Radovan Kavický, </a:t>
            </a:r>
            <a:r>
              <a:rPr b="1" lang="en" sz="2000">
                <a:solidFill>
                  <a:srgbClr val="FFFFFF"/>
                </a:solidFill>
                <a:latin typeface="Garamond"/>
                <a:ea typeface="Garamond"/>
                <a:cs typeface="Garamond"/>
                <a:sym typeface="Garamond"/>
              </a:rPr>
              <a:t>AI IXX, DataCamp </a:t>
            </a:r>
            <a:r>
              <a:rPr b="1" lang="en" sz="2000">
                <a:solidFill>
                  <a:schemeClr val="lt1"/>
                </a:solidFill>
                <a:latin typeface="Garamond"/>
                <a:ea typeface="Garamond"/>
                <a:cs typeface="Garamond"/>
                <a:sym typeface="Garamond"/>
              </a:rPr>
              <a:t>&amp; </a:t>
            </a:r>
            <a:r>
              <a:rPr b="1" i="0" lang="en" sz="2000" u="none">
                <a:solidFill>
                  <a:srgbClr val="FFFFFF"/>
                </a:solidFill>
                <a:latin typeface="Garamond"/>
                <a:ea typeface="Garamond"/>
                <a:cs typeface="Garamond"/>
                <a:sym typeface="Garamond"/>
              </a:rPr>
              <a:t>GapData Institute</a:t>
            </a:r>
            <a:endParaRPr sz="800"/>
          </a:p>
        </p:txBody>
      </p:sp>
      <p:sp>
        <p:nvSpPr>
          <p:cNvPr id="70" name="Google Shape;70;p15"/>
          <p:cNvSpPr txBox="1"/>
          <p:nvPr/>
        </p:nvSpPr>
        <p:spPr>
          <a:xfrm>
            <a:off x="179831" y="4516040"/>
            <a:ext cx="2123437" cy="514350"/>
          </a:xfrm>
          <a:prstGeom prst="rect">
            <a:avLst/>
          </a:prstGeom>
          <a:noFill/>
          <a:ln>
            <a:noFill/>
          </a:ln>
        </p:spPr>
        <p:txBody>
          <a:bodyPr anchorCtr="0" anchor="ctr" bIns="35100" lIns="67500" spcFirstLastPara="1" rIns="67500" wrap="square" tIns="35100">
            <a:noAutofit/>
          </a:bodyPr>
          <a:lstStyle/>
          <a:p>
            <a:pPr indent="0" lvl="0" marL="0" marR="0" rtl="0" algn="l">
              <a:lnSpc>
                <a:spcPct val="100000"/>
              </a:lnSpc>
              <a:spcBef>
                <a:spcPts val="0"/>
              </a:spcBef>
              <a:spcAft>
                <a:spcPts val="0"/>
              </a:spcAft>
              <a:buClr>
                <a:srgbClr val="FFFFFF"/>
              </a:buClr>
              <a:buSzPts val="2000"/>
              <a:buFont typeface="Garamond"/>
              <a:buNone/>
            </a:pPr>
            <a:r>
              <a:rPr b="1" lang="en" sz="2000">
                <a:solidFill>
                  <a:srgbClr val="FFFFFF"/>
                </a:solidFill>
                <a:latin typeface="Garamond"/>
                <a:ea typeface="Garamond"/>
                <a:cs typeface="Garamond"/>
                <a:sym typeface="Garamond"/>
              </a:rPr>
              <a:t>14</a:t>
            </a:r>
            <a:r>
              <a:rPr b="1" i="0" lang="en" sz="2000" u="none">
                <a:solidFill>
                  <a:srgbClr val="FFFFFF"/>
                </a:solidFill>
                <a:latin typeface="Garamond"/>
                <a:ea typeface="Garamond"/>
                <a:cs typeface="Garamond"/>
                <a:sym typeface="Garamond"/>
              </a:rPr>
              <a:t>. </a:t>
            </a:r>
            <a:r>
              <a:rPr b="1" lang="en" sz="2000">
                <a:solidFill>
                  <a:srgbClr val="FFFFFF"/>
                </a:solidFill>
                <a:latin typeface="Garamond"/>
                <a:ea typeface="Garamond"/>
                <a:cs typeface="Garamond"/>
                <a:sym typeface="Garamond"/>
              </a:rPr>
              <a:t>5</a:t>
            </a:r>
            <a:r>
              <a:rPr b="1" i="0" lang="en" sz="2000" u="none">
                <a:solidFill>
                  <a:srgbClr val="FFFFFF"/>
                </a:solidFill>
                <a:latin typeface="Garamond"/>
                <a:ea typeface="Garamond"/>
                <a:cs typeface="Garamond"/>
                <a:sym typeface="Garamond"/>
              </a:rPr>
              <a:t>. </a:t>
            </a:r>
            <a:r>
              <a:rPr b="1" lang="en" sz="2000">
                <a:solidFill>
                  <a:srgbClr val="FFFFFF"/>
                </a:solidFill>
                <a:latin typeface="Garamond"/>
                <a:ea typeface="Garamond"/>
                <a:cs typeface="Garamond"/>
                <a:sym typeface="Garamond"/>
              </a:rPr>
              <a:t>2025</a:t>
            </a:r>
            <a:endParaRPr sz="1100"/>
          </a:p>
        </p:txBody>
      </p:sp>
      <p:sp>
        <p:nvSpPr>
          <p:cNvPr id="71" name="Google Shape;71;p15"/>
          <p:cNvSpPr txBox="1"/>
          <p:nvPr/>
        </p:nvSpPr>
        <p:spPr>
          <a:xfrm>
            <a:off x="1508913" y="3725113"/>
            <a:ext cx="7158300" cy="594000"/>
          </a:xfrm>
          <a:prstGeom prst="rect">
            <a:avLst/>
          </a:prstGeom>
          <a:noFill/>
          <a:ln>
            <a:noFill/>
          </a:ln>
        </p:spPr>
        <p:txBody>
          <a:bodyPr anchorCtr="0" anchor="b" bIns="35100" lIns="67500" spcFirstLastPara="1" rIns="67500" wrap="square" tIns="35100">
            <a:noAutofit/>
          </a:bodyPr>
          <a:lstStyle/>
          <a:p>
            <a:pPr indent="0" lvl="0" marL="0" marR="0" rtl="0" algn="l">
              <a:lnSpc>
                <a:spcPct val="100000"/>
              </a:lnSpc>
              <a:spcBef>
                <a:spcPts val="0"/>
              </a:spcBef>
              <a:spcAft>
                <a:spcPts val="0"/>
              </a:spcAft>
              <a:buClr>
                <a:srgbClr val="023747"/>
              </a:buClr>
              <a:buSzPts val="1200"/>
              <a:buFont typeface="Garamond"/>
              <a:buNone/>
            </a:pPr>
            <a:r>
              <a:rPr b="1" i="0" lang="en" u="none">
                <a:solidFill>
                  <a:srgbClr val="023747"/>
                </a:solidFill>
                <a:latin typeface="Garamond"/>
                <a:ea typeface="Garamond"/>
                <a:cs typeface="Garamond"/>
                <a:sym typeface="Garamond"/>
              </a:rPr>
              <a:t>(#</a:t>
            </a:r>
            <a:r>
              <a:rPr b="1" lang="en">
                <a:solidFill>
                  <a:srgbClr val="023747"/>
                </a:solidFill>
                <a:latin typeface="Garamond"/>
                <a:ea typeface="Garamond"/>
                <a:cs typeface="Garamond"/>
                <a:sym typeface="Garamond"/>
              </a:rPr>
              <a:t>PyDataSK</a:t>
            </a:r>
            <a:r>
              <a:rPr b="1" i="0" lang="en" u="none">
                <a:solidFill>
                  <a:srgbClr val="023747"/>
                </a:solidFill>
                <a:latin typeface="Garamond"/>
                <a:ea typeface="Garamond"/>
                <a:cs typeface="Garamond"/>
                <a:sym typeface="Garamond"/>
              </a:rPr>
              <a:t>, </a:t>
            </a:r>
            <a:r>
              <a:rPr b="1" lang="en">
                <a:solidFill>
                  <a:srgbClr val="023747"/>
                </a:solidFill>
                <a:latin typeface="Garamond"/>
                <a:ea typeface="Garamond"/>
                <a:cs typeface="Garamond"/>
                <a:sym typeface="Garamond"/>
              </a:rPr>
              <a:t>SwissRe Office, Nivy, Bratislava, Slovakia</a:t>
            </a:r>
            <a:r>
              <a:rPr b="1" i="0" lang="en" u="none">
                <a:solidFill>
                  <a:srgbClr val="023747"/>
                </a:solidFill>
                <a:latin typeface="Garamond"/>
                <a:ea typeface="Garamond"/>
                <a:cs typeface="Garamond"/>
                <a:sym typeface="Garamond"/>
              </a:rPr>
              <a:t>)  </a:t>
            </a:r>
            <a:endParaRPr/>
          </a:p>
        </p:txBody>
      </p:sp>
      <p:pic>
        <p:nvPicPr>
          <p:cNvPr id="72" name="Google Shape;72;p15"/>
          <p:cNvPicPr preferRelativeResize="0"/>
          <p:nvPr/>
        </p:nvPicPr>
        <p:blipFill rotWithShape="1">
          <a:blip r:embed="rId4">
            <a:alphaModFix/>
          </a:blip>
          <a:srcRect b="23137" l="0" r="0" t="1321"/>
          <a:stretch/>
        </p:blipFill>
        <p:spPr>
          <a:xfrm>
            <a:off x="116692" y="-6"/>
            <a:ext cx="3498968" cy="3303983"/>
          </a:xfrm>
          <a:prstGeom prst="rect">
            <a:avLst/>
          </a:prstGeom>
          <a:noFill/>
          <a:ln>
            <a:noFill/>
          </a:ln>
        </p:spPr>
      </p:pic>
      <p:pic>
        <p:nvPicPr>
          <p:cNvPr id="73" name="Google Shape;73;p15"/>
          <p:cNvPicPr preferRelativeResize="0"/>
          <p:nvPr/>
        </p:nvPicPr>
        <p:blipFill rotWithShape="1">
          <a:blip r:embed="rId5">
            <a:alphaModFix/>
          </a:blip>
          <a:srcRect b="0" l="0" r="0" t="0"/>
          <a:stretch/>
        </p:blipFill>
        <p:spPr>
          <a:xfrm>
            <a:off x="116712" y="3359944"/>
            <a:ext cx="1050131" cy="1028700"/>
          </a:xfrm>
          <a:prstGeom prst="rect">
            <a:avLst/>
          </a:prstGeom>
          <a:noFill/>
          <a:ln>
            <a:noFill/>
          </a:ln>
        </p:spPr>
      </p:pic>
      <p:pic>
        <p:nvPicPr>
          <p:cNvPr id="74" name="Google Shape;74;p15" title="QR Code for pydataslovakia_LLM_2025_final (1).png"/>
          <p:cNvPicPr preferRelativeResize="0"/>
          <p:nvPr/>
        </p:nvPicPr>
        <p:blipFill>
          <a:blip r:embed="rId6">
            <a:alphaModFix/>
          </a:blip>
          <a:stretch>
            <a:fillRect/>
          </a:stretch>
        </p:blipFill>
        <p:spPr>
          <a:xfrm>
            <a:off x="6947275" y="2262225"/>
            <a:ext cx="2197925" cy="2197925"/>
          </a:xfrm>
          <a:prstGeom prst="rect">
            <a:avLst/>
          </a:prstGeom>
          <a:noFill/>
          <a:ln>
            <a:noFill/>
          </a:ln>
        </p:spPr>
      </p:pic>
      <p:sp>
        <p:nvSpPr>
          <p:cNvPr id="75" name="Google Shape;75;p15"/>
          <p:cNvSpPr txBox="1"/>
          <p:nvPr/>
        </p:nvSpPr>
        <p:spPr>
          <a:xfrm>
            <a:off x="3832725" y="2734563"/>
            <a:ext cx="30000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500">
                <a:solidFill>
                  <a:srgbClr val="023747"/>
                </a:solidFill>
                <a:latin typeface="Garamond"/>
                <a:ea typeface="Garamond"/>
                <a:cs typeface="Garamond"/>
                <a:sym typeface="Garamond"/>
              </a:rPr>
              <a:t>#PyDataSK @ sli.do</a:t>
            </a:r>
            <a:endParaRPr sz="22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66" name="Shape 166"/>
        <p:cNvGrpSpPr/>
        <p:nvPr/>
      </p:nvGrpSpPr>
      <p:grpSpPr>
        <a:xfrm>
          <a:off x="0" y="0"/>
          <a:ext cx="0" cy="0"/>
          <a:chOff x="0" y="0"/>
          <a:chExt cx="0" cy="0"/>
        </a:xfrm>
      </p:grpSpPr>
      <p:pic>
        <p:nvPicPr>
          <p:cNvPr descr="logo-id" id="167" name="Google Shape;167;p24">
            <a:hlinkClick r:id="rId3"/>
          </p:cNvPr>
          <p:cNvPicPr preferRelativeResize="0"/>
          <p:nvPr/>
        </p:nvPicPr>
        <p:blipFill>
          <a:blip r:embed="rId4">
            <a:alphaModFix/>
          </a:blip>
          <a:stretch>
            <a:fillRect/>
          </a:stretch>
        </p:blipFill>
        <p:spPr>
          <a:xfrm>
            <a:off x="2612020" y="508000"/>
            <a:ext cx="874500" cy="382594"/>
          </a:xfrm>
          <a:prstGeom prst="rect">
            <a:avLst/>
          </a:prstGeom>
          <a:noFill/>
          <a:ln>
            <a:noFill/>
          </a:ln>
        </p:spPr>
      </p:pic>
      <p:sp>
        <p:nvSpPr>
          <p:cNvPr descr="title-id" id="168" name="Google Shape;168;p24"/>
          <p:cNvSpPr txBox="1"/>
          <p:nvPr/>
        </p:nvSpPr>
        <p:spPr>
          <a:xfrm>
            <a:off x="2590800" y="1928813"/>
            <a:ext cx="6045300" cy="1285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600">
                <a:solidFill>
                  <a:srgbClr val="5B5B5B"/>
                </a:solidFill>
                <a:latin typeface="Roboto"/>
                <a:ea typeface="Roboto"/>
                <a:cs typeface="Roboto"/>
                <a:sym typeface="Roboto"/>
              </a:rPr>
              <a:t>Which programming language do you develop in?</a:t>
            </a:r>
            <a:endParaRPr b="1" sz="3600">
              <a:solidFill>
                <a:srgbClr val="5B5B5B"/>
              </a:solidFill>
              <a:latin typeface="Roboto"/>
              <a:ea typeface="Roboto"/>
              <a:cs typeface="Roboto"/>
              <a:sym typeface="Roboto"/>
            </a:endParaRPr>
          </a:p>
        </p:txBody>
      </p:sp>
      <p:sp>
        <p:nvSpPr>
          <p:cNvPr descr="footer-id" id="169" name="Google Shape;169;p24"/>
          <p:cNvSpPr txBox="1"/>
          <p:nvPr/>
        </p:nvSpPr>
        <p:spPr>
          <a:xfrm>
            <a:off x="2463900" y="3822675"/>
            <a:ext cx="6299100" cy="382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300">
                <a:solidFill>
                  <a:srgbClr val="5B5B5B"/>
                </a:solidFill>
                <a:latin typeface="Roboto"/>
                <a:ea typeface="Roboto"/>
                <a:cs typeface="Roboto"/>
                <a:sym typeface="Roboto"/>
              </a:rPr>
              <a:t>ⓘ</a:t>
            </a:r>
            <a:r>
              <a:rPr lang="en">
                <a:solidFill>
                  <a:srgbClr val="5B5B5B"/>
                </a:solidFill>
                <a:latin typeface="Roboto"/>
                <a:ea typeface="Roboto"/>
                <a:cs typeface="Roboto"/>
                <a:sym typeface="Roboto"/>
              </a:rPr>
              <a:t> Start presenting to display the poll results on this slide.</a:t>
            </a:r>
            <a:endParaRPr>
              <a:solidFill>
                <a:srgbClr val="5B5B5B"/>
              </a:solidFill>
              <a:latin typeface="Roboto"/>
              <a:ea typeface="Roboto"/>
              <a:cs typeface="Roboto"/>
              <a:sym typeface="Roboto"/>
            </a:endParaRPr>
          </a:p>
        </p:txBody>
      </p:sp>
      <p:pic>
        <p:nvPicPr>
          <p:cNvPr descr="poll-type-id" id="170" name="Google Shape;170;p24">
            <a:hlinkClick r:id="rId5"/>
          </p:cNvPr>
          <p:cNvPicPr preferRelativeResize="0"/>
          <p:nvPr/>
        </p:nvPicPr>
        <p:blipFill>
          <a:blip r:embed="rId6">
            <a:alphaModFix/>
          </a:blip>
          <a:stretch>
            <a:fillRect/>
          </a:stretch>
        </p:blipFill>
        <p:spPr>
          <a:xfrm>
            <a:off x="508000" y="1657350"/>
            <a:ext cx="1828800" cy="1828800"/>
          </a:xfrm>
          <a:prstGeom prst="rect">
            <a:avLst/>
          </a:prstGeom>
          <a:noFill/>
          <a:ln>
            <a:noFill/>
          </a:ln>
        </p:spPr>
      </p:pic>
      <p:sp>
        <p:nvSpPr>
          <p:cNvPr id="171" name="Google Shape;171;p24"/>
          <p:cNvSpPr txBox="1"/>
          <p:nvPr/>
        </p:nvSpPr>
        <p:spPr>
          <a:xfrm>
            <a:off x="2439035" y="4516040"/>
            <a:ext cx="6706200" cy="514200"/>
          </a:xfrm>
          <a:prstGeom prst="rect">
            <a:avLst/>
          </a:prstGeom>
          <a:noFill/>
          <a:ln>
            <a:noFill/>
          </a:ln>
        </p:spPr>
        <p:txBody>
          <a:bodyPr anchorCtr="0" anchor="ctr" bIns="35100" lIns="67500" spcFirstLastPara="1" rIns="67500" wrap="square" tIns="35100">
            <a:noAutofit/>
          </a:bodyPr>
          <a:lstStyle/>
          <a:p>
            <a:pPr indent="0" lvl="0" marL="0" rtl="0" algn="l">
              <a:spcBef>
                <a:spcPts val="0"/>
              </a:spcBef>
              <a:spcAft>
                <a:spcPts val="0"/>
              </a:spcAft>
              <a:buClr>
                <a:srgbClr val="023747"/>
              </a:buClr>
              <a:buSzPts val="1700"/>
              <a:buFont typeface="Garamond"/>
              <a:buNone/>
            </a:pPr>
            <a:r>
              <a:rPr b="1" lang="en" sz="1600">
                <a:solidFill>
                  <a:schemeClr val="lt1"/>
                </a:solidFill>
                <a:latin typeface="Garamond"/>
                <a:ea typeface="Garamond"/>
                <a:cs typeface="Garamond"/>
                <a:sym typeface="Garamond"/>
              </a:rPr>
              <a:t>Under the Hood of LLM</a:t>
            </a:r>
            <a:endParaRPr b="1" sz="1600">
              <a:solidFill>
                <a:schemeClr val="lt1"/>
              </a:solidFill>
              <a:latin typeface="Garamond"/>
              <a:ea typeface="Garamond"/>
              <a:cs typeface="Garamond"/>
              <a:sym typeface="Garamond"/>
            </a:endParaRPr>
          </a:p>
        </p:txBody>
      </p:sp>
      <p:sp>
        <p:nvSpPr>
          <p:cNvPr id="172" name="Google Shape;172;p24"/>
          <p:cNvSpPr txBox="1"/>
          <p:nvPr/>
        </p:nvSpPr>
        <p:spPr>
          <a:xfrm>
            <a:off x="136950" y="4661300"/>
            <a:ext cx="2066400" cy="264300"/>
          </a:xfrm>
          <a:prstGeom prst="rect">
            <a:avLst/>
          </a:prstGeom>
          <a:noFill/>
          <a:ln>
            <a:noFill/>
          </a:ln>
        </p:spPr>
        <p:txBody>
          <a:bodyPr anchorCtr="0" anchor="t" bIns="35100" lIns="67500" spcFirstLastPara="1" rIns="67500" wrap="square" tIns="35100">
            <a:noAutofit/>
          </a:bodyPr>
          <a:lstStyle/>
          <a:p>
            <a:pPr indent="0" lvl="0" marL="0" marR="0" rtl="0" algn="l">
              <a:lnSpc>
                <a:spcPct val="100000"/>
              </a:lnSpc>
              <a:spcBef>
                <a:spcPts val="0"/>
              </a:spcBef>
              <a:spcAft>
                <a:spcPts val="0"/>
              </a:spcAft>
              <a:buClr>
                <a:srgbClr val="FFFFFF"/>
              </a:buClr>
              <a:buSzPts val="1300"/>
              <a:buFont typeface="Garamond"/>
              <a:buNone/>
            </a:pPr>
            <a:r>
              <a:rPr b="1" lang="en" sz="1200">
                <a:solidFill>
                  <a:srgbClr val="FFFFFF"/>
                </a:solidFill>
                <a:latin typeface="Garamond"/>
                <a:ea typeface="Garamond"/>
                <a:cs typeface="Garamond"/>
                <a:sym typeface="Garamond"/>
              </a:rPr>
              <a:t>8</a:t>
            </a:r>
            <a:r>
              <a:rPr b="1" i="0" lang="en" sz="1200" u="none">
                <a:solidFill>
                  <a:srgbClr val="FFFFFF"/>
                </a:solidFill>
                <a:latin typeface="Garamond"/>
                <a:ea typeface="Garamond"/>
                <a:cs typeface="Garamond"/>
                <a:sym typeface="Garamond"/>
              </a:rPr>
              <a:t>/</a:t>
            </a:r>
            <a:r>
              <a:rPr b="1" lang="en" sz="1200">
                <a:solidFill>
                  <a:srgbClr val="FFFFFF"/>
                </a:solidFill>
                <a:latin typeface="Garamond"/>
                <a:ea typeface="Garamond"/>
                <a:cs typeface="Garamond"/>
                <a:sym typeface="Garamond"/>
              </a:rPr>
              <a:t>30 </a:t>
            </a:r>
            <a:r>
              <a:rPr b="1" i="0" lang="en" sz="1200" u="none">
                <a:solidFill>
                  <a:srgbClr val="FFFFFF"/>
                </a:solidFill>
                <a:latin typeface="Garamond"/>
                <a:ea typeface="Garamond"/>
                <a:cs typeface="Garamond"/>
                <a:sym typeface="Garamond"/>
              </a:rPr>
              <a:t> #</a:t>
            </a:r>
            <a:r>
              <a:rPr b="1" lang="en" sz="1200">
                <a:solidFill>
                  <a:srgbClr val="FFFFFF"/>
                </a:solidFill>
                <a:latin typeface="Garamond"/>
                <a:ea typeface="Garamond"/>
                <a:cs typeface="Garamond"/>
                <a:sym typeface="Garamond"/>
              </a:rPr>
              <a:t>PyDataSK</a:t>
            </a:r>
            <a:r>
              <a:rPr b="1" i="0" lang="en" sz="1200" u="none">
                <a:solidFill>
                  <a:srgbClr val="FFFFFF"/>
                </a:solidFill>
                <a:latin typeface="Garamond"/>
                <a:ea typeface="Garamond"/>
                <a:cs typeface="Garamond"/>
                <a:sym typeface="Garamond"/>
              </a:rPr>
              <a:t> @ sli.do</a:t>
            </a:r>
            <a:endParaRPr sz="10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1CDD3"/>
        </a:solidFill>
      </p:bgPr>
    </p:bg>
    <p:spTree>
      <p:nvGrpSpPr>
        <p:cNvPr id="176" name="Shape 176"/>
        <p:cNvGrpSpPr/>
        <p:nvPr/>
      </p:nvGrpSpPr>
      <p:grpSpPr>
        <a:xfrm>
          <a:off x="0" y="0"/>
          <a:ext cx="0" cy="0"/>
          <a:chOff x="0" y="0"/>
          <a:chExt cx="0" cy="0"/>
        </a:xfrm>
      </p:grpSpPr>
      <p:sp>
        <p:nvSpPr>
          <p:cNvPr id="177" name="Google Shape;177;p25"/>
          <p:cNvSpPr txBox="1"/>
          <p:nvPr/>
        </p:nvSpPr>
        <p:spPr>
          <a:xfrm>
            <a:off x="196504" y="205978"/>
            <a:ext cx="8790292" cy="742950"/>
          </a:xfrm>
          <a:prstGeom prst="rect">
            <a:avLst/>
          </a:prstGeom>
          <a:noFill/>
          <a:ln>
            <a:noFill/>
          </a:ln>
        </p:spPr>
        <p:txBody>
          <a:bodyPr anchorCtr="0" anchor="ctr" bIns="35100" lIns="67500" spcFirstLastPara="1" rIns="67500" wrap="square" tIns="35100">
            <a:noAutofit/>
          </a:bodyPr>
          <a:lstStyle/>
          <a:p>
            <a:pPr indent="0" lvl="0" marL="0" marR="0" rtl="0" algn="l">
              <a:lnSpc>
                <a:spcPct val="100000"/>
              </a:lnSpc>
              <a:spcBef>
                <a:spcPts val="0"/>
              </a:spcBef>
              <a:spcAft>
                <a:spcPts val="0"/>
              </a:spcAft>
              <a:buClr>
                <a:srgbClr val="023747"/>
              </a:buClr>
              <a:buSzPts val="2900"/>
              <a:buFont typeface="Garamond"/>
              <a:buNone/>
            </a:pPr>
            <a:r>
              <a:rPr b="1" lang="en" sz="2000">
                <a:solidFill>
                  <a:srgbClr val="023747"/>
                </a:solidFill>
                <a:latin typeface="Garamond"/>
                <a:ea typeface="Garamond"/>
                <a:cs typeface="Garamond"/>
                <a:sym typeface="Garamond"/>
              </a:rPr>
              <a:t>Explainable Machine Learning/AI (xAI), </a:t>
            </a:r>
            <a:r>
              <a:rPr b="1" lang="en" sz="2000">
                <a:solidFill>
                  <a:srgbClr val="023747"/>
                </a:solidFill>
                <a:latin typeface="Garamond"/>
                <a:ea typeface="Garamond"/>
                <a:cs typeface="Garamond"/>
                <a:sym typeface="Garamond"/>
              </a:rPr>
              <a:t>Era of Chatbots, AI &amp; BI collide</a:t>
            </a:r>
            <a:r>
              <a:rPr b="1" i="0" lang="en" sz="2000" u="none">
                <a:solidFill>
                  <a:srgbClr val="023747"/>
                </a:solidFill>
                <a:latin typeface="Garamond"/>
                <a:ea typeface="Garamond"/>
                <a:cs typeface="Garamond"/>
                <a:sym typeface="Garamond"/>
              </a:rPr>
              <a:t>  </a:t>
            </a:r>
            <a:endParaRPr sz="2000">
              <a:latin typeface="Garamond"/>
              <a:ea typeface="Garamond"/>
              <a:cs typeface="Garamond"/>
              <a:sym typeface="Garamond"/>
            </a:endParaRPr>
          </a:p>
        </p:txBody>
      </p:sp>
      <p:sp>
        <p:nvSpPr>
          <p:cNvPr id="178" name="Google Shape;178;p25"/>
          <p:cNvSpPr txBox="1"/>
          <p:nvPr/>
        </p:nvSpPr>
        <p:spPr>
          <a:xfrm>
            <a:off x="2029500" y="954875"/>
            <a:ext cx="6957300" cy="3364800"/>
          </a:xfrm>
          <a:prstGeom prst="rect">
            <a:avLst/>
          </a:prstGeom>
          <a:noFill/>
          <a:ln>
            <a:noFill/>
          </a:ln>
        </p:spPr>
        <p:txBody>
          <a:bodyPr anchorCtr="0" anchor="t" bIns="35100" lIns="67500" spcFirstLastPara="1" rIns="67500" wrap="square" tIns="35100">
            <a:noAutofit/>
          </a:bodyPr>
          <a:lstStyle/>
          <a:p>
            <a:pPr indent="0" lvl="0" marL="0" marR="0" rtl="0" algn="l">
              <a:lnSpc>
                <a:spcPct val="100000"/>
              </a:lnSpc>
              <a:spcBef>
                <a:spcPts val="0"/>
              </a:spcBef>
              <a:spcAft>
                <a:spcPts val="0"/>
              </a:spcAft>
              <a:buClr>
                <a:srgbClr val="023747"/>
              </a:buClr>
              <a:buSzPts val="1400"/>
              <a:buFont typeface="Garamond"/>
              <a:buNone/>
            </a:pPr>
            <a:r>
              <a:rPr b="1" i="0" lang="en" sz="1400" u="none">
                <a:solidFill>
                  <a:srgbClr val="023747"/>
                </a:solidFill>
                <a:latin typeface="Garamond"/>
                <a:ea typeface="Garamond"/>
                <a:cs typeface="Garamond"/>
                <a:sym typeface="Garamond"/>
              </a:rPr>
              <a:t>- </a:t>
            </a:r>
            <a:r>
              <a:rPr b="1" lang="en">
                <a:solidFill>
                  <a:schemeClr val="dk1"/>
                </a:solidFill>
                <a:latin typeface="Garamond"/>
                <a:ea typeface="Garamond"/>
                <a:cs typeface="Garamond"/>
                <a:sym typeface="Garamond"/>
              </a:rPr>
              <a:t>Complex, modern-day ML algorithms, where deep learning &amp; ensemble methods dominate</a:t>
            </a:r>
            <a:endParaRPr b="1">
              <a:solidFill>
                <a:schemeClr val="dk1"/>
              </a:solidFill>
              <a:latin typeface="Garamond"/>
              <a:ea typeface="Garamond"/>
              <a:cs typeface="Garamond"/>
              <a:sym typeface="Garamond"/>
            </a:endParaRPr>
          </a:p>
          <a:p>
            <a:pPr indent="0" lvl="0" marL="0" marR="0" rtl="0" algn="l">
              <a:lnSpc>
                <a:spcPct val="100000"/>
              </a:lnSpc>
              <a:spcBef>
                <a:spcPts val="0"/>
              </a:spcBef>
              <a:spcAft>
                <a:spcPts val="0"/>
              </a:spcAft>
              <a:buClr>
                <a:srgbClr val="023747"/>
              </a:buClr>
              <a:buSzPts val="1400"/>
              <a:buFont typeface="Garamond"/>
              <a:buNone/>
            </a:pPr>
            <a:r>
              <a:rPr b="1" lang="en">
                <a:solidFill>
                  <a:schemeClr val="dk1"/>
                </a:solidFill>
                <a:latin typeface="Garamond"/>
                <a:ea typeface="Garamond"/>
                <a:cs typeface="Garamond"/>
                <a:sym typeface="Garamond"/>
              </a:rPr>
              <a:t>- really hard to fully understand, but the decision process behind them</a:t>
            </a:r>
            <a:endParaRPr b="1">
              <a:solidFill>
                <a:schemeClr val="dk1"/>
              </a:solidFill>
              <a:latin typeface="Garamond"/>
              <a:ea typeface="Garamond"/>
              <a:cs typeface="Garamond"/>
              <a:sym typeface="Garamond"/>
            </a:endParaRPr>
          </a:p>
          <a:p>
            <a:pPr indent="0" lvl="0" marL="0" marR="0" rtl="0" algn="l">
              <a:lnSpc>
                <a:spcPct val="100000"/>
              </a:lnSpc>
              <a:spcBef>
                <a:spcPts val="0"/>
              </a:spcBef>
              <a:spcAft>
                <a:spcPts val="0"/>
              </a:spcAft>
              <a:buClr>
                <a:srgbClr val="023747"/>
              </a:buClr>
              <a:buSzPts val="1400"/>
              <a:buFont typeface="Garamond"/>
              <a:buNone/>
            </a:pPr>
            <a:r>
              <a:rPr b="1" lang="en">
                <a:solidFill>
                  <a:schemeClr val="dk1"/>
                </a:solidFill>
                <a:latin typeface="Garamond"/>
                <a:ea typeface="Garamond"/>
                <a:cs typeface="Garamond"/>
                <a:sym typeface="Garamond"/>
              </a:rPr>
              <a:t>- ChatGPT is not transparent/open (at all/bans and restrictions)</a:t>
            </a:r>
            <a:endParaRPr b="1">
              <a:solidFill>
                <a:schemeClr val="dk1"/>
              </a:solidFill>
              <a:latin typeface="Garamond"/>
              <a:ea typeface="Garamond"/>
              <a:cs typeface="Garamond"/>
              <a:sym typeface="Garamond"/>
            </a:endParaRPr>
          </a:p>
          <a:p>
            <a:pPr indent="0" lvl="0" marL="0" marR="0" rtl="0" algn="l">
              <a:lnSpc>
                <a:spcPct val="100000"/>
              </a:lnSpc>
              <a:spcBef>
                <a:spcPts val="0"/>
              </a:spcBef>
              <a:spcAft>
                <a:spcPts val="0"/>
              </a:spcAft>
              <a:buClr>
                <a:srgbClr val="023747"/>
              </a:buClr>
              <a:buSzPts val="1400"/>
              <a:buFont typeface="Garamond"/>
              <a:buNone/>
            </a:pPr>
            <a:r>
              <a:rPr b="1" lang="en">
                <a:solidFill>
                  <a:schemeClr val="dk1"/>
                </a:solidFill>
                <a:latin typeface="Garamond"/>
                <a:ea typeface="Garamond"/>
                <a:cs typeface="Garamond"/>
                <a:sym typeface="Garamond"/>
              </a:rPr>
              <a:t>- can &amp; need to be transparent and trustworthy for decision makers</a:t>
            </a:r>
            <a:endParaRPr b="1">
              <a:solidFill>
                <a:schemeClr val="dk1"/>
              </a:solidFill>
              <a:latin typeface="Garamond"/>
              <a:ea typeface="Garamond"/>
              <a:cs typeface="Garamond"/>
              <a:sym typeface="Garamond"/>
            </a:endParaRPr>
          </a:p>
          <a:p>
            <a:pPr indent="0" lvl="0" marL="0" marR="0" rtl="0" algn="l">
              <a:lnSpc>
                <a:spcPct val="100000"/>
              </a:lnSpc>
              <a:spcBef>
                <a:spcPts val="0"/>
              </a:spcBef>
              <a:spcAft>
                <a:spcPts val="0"/>
              </a:spcAft>
              <a:buClr>
                <a:srgbClr val="023747"/>
              </a:buClr>
              <a:buSzPts val="1400"/>
              <a:buFont typeface="Garamond"/>
              <a:buNone/>
            </a:pPr>
            <a:r>
              <a:rPr b="1" lang="en">
                <a:solidFill>
                  <a:schemeClr val="dk1"/>
                </a:solidFill>
                <a:latin typeface="Garamond"/>
                <a:ea typeface="Garamond"/>
                <a:cs typeface="Garamond"/>
                <a:sym typeface="Garamond"/>
              </a:rPr>
              <a:t>- AI &amp; BI coming together</a:t>
            </a:r>
            <a:endParaRPr b="1">
              <a:solidFill>
                <a:schemeClr val="dk1"/>
              </a:solidFill>
              <a:latin typeface="Garamond"/>
              <a:ea typeface="Garamond"/>
              <a:cs typeface="Garamond"/>
              <a:sym typeface="Garamond"/>
            </a:endParaRPr>
          </a:p>
          <a:p>
            <a:pPr indent="0" lvl="0" marL="0" marR="0" rtl="0" algn="l">
              <a:lnSpc>
                <a:spcPct val="100000"/>
              </a:lnSpc>
              <a:spcBef>
                <a:spcPts val="0"/>
              </a:spcBef>
              <a:spcAft>
                <a:spcPts val="0"/>
              </a:spcAft>
              <a:buClr>
                <a:srgbClr val="023747"/>
              </a:buClr>
              <a:buSzPts val="1400"/>
              <a:buFont typeface="Garamond"/>
              <a:buNone/>
            </a:pPr>
            <a:r>
              <a:rPr b="1" lang="en">
                <a:solidFill>
                  <a:schemeClr val="dk1"/>
                </a:solidFill>
                <a:latin typeface="Garamond"/>
                <a:ea typeface="Garamond"/>
                <a:cs typeface="Garamond"/>
                <a:sym typeface="Garamond"/>
              </a:rPr>
              <a:t>- critical domains as finance, healthcare or public sector &amp; governmental services, where TRUST is a MUST</a:t>
            </a:r>
            <a:endParaRPr b="1">
              <a:solidFill>
                <a:schemeClr val="dk1"/>
              </a:solidFill>
              <a:latin typeface="Garamond"/>
              <a:ea typeface="Garamond"/>
              <a:cs typeface="Garamond"/>
              <a:sym typeface="Garamond"/>
            </a:endParaRPr>
          </a:p>
          <a:p>
            <a:pPr indent="0" lvl="0" marL="0" marR="0" rtl="0" algn="l">
              <a:lnSpc>
                <a:spcPct val="100000"/>
              </a:lnSpc>
              <a:spcBef>
                <a:spcPts val="0"/>
              </a:spcBef>
              <a:spcAft>
                <a:spcPts val="0"/>
              </a:spcAft>
              <a:buClr>
                <a:srgbClr val="023747"/>
              </a:buClr>
              <a:buSzPts val="1400"/>
              <a:buFont typeface="Garamond"/>
              <a:buNone/>
            </a:pPr>
            <a:r>
              <a:rPr b="1" lang="en">
                <a:solidFill>
                  <a:schemeClr val="dk1"/>
                </a:solidFill>
                <a:latin typeface="Garamond"/>
                <a:ea typeface="Garamond"/>
                <a:cs typeface="Garamond"/>
                <a:sym typeface="Garamond"/>
              </a:rPr>
              <a:t>- Explainability vs. Simplicity</a:t>
            </a:r>
            <a:endParaRPr b="1">
              <a:solidFill>
                <a:schemeClr val="dk1"/>
              </a:solidFill>
              <a:latin typeface="Garamond"/>
              <a:ea typeface="Garamond"/>
              <a:cs typeface="Garamond"/>
              <a:sym typeface="Garamond"/>
            </a:endParaRPr>
          </a:p>
          <a:p>
            <a:pPr indent="0" lvl="0" marL="0" marR="0" rtl="0" algn="l">
              <a:lnSpc>
                <a:spcPct val="100000"/>
              </a:lnSpc>
              <a:spcBef>
                <a:spcPts val="0"/>
              </a:spcBef>
              <a:spcAft>
                <a:spcPts val="0"/>
              </a:spcAft>
              <a:buClr>
                <a:srgbClr val="023747"/>
              </a:buClr>
              <a:buSzPts val="1400"/>
              <a:buFont typeface="Garamond"/>
              <a:buNone/>
            </a:pPr>
            <a:r>
              <a:rPr b="1" lang="en">
                <a:solidFill>
                  <a:schemeClr val="dk1"/>
                </a:solidFill>
                <a:latin typeface="Garamond"/>
                <a:ea typeface="Garamond"/>
                <a:cs typeface="Garamond"/>
                <a:sym typeface="Garamond"/>
              </a:rPr>
              <a:t>- growing regulatory pressure also outside these areas Explainable AI (xAI) will be necessity for any organization soon</a:t>
            </a:r>
            <a:endParaRPr b="1">
              <a:solidFill>
                <a:schemeClr val="dk1"/>
              </a:solidFill>
              <a:latin typeface="Garamond"/>
              <a:ea typeface="Garamond"/>
              <a:cs typeface="Garamond"/>
              <a:sym typeface="Garamond"/>
            </a:endParaRPr>
          </a:p>
          <a:p>
            <a:pPr indent="0" lvl="0" marL="0" marR="0" rtl="0" algn="l">
              <a:lnSpc>
                <a:spcPct val="100000"/>
              </a:lnSpc>
              <a:spcBef>
                <a:spcPts val="0"/>
              </a:spcBef>
              <a:spcAft>
                <a:spcPts val="0"/>
              </a:spcAft>
              <a:buClr>
                <a:srgbClr val="023747"/>
              </a:buClr>
              <a:buSzPts val="1400"/>
              <a:buFont typeface="Garamond"/>
              <a:buNone/>
            </a:pPr>
            <a:r>
              <a:rPr b="1" lang="en">
                <a:solidFill>
                  <a:schemeClr val="dk1"/>
                </a:solidFill>
                <a:latin typeface="Garamond"/>
                <a:ea typeface="Garamond"/>
                <a:cs typeface="Garamond"/>
                <a:sym typeface="Garamond"/>
              </a:rPr>
              <a:t>- understand the inner workings of these ML algorithms &amp; how to design systems that imitate intelligence in a transparent way</a:t>
            </a:r>
            <a:endParaRPr b="1">
              <a:solidFill>
                <a:schemeClr val="dk1"/>
              </a:solidFill>
              <a:latin typeface="Garamond"/>
              <a:ea typeface="Garamond"/>
              <a:cs typeface="Garamond"/>
              <a:sym typeface="Garamond"/>
            </a:endParaRPr>
          </a:p>
          <a:p>
            <a:pPr indent="0" lvl="0" marL="0" marR="0" rtl="0" algn="l">
              <a:lnSpc>
                <a:spcPct val="100000"/>
              </a:lnSpc>
              <a:spcBef>
                <a:spcPts val="0"/>
              </a:spcBef>
              <a:spcAft>
                <a:spcPts val="0"/>
              </a:spcAft>
              <a:buClr>
                <a:srgbClr val="023747"/>
              </a:buClr>
              <a:buSzPts val="1400"/>
              <a:buFont typeface="Garamond"/>
              <a:buNone/>
            </a:pPr>
            <a:r>
              <a:rPr b="1" lang="en">
                <a:solidFill>
                  <a:schemeClr val="dk1"/>
                </a:solidFill>
                <a:latin typeface="Garamond"/>
                <a:ea typeface="Garamond"/>
                <a:cs typeface="Garamond"/>
                <a:sym typeface="Garamond"/>
              </a:rPr>
              <a:t>- overview of current trends in Explainable AI/ML &amp; the challenges that are ahead of us</a:t>
            </a:r>
            <a:endParaRPr b="1">
              <a:solidFill>
                <a:schemeClr val="dk1"/>
              </a:solidFill>
              <a:latin typeface="Garamond"/>
              <a:ea typeface="Garamond"/>
              <a:cs typeface="Garamond"/>
              <a:sym typeface="Garamond"/>
            </a:endParaRPr>
          </a:p>
          <a:p>
            <a:pPr indent="0" lvl="0" marL="0" marR="0" rtl="0" algn="l">
              <a:lnSpc>
                <a:spcPct val="100000"/>
              </a:lnSpc>
              <a:spcBef>
                <a:spcPts val="0"/>
              </a:spcBef>
              <a:spcAft>
                <a:spcPts val="0"/>
              </a:spcAft>
              <a:buClr>
                <a:srgbClr val="023747"/>
              </a:buClr>
              <a:buSzPts val="1400"/>
              <a:buFont typeface="Garamond"/>
              <a:buNone/>
            </a:pPr>
            <a:r>
              <a:rPr b="1" lang="en">
                <a:solidFill>
                  <a:schemeClr val="dk1"/>
                </a:solidFill>
                <a:latin typeface="Garamond"/>
                <a:ea typeface="Garamond"/>
                <a:cs typeface="Garamond"/>
                <a:sym typeface="Garamond"/>
              </a:rPr>
              <a:t>- Next big thing?</a:t>
            </a:r>
            <a:endParaRPr sz="1100"/>
          </a:p>
        </p:txBody>
      </p:sp>
      <p:pic>
        <p:nvPicPr>
          <p:cNvPr id="179" name="Google Shape;179;p25"/>
          <p:cNvPicPr preferRelativeResize="0"/>
          <p:nvPr/>
        </p:nvPicPr>
        <p:blipFill rotWithShape="1">
          <a:blip r:embed="rId3">
            <a:alphaModFix/>
          </a:blip>
          <a:srcRect b="0" l="0" r="0" t="0"/>
          <a:stretch/>
        </p:blipFill>
        <p:spPr>
          <a:xfrm>
            <a:off x="0" y="2788444"/>
            <a:ext cx="2400925" cy="1669256"/>
          </a:xfrm>
          <a:prstGeom prst="rect">
            <a:avLst/>
          </a:prstGeom>
          <a:noFill/>
          <a:ln>
            <a:noFill/>
          </a:ln>
        </p:spPr>
      </p:pic>
      <p:sp>
        <p:nvSpPr>
          <p:cNvPr id="180" name="Google Shape;180;p25"/>
          <p:cNvSpPr txBox="1"/>
          <p:nvPr/>
        </p:nvSpPr>
        <p:spPr>
          <a:xfrm>
            <a:off x="136950" y="4661300"/>
            <a:ext cx="2066400" cy="264300"/>
          </a:xfrm>
          <a:prstGeom prst="rect">
            <a:avLst/>
          </a:prstGeom>
          <a:noFill/>
          <a:ln>
            <a:noFill/>
          </a:ln>
        </p:spPr>
        <p:txBody>
          <a:bodyPr anchorCtr="0" anchor="t" bIns="35100" lIns="67500" spcFirstLastPara="1" rIns="67500" wrap="square" tIns="35100">
            <a:noAutofit/>
          </a:bodyPr>
          <a:lstStyle/>
          <a:p>
            <a:pPr indent="0" lvl="0" marL="0" marR="0" rtl="0" algn="l">
              <a:lnSpc>
                <a:spcPct val="100000"/>
              </a:lnSpc>
              <a:spcBef>
                <a:spcPts val="0"/>
              </a:spcBef>
              <a:spcAft>
                <a:spcPts val="0"/>
              </a:spcAft>
              <a:buClr>
                <a:srgbClr val="FFFFFF"/>
              </a:buClr>
              <a:buSzPts val="1300"/>
              <a:buFont typeface="Garamond"/>
              <a:buNone/>
            </a:pPr>
            <a:r>
              <a:rPr b="1" lang="en" sz="1200">
                <a:solidFill>
                  <a:srgbClr val="FFFFFF"/>
                </a:solidFill>
                <a:latin typeface="Garamond"/>
                <a:ea typeface="Garamond"/>
                <a:cs typeface="Garamond"/>
                <a:sym typeface="Garamond"/>
              </a:rPr>
              <a:t>5</a:t>
            </a:r>
            <a:r>
              <a:rPr b="1" i="0" lang="en" sz="1200" u="none">
                <a:solidFill>
                  <a:srgbClr val="FFFFFF"/>
                </a:solidFill>
                <a:latin typeface="Garamond"/>
                <a:ea typeface="Garamond"/>
                <a:cs typeface="Garamond"/>
                <a:sym typeface="Garamond"/>
              </a:rPr>
              <a:t>/1</a:t>
            </a:r>
            <a:r>
              <a:rPr b="1" lang="en" sz="1200">
                <a:solidFill>
                  <a:srgbClr val="FFFFFF"/>
                </a:solidFill>
                <a:latin typeface="Garamond"/>
                <a:ea typeface="Garamond"/>
                <a:cs typeface="Garamond"/>
                <a:sym typeface="Garamond"/>
              </a:rPr>
              <a:t>2</a:t>
            </a:r>
            <a:r>
              <a:rPr b="1" i="0" lang="en" sz="1200" u="none">
                <a:solidFill>
                  <a:srgbClr val="FFFFFF"/>
                </a:solidFill>
                <a:latin typeface="Garamond"/>
                <a:ea typeface="Garamond"/>
                <a:cs typeface="Garamond"/>
                <a:sym typeface="Garamond"/>
              </a:rPr>
              <a:t>  #</a:t>
            </a:r>
            <a:r>
              <a:rPr b="1" lang="en" sz="1200">
                <a:solidFill>
                  <a:srgbClr val="FFFFFF"/>
                </a:solidFill>
                <a:latin typeface="Garamond"/>
                <a:ea typeface="Garamond"/>
                <a:cs typeface="Garamond"/>
                <a:sym typeface="Garamond"/>
              </a:rPr>
              <a:t>AIslovakIA</a:t>
            </a:r>
            <a:r>
              <a:rPr b="1" i="0" lang="en" sz="1200" u="none">
                <a:solidFill>
                  <a:srgbClr val="FFFFFF"/>
                </a:solidFill>
                <a:latin typeface="Garamond"/>
                <a:ea typeface="Garamond"/>
                <a:cs typeface="Garamond"/>
                <a:sym typeface="Garamond"/>
              </a:rPr>
              <a:t> @ sli.do</a:t>
            </a:r>
            <a:endParaRPr sz="1000"/>
          </a:p>
        </p:txBody>
      </p:sp>
      <p:sp>
        <p:nvSpPr>
          <p:cNvPr id="181" name="Google Shape;181;p25"/>
          <p:cNvSpPr txBox="1"/>
          <p:nvPr/>
        </p:nvSpPr>
        <p:spPr>
          <a:xfrm>
            <a:off x="2439035" y="4516040"/>
            <a:ext cx="6706200" cy="514200"/>
          </a:xfrm>
          <a:prstGeom prst="rect">
            <a:avLst/>
          </a:prstGeom>
          <a:noFill/>
          <a:ln>
            <a:noFill/>
          </a:ln>
        </p:spPr>
        <p:txBody>
          <a:bodyPr anchorCtr="0" anchor="ctr" bIns="35100" lIns="67500" spcFirstLastPara="1" rIns="67500" wrap="square" tIns="35100">
            <a:noAutofit/>
          </a:bodyPr>
          <a:lstStyle/>
          <a:p>
            <a:pPr indent="0" lvl="0" marL="0" rtl="0" algn="l">
              <a:spcBef>
                <a:spcPts val="0"/>
              </a:spcBef>
              <a:spcAft>
                <a:spcPts val="0"/>
              </a:spcAft>
              <a:buClr>
                <a:srgbClr val="023747"/>
              </a:buClr>
              <a:buSzPts val="1700"/>
              <a:buFont typeface="Garamond"/>
              <a:buNone/>
            </a:pPr>
            <a:r>
              <a:rPr b="1" lang="en" sz="1600">
                <a:solidFill>
                  <a:schemeClr val="lt1"/>
                </a:solidFill>
                <a:latin typeface="Garamond"/>
                <a:ea typeface="Garamond"/>
                <a:cs typeface="Garamond"/>
                <a:sym typeface="Garamond"/>
              </a:rPr>
              <a:t>Explainable Machine Learning/AI (xAI) &amp; Future of Artificial Intelligence</a:t>
            </a:r>
            <a:endParaRPr sz="1000">
              <a:solidFill>
                <a:schemeClr val="lt1"/>
              </a:solidFill>
            </a:endParaRPr>
          </a:p>
        </p:txBody>
      </p:sp>
      <p:pic>
        <p:nvPicPr>
          <p:cNvPr id="182" name="Google Shape;182;p25"/>
          <p:cNvPicPr preferRelativeResize="0"/>
          <p:nvPr/>
        </p:nvPicPr>
        <p:blipFill>
          <a:blip r:embed="rId4">
            <a:alphaModFix/>
          </a:blip>
          <a:stretch>
            <a:fillRect/>
          </a:stretch>
        </p:blipFill>
        <p:spPr>
          <a:xfrm>
            <a:off x="642900" y="954864"/>
            <a:ext cx="959900" cy="951411"/>
          </a:xfrm>
          <a:prstGeom prst="rect">
            <a:avLst/>
          </a:prstGeom>
          <a:noFill/>
          <a:ln>
            <a:noFill/>
          </a:ln>
        </p:spPr>
      </p:pic>
      <p:pic>
        <p:nvPicPr>
          <p:cNvPr id="183" name="Google Shape;183;p25"/>
          <p:cNvPicPr preferRelativeResize="0"/>
          <p:nvPr/>
        </p:nvPicPr>
        <p:blipFill rotWithShape="1">
          <a:blip r:embed="rId5">
            <a:alphaModFix/>
          </a:blip>
          <a:srcRect b="0" l="0" r="0" t="0"/>
          <a:stretch/>
        </p:blipFill>
        <p:spPr>
          <a:xfrm>
            <a:off x="642903" y="1975388"/>
            <a:ext cx="959894" cy="907256"/>
          </a:xfrm>
          <a:prstGeom prst="rect">
            <a:avLst/>
          </a:prstGeom>
          <a:noFill/>
          <a:ln>
            <a:noFill/>
          </a:ln>
        </p:spPr>
      </p:pic>
      <p:pic>
        <p:nvPicPr>
          <p:cNvPr id="184" name="Google Shape;184;p25" title="Flawless ai TrueSync 324352407_3299905656939365_8325302657771802445_n.mp4">
            <a:hlinkClick r:id="rId6"/>
          </p:cNvPr>
          <p:cNvPicPr preferRelativeResize="0"/>
          <p:nvPr/>
        </p:nvPicPr>
        <p:blipFill>
          <a:blip r:embed="rId7">
            <a:alphaModFix/>
          </a:blip>
          <a:stretch>
            <a:fillRect/>
          </a:stretch>
        </p:blipFill>
        <p:spPr>
          <a:xfrm>
            <a:off x="0" y="0"/>
            <a:ext cx="9144000" cy="5143500"/>
          </a:xfrm>
          <a:prstGeom prst="rect">
            <a:avLst/>
          </a:prstGeom>
          <a:noFill/>
          <a:ln>
            <a:noFill/>
          </a:ln>
        </p:spPr>
      </p:pic>
      <p:sp>
        <p:nvSpPr>
          <p:cNvPr id="185" name="Google Shape;185;p25"/>
          <p:cNvSpPr txBox="1"/>
          <p:nvPr/>
        </p:nvSpPr>
        <p:spPr>
          <a:xfrm>
            <a:off x="0" y="4726100"/>
            <a:ext cx="9144000" cy="36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u="sng">
                <a:solidFill>
                  <a:schemeClr val="lt1"/>
                </a:solidFill>
                <a:latin typeface="Garamond"/>
                <a:ea typeface="Garamond"/>
                <a:cs typeface="Garamond"/>
                <a:sym typeface="Garamond"/>
                <a:hlinkClick r:id="rId8">
                  <a:extLst>
                    <a:ext uri="{A12FA001-AC4F-418D-AE19-62706E023703}">
                      <ahyp:hlinkClr val="tx"/>
                    </a:ext>
                  </a:extLst>
                </a:hlinkClick>
              </a:rPr>
              <a:t>AI is here, and it's making movies. Is Hollywood ready? - Los Angeles Times (latimes.com)</a:t>
            </a:r>
            <a:r>
              <a:rPr lang="en" sz="1500">
                <a:solidFill>
                  <a:schemeClr val="lt1"/>
                </a:solidFill>
                <a:latin typeface="Garamond"/>
                <a:ea typeface="Garamond"/>
                <a:cs typeface="Garamond"/>
                <a:sym typeface="Garamond"/>
              </a:rPr>
              <a:t> FLAWLESS, </a:t>
            </a:r>
            <a:r>
              <a:rPr lang="en" sz="1500" u="sng">
                <a:solidFill>
                  <a:schemeClr val="hlink"/>
                </a:solidFill>
                <a:latin typeface="Garamond"/>
                <a:ea typeface="Garamond"/>
                <a:cs typeface="Garamond"/>
                <a:sym typeface="Garamond"/>
                <a:hlinkClick r:id="rId9"/>
              </a:rPr>
              <a:t>flawlessai.com)</a:t>
            </a:r>
            <a:endParaRPr sz="1500">
              <a:solidFill>
                <a:schemeClr val="lt1"/>
              </a:solidFill>
              <a:latin typeface="Garamond"/>
              <a:ea typeface="Garamond"/>
              <a:cs typeface="Garamond"/>
              <a:sym typeface="Garamon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4"/>
                                        </p:tgtEl>
                                        <p:attrNameLst>
                                          <p:attrName>style.visibility</p:attrName>
                                        </p:attrNameLst>
                                      </p:cBhvr>
                                      <p:to>
                                        <p:strVal val="visible"/>
                                      </p:to>
                                    </p:set>
                                    <p:animEffect filter="fade" transition="in">
                                      <p:cBhvr>
                                        <p:cTn dur="1000"/>
                                        <p:tgtEl>
                                          <p:spTgt spid="18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1CDD3"/>
        </a:solidFill>
      </p:bgPr>
    </p:bg>
    <p:spTree>
      <p:nvGrpSpPr>
        <p:cNvPr id="189" name="Shape 189"/>
        <p:cNvGrpSpPr/>
        <p:nvPr/>
      </p:nvGrpSpPr>
      <p:grpSpPr>
        <a:xfrm>
          <a:off x="0" y="0"/>
          <a:ext cx="0" cy="0"/>
          <a:chOff x="0" y="0"/>
          <a:chExt cx="0" cy="0"/>
        </a:xfrm>
      </p:grpSpPr>
      <p:sp>
        <p:nvSpPr>
          <p:cNvPr id="190" name="Google Shape;190;p26"/>
          <p:cNvSpPr txBox="1"/>
          <p:nvPr/>
        </p:nvSpPr>
        <p:spPr>
          <a:xfrm>
            <a:off x="196504" y="205978"/>
            <a:ext cx="8790300" cy="742800"/>
          </a:xfrm>
          <a:prstGeom prst="rect">
            <a:avLst/>
          </a:prstGeom>
          <a:noFill/>
          <a:ln>
            <a:noFill/>
          </a:ln>
        </p:spPr>
        <p:txBody>
          <a:bodyPr anchorCtr="0" anchor="ctr" bIns="35100" lIns="67500" spcFirstLastPara="1" rIns="67500" wrap="square" tIns="35100">
            <a:noAutofit/>
          </a:bodyPr>
          <a:lstStyle/>
          <a:p>
            <a:pPr indent="0" lvl="0" marL="0" marR="0" rtl="0" algn="l">
              <a:lnSpc>
                <a:spcPct val="100000"/>
              </a:lnSpc>
              <a:spcBef>
                <a:spcPts val="0"/>
              </a:spcBef>
              <a:spcAft>
                <a:spcPts val="0"/>
              </a:spcAft>
              <a:buClr>
                <a:srgbClr val="023747"/>
              </a:buClr>
              <a:buSzPts val="2900"/>
              <a:buFont typeface="Garamond"/>
              <a:buNone/>
            </a:pPr>
            <a:r>
              <a:rPr b="1" lang="en" sz="2000">
                <a:solidFill>
                  <a:srgbClr val="023747"/>
                </a:solidFill>
                <a:latin typeface="Garamond"/>
                <a:ea typeface="Garamond"/>
                <a:cs typeface="Garamond"/>
                <a:sym typeface="Garamond"/>
              </a:rPr>
              <a:t>Global GDP ≈ </a:t>
            </a:r>
            <a:r>
              <a:rPr lang="en" sz="2000">
                <a:latin typeface="Garamond"/>
                <a:ea typeface="Garamond"/>
                <a:cs typeface="Garamond"/>
                <a:sym typeface="Garamond"/>
              </a:rPr>
              <a:t>$</a:t>
            </a:r>
            <a:r>
              <a:rPr b="1" lang="en" sz="2000">
                <a:solidFill>
                  <a:srgbClr val="023747"/>
                </a:solidFill>
                <a:latin typeface="Garamond"/>
                <a:ea typeface="Garamond"/>
                <a:cs typeface="Garamond"/>
                <a:sym typeface="Garamond"/>
              </a:rPr>
              <a:t>100 Trillion USD </a:t>
            </a:r>
            <a:endParaRPr sz="2000">
              <a:latin typeface="Garamond"/>
              <a:ea typeface="Garamond"/>
              <a:cs typeface="Garamond"/>
              <a:sym typeface="Garamond"/>
            </a:endParaRPr>
          </a:p>
        </p:txBody>
      </p:sp>
      <p:pic>
        <p:nvPicPr>
          <p:cNvPr id="191" name="Google Shape;191;p26"/>
          <p:cNvPicPr preferRelativeResize="0"/>
          <p:nvPr/>
        </p:nvPicPr>
        <p:blipFill rotWithShape="1">
          <a:blip r:embed="rId3">
            <a:alphaModFix/>
          </a:blip>
          <a:srcRect b="0" l="0" r="0" t="0"/>
          <a:stretch/>
        </p:blipFill>
        <p:spPr>
          <a:xfrm>
            <a:off x="0" y="3025375"/>
            <a:ext cx="2240588" cy="1557775"/>
          </a:xfrm>
          <a:prstGeom prst="rect">
            <a:avLst/>
          </a:prstGeom>
          <a:noFill/>
          <a:ln>
            <a:noFill/>
          </a:ln>
        </p:spPr>
      </p:pic>
      <p:pic>
        <p:nvPicPr>
          <p:cNvPr id="192" name="Google Shape;192;p26"/>
          <p:cNvPicPr preferRelativeResize="0"/>
          <p:nvPr/>
        </p:nvPicPr>
        <p:blipFill>
          <a:blip r:embed="rId4">
            <a:alphaModFix/>
          </a:blip>
          <a:stretch>
            <a:fillRect/>
          </a:stretch>
        </p:blipFill>
        <p:spPr>
          <a:xfrm>
            <a:off x="583325" y="2329326"/>
            <a:ext cx="959900" cy="951411"/>
          </a:xfrm>
          <a:prstGeom prst="rect">
            <a:avLst/>
          </a:prstGeom>
          <a:noFill/>
          <a:ln>
            <a:noFill/>
          </a:ln>
        </p:spPr>
      </p:pic>
      <p:pic>
        <p:nvPicPr>
          <p:cNvPr id="193" name="Google Shape;193;p26"/>
          <p:cNvPicPr preferRelativeResize="0"/>
          <p:nvPr/>
        </p:nvPicPr>
        <p:blipFill rotWithShape="1">
          <a:blip r:embed="rId5">
            <a:alphaModFix/>
          </a:blip>
          <a:srcRect b="0" l="0" r="0" t="0"/>
          <a:stretch/>
        </p:blipFill>
        <p:spPr>
          <a:xfrm>
            <a:off x="2490428" y="2278775"/>
            <a:ext cx="959894" cy="907256"/>
          </a:xfrm>
          <a:prstGeom prst="rect">
            <a:avLst/>
          </a:prstGeom>
          <a:noFill/>
          <a:ln>
            <a:noFill/>
          </a:ln>
        </p:spPr>
      </p:pic>
      <p:pic>
        <p:nvPicPr>
          <p:cNvPr id="194" name="Google Shape;194;p26"/>
          <p:cNvPicPr preferRelativeResize="0"/>
          <p:nvPr/>
        </p:nvPicPr>
        <p:blipFill>
          <a:blip r:embed="rId6">
            <a:alphaModFix/>
          </a:blip>
          <a:stretch>
            <a:fillRect/>
          </a:stretch>
        </p:blipFill>
        <p:spPr>
          <a:xfrm>
            <a:off x="3960372" y="-23525"/>
            <a:ext cx="5183629" cy="4539576"/>
          </a:xfrm>
          <a:prstGeom prst="rect">
            <a:avLst/>
          </a:prstGeom>
          <a:noFill/>
          <a:ln>
            <a:noFill/>
          </a:ln>
        </p:spPr>
      </p:pic>
      <p:sp>
        <p:nvSpPr>
          <p:cNvPr id="195" name="Google Shape;195;p26"/>
          <p:cNvSpPr txBox="1"/>
          <p:nvPr/>
        </p:nvSpPr>
        <p:spPr>
          <a:xfrm>
            <a:off x="0" y="757625"/>
            <a:ext cx="8889600" cy="1694400"/>
          </a:xfrm>
          <a:prstGeom prst="rect">
            <a:avLst/>
          </a:prstGeom>
          <a:noFill/>
          <a:ln>
            <a:noFill/>
          </a:ln>
        </p:spPr>
        <p:txBody>
          <a:bodyPr anchorCtr="0" anchor="t" bIns="33750" lIns="67500" spcFirstLastPara="1" rIns="67500" wrap="square" tIns="33750">
            <a:noAutofit/>
          </a:bodyPr>
          <a:lstStyle/>
          <a:p>
            <a:pPr indent="0" lvl="0" marL="0" rtl="0" algn="l">
              <a:spcBef>
                <a:spcPts val="0"/>
              </a:spcBef>
              <a:spcAft>
                <a:spcPts val="0"/>
              </a:spcAft>
              <a:buClr>
                <a:srgbClr val="000000"/>
              </a:buClr>
              <a:buSzPts val="1300"/>
              <a:buFont typeface="Garamond"/>
              <a:buNone/>
            </a:pPr>
            <a:r>
              <a:rPr b="1" lang="en">
                <a:latin typeface="Garamond"/>
                <a:ea typeface="Garamond"/>
                <a:cs typeface="Garamond"/>
                <a:sym typeface="Garamond"/>
              </a:rPr>
              <a:t>$100,562,000,000,000 (2022, nominal/per year)</a:t>
            </a:r>
            <a:endParaRPr b="1">
              <a:latin typeface="Garamond"/>
              <a:ea typeface="Garamond"/>
              <a:cs typeface="Garamond"/>
              <a:sym typeface="Garamond"/>
            </a:endParaRPr>
          </a:p>
          <a:p>
            <a:pPr indent="0" lvl="0" marL="0" rtl="0" algn="l">
              <a:spcBef>
                <a:spcPts val="0"/>
              </a:spcBef>
              <a:spcAft>
                <a:spcPts val="0"/>
              </a:spcAft>
              <a:buClr>
                <a:srgbClr val="000000"/>
              </a:buClr>
              <a:buSzPts val="1300"/>
              <a:buFont typeface="Garamond"/>
              <a:buNone/>
            </a:pPr>
            <a:r>
              <a:rPr b="1" lang="en">
                <a:latin typeface="Garamond"/>
                <a:ea typeface="Garamond"/>
                <a:cs typeface="Garamond"/>
                <a:sym typeface="Garamond"/>
              </a:rPr>
              <a:t>US: 25.5 Trillion USD</a:t>
            </a:r>
            <a:r>
              <a:rPr b="1" lang="en">
                <a:solidFill>
                  <a:schemeClr val="dk1"/>
                </a:solidFill>
                <a:latin typeface="Garamond"/>
                <a:ea typeface="Garamond"/>
                <a:cs typeface="Garamond"/>
                <a:sym typeface="Garamond"/>
              </a:rPr>
              <a:t>/year (GDP)</a:t>
            </a:r>
            <a:endParaRPr b="1">
              <a:latin typeface="Garamond"/>
              <a:ea typeface="Garamond"/>
              <a:cs typeface="Garamond"/>
              <a:sym typeface="Garamond"/>
            </a:endParaRPr>
          </a:p>
          <a:p>
            <a:pPr indent="0" lvl="0" marL="0" rtl="0" algn="l">
              <a:spcBef>
                <a:spcPts val="0"/>
              </a:spcBef>
              <a:spcAft>
                <a:spcPts val="0"/>
              </a:spcAft>
              <a:buClr>
                <a:srgbClr val="000000"/>
              </a:buClr>
              <a:buSzPts val="1300"/>
              <a:buFont typeface="Garamond"/>
              <a:buNone/>
            </a:pPr>
            <a:r>
              <a:rPr b="1" lang="en">
                <a:latin typeface="Garamond"/>
                <a:ea typeface="Garamond"/>
                <a:cs typeface="Garamond"/>
                <a:sym typeface="Garamond"/>
              </a:rPr>
              <a:t>China: 17.9 Trillion USD</a:t>
            </a:r>
            <a:r>
              <a:rPr b="1" lang="en">
                <a:solidFill>
                  <a:schemeClr val="dk1"/>
                </a:solidFill>
                <a:latin typeface="Garamond"/>
                <a:ea typeface="Garamond"/>
                <a:cs typeface="Garamond"/>
                <a:sym typeface="Garamond"/>
              </a:rPr>
              <a:t>/year (GDP)</a:t>
            </a:r>
            <a:endParaRPr b="1">
              <a:latin typeface="Garamond"/>
              <a:ea typeface="Garamond"/>
              <a:cs typeface="Garamond"/>
              <a:sym typeface="Garamond"/>
            </a:endParaRPr>
          </a:p>
          <a:p>
            <a:pPr indent="0" lvl="0" marL="0" rtl="0" algn="l">
              <a:spcBef>
                <a:spcPts val="0"/>
              </a:spcBef>
              <a:spcAft>
                <a:spcPts val="0"/>
              </a:spcAft>
              <a:buClr>
                <a:srgbClr val="000000"/>
              </a:buClr>
              <a:buSzPts val="1300"/>
              <a:buFont typeface="Garamond"/>
              <a:buNone/>
            </a:pPr>
            <a:r>
              <a:rPr b="1" lang="en">
                <a:latin typeface="Garamond"/>
                <a:ea typeface="Garamond"/>
                <a:cs typeface="Garamond"/>
                <a:sym typeface="Garamond"/>
              </a:rPr>
              <a:t>Japan: 4.2 Trillion USD/year (GDP)</a:t>
            </a:r>
            <a:endParaRPr b="1">
              <a:latin typeface="Garamond"/>
              <a:ea typeface="Garamond"/>
              <a:cs typeface="Garamond"/>
              <a:sym typeface="Garamond"/>
            </a:endParaRPr>
          </a:p>
          <a:p>
            <a:pPr indent="0" lvl="0" marL="0" rtl="0" algn="l">
              <a:spcBef>
                <a:spcPts val="0"/>
              </a:spcBef>
              <a:spcAft>
                <a:spcPts val="0"/>
              </a:spcAft>
              <a:buClr>
                <a:srgbClr val="000000"/>
              </a:buClr>
              <a:buSzPts val="1300"/>
              <a:buFont typeface="Garamond"/>
              <a:buNone/>
            </a:pPr>
            <a:r>
              <a:rPr b="1" lang="en">
                <a:latin typeface="Garamond"/>
                <a:ea typeface="Garamond"/>
                <a:cs typeface="Garamond"/>
                <a:sym typeface="Garamond"/>
              </a:rPr>
              <a:t>Germany: 4 Trillion USD</a:t>
            </a:r>
            <a:r>
              <a:rPr b="1" lang="en">
                <a:solidFill>
                  <a:schemeClr val="dk1"/>
                </a:solidFill>
                <a:latin typeface="Garamond"/>
                <a:ea typeface="Garamond"/>
                <a:cs typeface="Garamond"/>
                <a:sym typeface="Garamond"/>
              </a:rPr>
              <a:t>/year (GDP)</a:t>
            </a:r>
            <a:endParaRPr b="1">
              <a:latin typeface="Garamond"/>
              <a:ea typeface="Garamond"/>
              <a:cs typeface="Garamond"/>
              <a:sym typeface="Garamond"/>
            </a:endParaRPr>
          </a:p>
          <a:p>
            <a:pPr indent="0" lvl="0" marL="0" rtl="0" algn="l">
              <a:spcBef>
                <a:spcPts val="0"/>
              </a:spcBef>
              <a:spcAft>
                <a:spcPts val="0"/>
              </a:spcAft>
              <a:buClr>
                <a:srgbClr val="000000"/>
              </a:buClr>
              <a:buSzPts val="1300"/>
              <a:buFont typeface="Garamond"/>
              <a:buNone/>
            </a:pPr>
            <a:r>
              <a:rPr b="1" lang="en">
                <a:latin typeface="Garamond"/>
                <a:ea typeface="Garamond"/>
                <a:cs typeface="Garamond"/>
                <a:sym typeface="Garamond"/>
              </a:rPr>
              <a:t>India: 3.4 Trillion USD</a:t>
            </a:r>
            <a:r>
              <a:rPr b="1" lang="en">
                <a:solidFill>
                  <a:schemeClr val="dk1"/>
                </a:solidFill>
                <a:latin typeface="Garamond"/>
                <a:ea typeface="Garamond"/>
                <a:cs typeface="Garamond"/>
                <a:sym typeface="Garamond"/>
              </a:rPr>
              <a:t>/year (GDP) +UK, France,</a:t>
            </a:r>
            <a:endParaRPr b="1">
              <a:solidFill>
                <a:schemeClr val="dk1"/>
              </a:solidFill>
              <a:latin typeface="Garamond"/>
              <a:ea typeface="Garamond"/>
              <a:cs typeface="Garamond"/>
              <a:sym typeface="Garamond"/>
            </a:endParaRPr>
          </a:p>
          <a:p>
            <a:pPr indent="0" lvl="0" marL="0" rtl="0" algn="l">
              <a:spcBef>
                <a:spcPts val="0"/>
              </a:spcBef>
              <a:spcAft>
                <a:spcPts val="0"/>
              </a:spcAft>
              <a:buClr>
                <a:srgbClr val="000000"/>
              </a:buClr>
              <a:buSzPts val="1300"/>
              <a:buFont typeface="Garamond"/>
              <a:buNone/>
            </a:pPr>
            <a:r>
              <a:rPr b="1" lang="en">
                <a:solidFill>
                  <a:schemeClr val="dk1"/>
                </a:solidFill>
                <a:latin typeface="Garamond"/>
                <a:ea typeface="Garamond"/>
                <a:cs typeface="Garamond"/>
                <a:sym typeface="Garamond"/>
              </a:rPr>
              <a:t>Russia, Canada, Italy (about 2 Trillion USD/year)</a:t>
            </a:r>
            <a:endParaRPr b="1">
              <a:solidFill>
                <a:schemeClr val="dk1"/>
              </a:solidFill>
              <a:latin typeface="Garamond"/>
              <a:ea typeface="Garamond"/>
              <a:cs typeface="Garamond"/>
              <a:sym typeface="Garamond"/>
            </a:endParaRPr>
          </a:p>
        </p:txBody>
      </p:sp>
      <p:pic>
        <p:nvPicPr>
          <p:cNvPr id="196" name="Google Shape;196;p26"/>
          <p:cNvPicPr preferRelativeResize="0"/>
          <p:nvPr/>
        </p:nvPicPr>
        <p:blipFill rotWithShape="1">
          <a:blip r:embed="rId7">
            <a:alphaModFix/>
          </a:blip>
          <a:srcRect b="2741" l="0" r="0" t="2741"/>
          <a:stretch/>
        </p:blipFill>
        <p:spPr>
          <a:xfrm>
            <a:off x="2490428" y="3465963"/>
            <a:ext cx="959892" cy="907254"/>
          </a:xfrm>
          <a:prstGeom prst="rect">
            <a:avLst/>
          </a:prstGeom>
          <a:noFill/>
          <a:ln>
            <a:noFill/>
          </a:ln>
        </p:spPr>
      </p:pic>
      <p:sp>
        <p:nvSpPr>
          <p:cNvPr id="197" name="Google Shape;197;p26"/>
          <p:cNvSpPr txBox="1"/>
          <p:nvPr/>
        </p:nvSpPr>
        <p:spPr>
          <a:xfrm>
            <a:off x="136950" y="4661300"/>
            <a:ext cx="2066400" cy="264300"/>
          </a:xfrm>
          <a:prstGeom prst="rect">
            <a:avLst/>
          </a:prstGeom>
          <a:noFill/>
          <a:ln>
            <a:noFill/>
          </a:ln>
        </p:spPr>
        <p:txBody>
          <a:bodyPr anchorCtr="0" anchor="t" bIns="35100" lIns="67500" spcFirstLastPara="1" rIns="67500" wrap="square" tIns="35100">
            <a:noAutofit/>
          </a:bodyPr>
          <a:lstStyle/>
          <a:p>
            <a:pPr indent="0" lvl="0" marL="0" marR="0" rtl="0" algn="l">
              <a:lnSpc>
                <a:spcPct val="100000"/>
              </a:lnSpc>
              <a:spcBef>
                <a:spcPts val="0"/>
              </a:spcBef>
              <a:spcAft>
                <a:spcPts val="0"/>
              </a:spcAft>
              <a:buClr>
                <a:srgbClr val="FFFFFF"/>
              </a:buClr>
              <a:buSzPts val="1300"/>
              <a:buFont typeface="Garamond"/>
              <a:buNone/>
            </a:pPr>
            <a:r>
              <a:rPr b="1" lang="en" sz="1200">
                <a:solidFill>
                  <a:srgbClr val="FFFFFF"/>
                </a:solidFill>
                <a:latin typeface="Garamond"/>
                <a:ea typeface="Garamond"/>
                <a:cs typeface="Garamond"/>
                <a:sym typeface="Garamond"/>
              </a:rPr>
              <a:t>9</a:t>
            </a:r>
            <a:r>
              <a:rPr b="1" i="0" lang="en" sz="1200" u="none">
                <a:solidFill>
                  <a:srgbClr val="FFFFFF"/>
                </a:solidFill>
                <a:latin typeface="Garamond"/>
                <a:ea typeface="Garamond"/>
                <a:cs typeface="Garamond"/>
                <a:sym typeface="Garamond"/>
              </a:rPr>
              <a:t>/</a:t>
            </a:r>
            <a:r>
              <a:rPr b="1" lang="en" sz="1200">
                <a:solidFill>
                  <a:srgbClr val="FFFFFF"/>
                </a:solidFill>
                <a:latin typeface="Garamond"/>
                <a:ea typeface="Garamond"/>
                <a:cs typeface="Garamond"/>
                <a:sym typeface="Garamond"/>
              </a:rPr>
              <a:t>30</a:t>
            </a:r>
            <a:r>
              <a:rPr b="1" i="0" lang="en" sz="1200" u="none">
                <a:solidFill>
                  <a:srgbClr val="FFFFFF"/>
                </a:solidFill>
                <a:latin typeface="Garamond"/>
                <a:ea typeface="Garamond"/>
                <a:cs typeface="Garamond"/>
                <a:sym typeface="Garamond"/>
              </a:rPr>
              <a:t>  #</a:t>
            </a:r>
            <a:r>
              <a:rPr b="1" lang="en" sz="1200">
                <a:solidFill>
                  <a:srgbClr val="FFFFFF"/>
                </a:solidFill>
                <a:latin typeface="Garamond"/>
                <a:ea typeface="Garamond"/>
                <a:cs typeface="Garamond"/>
                <a:sym typeface="Garamond"/>
              </a:rPr>
              <a:t>PyDataSK</a:t>
            </a:r>
            <a:r>
              <a:rPr b="1" i="0" lang="en" sz="1200" u="none">
                <a:solidFill>
                  <a:srgbClr val="FFFFFF"/>
                </a:solidFill>
                <a:latin typeface="Garamond"/>
                <a:ea typeface="Garamond"/>
                <a:cs typeface="Garamond"/>
                <a:sym typeface="Garamond"/>
              </a:rPr>
              <a:t> @ sli.do</a:t>
            </a:r>
            <a:endParaRPr sz="1000"/>
          </a:p>
        </p:txBody>
      </p:sp>
      <p:sp>
        <p:nvSpPr>
          <p:cNvPr id="198" name="Google Shape;198;p26"/>
          <p:cNvSpPr txBox="1"/>
          <p:nvPr/>
        </p:nvSpPr>
        <p:spPr>
          <a:xfrm>
            <a:off x="2439035" y="4516040"/>
            <a:ext cx="6706200" cy="514200"/>
          </a:xfrm>
          <a:prstGeom prst="rect">
            <a:avLst/>
          </a:prstGeom>
          <a:noFill/>
          <a:ln>
            <a:noFill/>
          </a:ln>
        </p:spPr>
        <p:txBody>
          <a:bodyPr anchorCtr="0" anchor="ctr" bIns="35100" lIns="67500" spcFirstLastPara="1" rIns="67500" wrap="square" tIns="35100">
            <a:noAutofit/>
          </a:bodyPr>
          <a:lstStyle/>
          <a:p>
            <a:pPr indent="0" lvl="0" marL="0" rtl="0" algn="l">
              <a:spcBef>
                <a:spcPts val="0"/>
              </a:spcBef>
              <a:spcAft>
                <a:spcPts val="0"/>
              </a:spcAft>
              <a:buClr>
                <a:srgbClr val="023747"/>
              </a:buClr>
              <a:buSzPts val="1700"/>
              <a:buFont typeface="Garamond"/>
              <a:buNone/>
            </a:pPr>
            <a:r>
              <a:rPr b="1" lang="en" sz="1600">
                <a:solidFill>
                  <a:schemeClr val="lt1"/>
                </a:solidFill>
                <a:latin typeface="Garamond"/>
                <a:ea typeface="Garamond"/>
                <a:cs typeface="Garamond"/>
                <a:sym typeface="Garamond"/>
              </a:rPr>
              <a:t>Under the Hood of LLM</a:t>
            </a:r>
            <a:endParaRPr b="1" sz="1600">
              <a:solidFill>
                <a:schemeClr val="lt1"/>
              </a:solidFill>
              <a:latin typeface="Garamond"/>
              <a:ea typeface="Garamond"/>
              <a:cs typeface="Garamond"/>
              <a:sym typeface="Garamon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1CDD3"/>
        </a:solidFill>
      </p:bgPr>
    </p:bg>
    <p:spTree>
      <p:nvGrpSpPr>
        <p:cNvPr id="202" name="Shape 202"/>
        <p:cNvGrpSpPr/>
        <p:nvPr/>
      </p:nvGrpSpPr>
      <p:grpSpPr>
        <a:xfrm>
          <a:off x="0" y="0"/>
          <a:ext cx="0" cy="0"/>
          <a:chOff x="0" y="0"/>
          <a:chExt cx="0" cy="0"/>
        </a:xfrm>
      </p:grpSpPr>
      <p:sp>
        <p:nvSpPr>
          <p:cNvPr id="203" name="Google Shape;203;p27"/>
          <p:cNvSpPr txBox="1"/>
          <p:nvPr/>
        </p:nvSpPr>
        <p:spPr>
          <a:xfrm>
            <a:off x="136950" y="-63875"/>
            <a:ext cx="8790300" cy="822300"/>
          </a:xfrm>
          <a:prstGeom prst="rect">
            <a:avLst/>
          </a:prstGeom>
          <a:noFill/>
          <a:ln>
            <a:noFill/>
          </a:ln>
        </p:spPr>
        <p:txBody>
          <a:bodyPr anchorCtr="0" anchor="ctr" bIns="35100" lIns="67500" spcFirstLastPara="1" rIns="67500" wrap="square" tIns="35100">
            <a:noAutofit/>
          </a:bodyPr>
          <a:lstStyle/>
          <a:p>
            <a:pPr indent="0" lvl="0" marL="0" marR="0" rtl="0" algn="l">
              <a:lnSpc>
                <a:spcPct val="100000"/>
              </a:lnSpc>
              <a:spcBef>
                <a:spcPts val="0"/>
              </a:spcBef>
              <a:spcAft>
                <a:spcPts val="0"/>
              </a:spcAft>
              <a:buClr>
                <a:srgbClr val="023747"/>
              </a:buClr>
              <a:buSzPts val="2900"/>
              <a:buFont typeface="Garamond"/>
              <a:buNone/>
            </a:pPr>
            <a:r>
              <a:rPr b="1" lang="en" sz="1800">
                <a:solidFill>
                  <a:srgbClr val="023747"/>
                </a:solidFill>
                <a:latin typeface="Garamond"/>
                <a:ea typeface="Garamond"/>
                <a:cs typeface="Garamond"/>
                <a:sym typeface="Garamond"/>
              </a:rPr>
              <a:t>AI, AGI, HLAI &gt; Palantir, Flawless, Sora and beyond… Frankie.AI goes to Hollywood</a:t>
            </a:r>
            <a:endParaRPr sz="1800">
              <a:latin typeface="Garamond"/>
              <a:ea typeface="Garamond"/>
              <a:cs typeface="Garamond"/>
              <a:sym typeface="Garamond"/>
            </a:endParaRPr>
          </a:p>
        </p:txBody>
      </p:sp>
      <p:sp>
        <p:nvSpPr>
          <p:cNvPr id="204" name="Google Shape;204;p27"/>
          <p:cNvSpPr txBox="1"/>
          <p:nvPr/>
        </p:nvSpPr>
        <p:spPr>
          <a:xfrm>
            <a:off x="2029500" y="954875"/>
            <a:ext cx="6957300" cy="3364800"/>
          </a:xfrm>
          <a:prstGeom prst="rect">
            <a:avLst/>
          </a:prstGeom>
          <a:noFill/>
          <a:ln>
            <a:noFill/>
          </a:ln>
        </p:spPr>
        <p:txBody>
          <a:bodyPr anchorCtr="0" anchor="t" bIns="35100" lIns="67500" spcFirstLastPara="1" rIns="67500" wrap="square" tIns="35100">
            <a:noAutofit/>
          </a:bodyPr>
          <a:lstStyle/>
          <a:p>
            <a:pPr indent="0" lvl="0" marL="0" marR="0" rtl="0" algn="l">
              <a:lnSpc>
                <a:spcPct val="100000"/>
              </a:lnSpc>
              <a:spcBef>
                <a:spcPts val="0"/>
              </a:spcBef>
              <a:spcAft>
                <a:spcPts val="0"/>
              </a:spcAft>
              <a:buClr>
                <a:srgbClr val="023747"/>
              </a:buClr>
              <a:buSzPts val="1400"/>
              <a:buFont typeface="Garamond"/>
              <a:buNone/>
            </a:pPr>
            <a:r>
              <a:rPr b="1" i="0" lang="en" sz="1400" u="none">
                <a:solidFill>
                  <a:srgbClr val="023747"/>
                </a:solidFill>
                <a:latin typeface="Garamond"/>
                <a:ea typeface="Garamond"/>
                <a:cs typeface="Garamond"/>
                <a:sym typeface="Garamond"/>
              </a:rPr>
              <a:t>- </a:t>
            </a:r>
            <a:r>
              <a:rPr b="1" lang="en">
                <a:solidFill>
                  <a:schemeClr val="dk1"/>
                </a:solidFill>
                <a:latin typeface="Garamond"/>
                <a:ea typeface="Garamond"/>
                <a:cs typeface="Garamond"/>
                <a:sym typeface="Garamond"/>
              </a:rPr>
              <a:t>Complex, modern-day ML algorithms, where deep learning &amp; ensemble methods dominate</a:t>
            </a:r>
            <a:endParaRPr b="1">
              <a:solidFill>
                <a:schemeClr val="dk1"/>
              </a:solidFill>
              <a:latin typeface="Garamond"/>
              <a:ea typeface="Garamond"/>
              <a:cs typeface="Garamond"/>
              <a:sym typeface="Garamond"/>
            </a:endParaRPr>
          </a:p>
          <a:p>
            <a:pPr indent="0" lvl="0" marL="0" marR="0" rtl="0" algn="l">
              <a:lnSpc>
                <a:spcPct val="100000"/>
              </a:lnSpc>
              <a:spcBef>
                <a:spcPts val="0"/>
              </a:spcBef>
              <a:spcAft>
                <a:spcPts val="0"/>
              </a:spcAft>
              <a:buClr>
                <a:srgbClr val="023747"/>
              </a:buClr>
              <a:buSzPts val="1400"/>
              <a:buFont typeface="Garamond"/>
              <a:buNone/>
            </a:pPr>
            <a:r>
              <a:rPr b="1" lang="en">
                <a:solidFill>
                  <a:schemeClr val="dk1"/>
                </a:solidFill>
                <a:latin typeface="Garamond"/>
                <a:ea typeface="Garamond"/>
                <a:cs typeface="Garamond"/>
                <a:sym typeface="Garamond"/>
              </a:rPr>
              <a:t>- really hard to fully understand, but the decision process behind them</a:t>
            </a:r>
            <a:endParaRPr b="1">
              <a:solidFill>
                <a:schemeClr val="dk1"/>
              </a:solidFill>
              <a:latin typeface="Garamond"/>
              <a:ea typeface="Garamond"/>
              <a:cs typeface="Garamond"/>
              <a:sym typeface="Garamond"/>
            </a:endParaRPr>
          </a:p>
          <a:p>
            <a:pPr indent="0" lvl="0" marL="0" marR="0" rtl="0" algn="l">
              <a:lnSpc>
                <a:spcPct val="100000"/>
              </a:lnSpc>
              <a:spcBef>
                <a:spcPts val="0"/>
              </a:spcBef>
              <a:spcAft>
                <a:spcPts val="0"/>
              </a:spcAft>
              <a:buClr>
                <a:srgbClr val="023747"/>
              </a:buClr>
              <a:buSzPts val="1400"/>
              <a:buFont typeface="Garamond"/>
              <a:buNone/>
            </a:pPr>
            <a:r>
              <a:rPr b="1" lang="en">
                <a:solidFill>
                  <a:schemeClr val="dk1"/>
                </a:solidFill>
                <a:latin typeface="Garamond"/>
                <a:ea typeface="Garamond"/>
                <a:cs typeface="Garamond"/>
                <a:sym typeface="Garamond"/>
              </a:rPr>
              <a:t>- ChatGPT is not transparent/open (at all/bans and restrictions)</a:t>
            </a:r>
            <a:endParaRPr b="1">
              <a:solidFill>
                <a:schemeClr val="dk1"/>
              </a:solidFill>
              <a:latin typeface="Garamond"/>
              <a:ea typeface="Garamond"/>
              <a:cs typeface="Garamond"/>
              <a:sym typeface="Garamond"/>
            </a:endParaRPr>
          </a:p>
          <a:p>
            <a:pPr indent="0" lvl="0" marL="0" marR="0" rtl="0" algn="l">
              <a:lnSpc>
                <a:spcPct val="100000"/>
              </a:lnSpc>
              <a:spcBef>
                <a:spcPts val="0"/>
              </a:spcBef>
              <a:spcAft>
                <a:spcPts val="0"/>
              </a:spcAft>
              <a:buClr>
                <a:srgbClr val="023747"/>
              </a:buClr>
              <a:buSzPts val="1400"/>
              <a:buFont typeface="Garamond"/>
              <a:buNone/>
            </a:pPr>
            <a:r>
              <a:rPr b="1" lang="en">
                <a:solidFill>
                  <a:schemeClr val="dk1"/>
                </a:solidFill>
                <a:latin typeface="Garamond"/>
                <a:ea typeface="Garamond"/>
                <a:cs typeface="Garamond"/>
                <a:sym typeface="Garamond"/>
              </a:rPr>
              <a:t>- can &amp; need to be transparent and trustworthy for decision makers</a:t>
            </a:r>
            <a:endParaRPr b="1">
              <a:solidFill>
                <a:schemeClr val="dk1"/>
              </a:solidFill>
              <a:latin typeface="Garamond"/>
              <a:ea typeface="Garamond"/>
              <a:cs typeface="Garamond"/>
              <a:sym typeface="Garamond"/>
            </a:endParaRPr>
          </a:p>
          <a:p>
            <a:pPr indent="0" lvl="0" marL="0" marR="0" rtl="0" algn="l">
              <a:lnSpc>
                <a:spcPct val="100000"/>
              </a:lnSpc>
              <a:spcBef>
                <a:spcPts val="0"/>
              </a:spcBef>
              <a:spcAft>
                <a:spcPts val="0"/>
              </a:spcAft>
              <a:buClr>
                <a:srgbClr val="023747"/>
              </a:buClr>
              <a:buSzPts val="1400"/>
              <a:buFont typeface="Garamond"/>
              <a:buNone/>
            </a:pPr>
            <a:r>
              <a:rPr b="1" lang="en">
                <a:solidFill>
                  <a:schemeClr val="dk1"/>
                </a:solidFill>
                <a:latin typeface="Garamond"/>
                <a:ea typeface="Garamond"/>
                <a:cs typeface="Garamond"/>
                <a:sym typeface="Garamond"/>
              </a:rPr>
              <a:t>- AI &amp; BI coming together</a:t>
            </a:r>
            <a:endParaRPr b="1">
              <a:solidFill>
                <a:schemeClr val="dk1"/>
              </a:solidFill>
              <a:latin typeface="Garamond"/>
              <a:ea typeface="Garamond"/>
              <a:cs typeface="Garamond"/>
              <a:sym typeface="Garamond"/>
            </a:endParaRPr>
          </a:p>
          <a:p>
            <a:pPr indent="0" lvl="0" marL="0" marR="0" rtl="0" algn="l">
              <a:lnSpc>
                <a:spcPct val="100000"/>
              </a:lnSpc>
              <a:spcBef>
                <a:spcPts val="0"/>
              </a:spcBef>
              <a:spcAft>
                <a:spcPts val="0"/>
              </a:spcAft>
              <a:buClr>
                <a:srgbClr val="023747"/>
              </a:buClr>
              <a:buSzPts val="1400"/>
              <a:buFont typeface="Garamond"/>
              <a:buNone/>
            </a:pPr>
            <a:r>
              <a:rPr b="1" lang="en">
                <a:solidFill>
                  <a:schemeClr val="dk1"/>
                </a:solidFill>
                <a:latin typeface="Garamond"/>
                <a:ea typeface="Garamond"/>
                <a:cs typeface="Garamond"/>
                <a:sym typeface="Garamond"/>
              </a:rPr>
              <a:t>- critical domains as finance, healthcare or public sector &amp; governmental services, where TRUST is a MUST</a:t>
            </a:r>
            <a:endParaRPr b="1">
              <a:solidFill>
                <a:schemeClr val="dk1"/>
              </a:solidFill>
              <a:latin typeface="Garamond"/>
              <a:ea typeface="Garamond"/>
              <a:cs typeface="Garamond"/>
              <a:sym typeface="Garamond"/>
            </a:endParaRPr>
          </a:p>
          <a:p>
            <a:pPr indent="0" lvl="0" marL="0" marR="0" rtl="0" algn="l">
              <a:lnSpc>
                <a:spcPct val="100000"/>
              </a:lnSpc>
              <a:spcBef>
                <a:spcPts val="0"/>
              </a:spcBef>
              <a:spcAft>
                <a:spcPts val="0"/>
              </a:spcAft>
              <a:buClr>
                <a:srgbClr val="023747"/>
              </a:buClr>
              <a:buSzPts val="1400"/>
              <a:buFont typeface="Garamond"/>
              <a:buNone/>
            </a:pPr>
            <a:r>
              <a:rPr b="1" lang="en">
                <a:solidFill>
                  <a:schemeClr val="dk1"/>
                </a:solidFill>
                <a:latin typeface="Garamond"/>
                <a:ea typeface="Garamond"/>
                <a:cs typeface="Garamond"/>
                <a:sym typeface="Garamond"/>
              </a:rPr>
              <a:t>- Explainability vs. Simplicity</a:t>
            </a:r>
            <a:endParaRPr b="1">
              <a:solidFill>
                <a:schemeClr val="dk1"/>
              </a:solidFill>
              <a:latin typeface="Garamond"/>
              <a:ea typeface="Garamond"/>
              <a:cs typeface="Garamond"/>
              <a:sym typeface="Garamond"/>
            </a:endParaRPr>
          </a:p>
          <a:p>
            <a:pPr indent="0" lvl="0" marL="0" marR="0" rtl="0" algn="l">
              <a:lnSpc>
                <a:spcPct val="100000"/>
              </a:lnSpc>
              <a:spcBef>
                <a:spcPts val="0"/>
              </a:spcBef>
              <a:spcAft>
                <a:spcPts val="0"/>
              </a:spcAft>
              <a:buClr>
                <a:srgbClr val="023747"/>
              </a:buClr>
              <a:buSzPts val="1400"/>
              <a:buFont typeface="Garamond"/>
              <a:buNone/>
            </a:pPr>
            <a:r>
              <a:rPr b="1" lang="en">
                <a:solidFill>
                  <a:schemeClr val="dk1"/>
                </a:solidFill>
                <a:latin typeface="Garamond"/>
                <a:ea typeface="Garamond"/>
                <a:cs typeface="Garamond"/>
                <a:sym typeface="Garamond"/>
              </a:rPr>
              <a:t>- growing regulatory pressure also outside these areas Explainable AI (xAI) will be necessity for any organization soon</a:t>
            </a:r>
            <a:endParaRPr b="1">
              <a:solidFill>
                <a:schemeClr val="dk1"/>
              </a:solidFill>
              <a:latin typeface="Garamond"/>
              <a:ea typeface="Garamond"/>
              <a:cs typeface="Garamond"/>
              <a:sym typeface="Garamond"/>
            </a:endParaRPr>
          </a:p>
          <a:p>
            <a:pPr indent="0" lvl="0" marL="0" marR="0" rtl="0" algn="l">
              <a:lnSpc>
                <a:spcPct val="100000"/>
              </a:lnSpc>
              <a:spcBef>
                <a:spcPts val="0"/>
              </a:spcBef>
              <a:spcAft>
                <a:spcPts val="0"/>
              </a:spcAft>
              <a:buClr>
                <a:srgbClr val="023747"/>
              </a:buClr>
              <a:buSzPts val="1400"/>
              <a:buFont typeface="Garamond"/>
              <a:buNone/>
            </a:pPr>
            <a:r>
              <a:rPr b="1" lang="en">
                <a:solidFill>
                  <a:schemeClr val="dk1"/>
                </a:solidFill>
                <a:latin typeface="Garamond"/>
                <a:ea typeface="Garamond"/>
                <a:cs typeface="Garamond"/>
                <a:sym typeface="Garamond"/>
              </a:rPr>
              <a:t>- understand the inner workings of these ML algorithms &amp; how to design systems that imitate intelligence in a transparent way</a:t>
            </a:r>
            <a:endParaRPr b="1">
              <a:solidFill>
                <a:schemeClr val="dk1"/>
              </a:solidFill>
              <a:latin typeface="Garamond"/>
              <a:ea typeface="Garamond"/>
              <a:cs typeface="Garamond"/>
              <a:sym typeface="Garamond"/>
            </a:endParaRPr>
          </a:p>
          <a:p>
            <a:pPr indent="0" lvl="0" marL="0" marR="0" rtl="0" algn="l">
              <a:lnSpc>
                <a:spcPct val="100000"/>
              </a:lnSpc>
              <a:spcBef>
                <a:spcPts val="0"/>
              </a:spcBef>
              <a:spcAft>
                <a:spcPts val="0"/>
              </a:spcAft>
              <a:buClr>
                <a:srgbClr val="023747"/>
              </a:buClr>
              <a:buSzPts val="1400"/>
              <a:buFont typeface="Garamond"/>
              <a:buNone/>
            </a:pPr>
            <a:r>
              <a:rPr b="1" lang="en">
                <a:solidFill>
                  <a:schemeClr val="dk1"/>
                </a:solidFill>
                <a:latin typeface="Garamond"/>
                <a:ea typeface="Garamond"/>
                <a:cs typeface="Garamond"/>
                <a:sym typeface="Garamond"/>
              </a:rPr>
              <a:t>- overview of current trends in Explainable AI/ML &amp; the challenges that are ahead of us</a:t>
            </a:r>
            <a:endParaRPr b="1">
              <a:solidFill>
                <a:schemeClr val="dk1"/>
              </a:solidFill>
              <a:latin typeface="Garamond"/>
              <a:ea typeface="Garamond"/>
              <a:cs typeface="Garamond"/>
              <a:sym typeface="Garamond"/>
            </a:endParaRPr>
          </a:p>
          <a:p>
            <a:pPr indent="0" lvl="0" marL="0" marR="0" rtl="0" algn="l">
              <a:lnSpc>
                <a:spcPct val="100000"/>
              </a:lnSpc>
              <a:spcBef>
                <a:spcPts val="0"/>
              </a:spcBef>
              <a:spcAft>
                <a:spcPts val="0"/>
              </a:spcAft>
              <a:buClr>
                <a:srgbClr val="023747"/>
              </a:buClr>
              <a:buSzPts val="1400"/>
              <a:buFont typeface="Garamond"/>
              <a:buNone/>
            </a:pPr>
            <a:r>
              <a:rPr b="1" lang="en">
                <a:solidFill>
                  <a:schemeClr val="dk1"/>
                </a:solidFill>
                <a:latin typeface="Garamond"/>
                <a:ea typeface="Garamond"/>
                <a:cs typeface="Garamond"/>
                <a:sym typeface="Garamond"/>
              </a:rPr>
              <a:t>- Next big thing?</a:t>
            </a:r>
            <a:endParaRPr sz="1100"/>
          </a:p>
        </p:txBody>
      </p:sp>
      <p:pic>
        <p:nvPicPr>
          <p:cNvPr id="205" name="Google Shape;205;p27"/>
          <p:cNvPicPr preferRelativeResize="0"/>
          <p:nvPr/>
        </p:nvPicPr>
        <p:blipFill rotWithShape="1">
          <a:blip r:embed="rId3">
            <a:alphaModFix/>
          </a:blip>
          <a:srcRect b="0" l="0" r="0" t="0"/>
          <a:stretch/>
        </p:blipFill>
        <p:spPr>
          <a:xfrm>
            <a:off x="0" y="2788444"/>
            <a:ext cx="2400926" cy="1669256"/>
          </a:xfrm>
          <a:prstGeom prst="rect">
            <a:avLst/>
          </a:prstGeom>
          <a:noFill/>
          <a:ln>
            <a:noFill/>
          </a:ln>
        </p:spPr>
      </p:pic>
      <p:pic>
        <p:nvPicPr>
          <p:cNvPr id="206" name="Google Shape;206;p27"/>
          <p:cNvPicPr preferRelativeResize="0"/>
          <p:nvPr/>
        </p:nvPicPr>
        <p:blipFill>
          <a:blip r:embed="rId4">
            <a:alphaModFix/>
          </a:blip>
          <a:stretch>
            <a:fillRect/>
          </a:stretch>
        </p:blipFill>
        <p:spPr>
          <a:xfrm>
            <a:off x="642900" y="954864"/>
            <a:ext cx="959900" cy="951411"/>
          </a:xfrm>
          <a:prstGeom prst="rect">
            <a:avLst/>
          </a:prstGeom>
          <a:noFill/>
          <a:ln>
            <a:noFill/>
          </a:ln>
        </p:spPr>
      </p:pic>
      <p:pic>
        <p:nvPicPr>
          <p:cNvPr id="207" name="Google Shape;207;p27"/>
          <p:cNvPicPr preferRelativeResize="0"/>
          <p:nvPr/>
        </p:nvPicPr>
        <p:blipFill rotWithShape="1">
          <a:blip r:embed="rId5">
            <a:alphaModFix/>
          </a:blip>
          <a:srcRect b="0" l="0" r="0" t="0"/>
          <a:stretch/>
        </p:blipFill>
        <p:spPr>
          <a:xfrm>
            <a:off x="642903" y="1975388"/>
            <a:ext cx="959894" cy="907256"/>
          </a:xfrm>
          <a:prstGeom prst="rect">
            <a:avLst/>
          </a:prstGeom>
          <a:noFill/>
          <a:ln>
            <a:noFill/>
          </a:ln>
        </p:spPr>
      </p:pic>
      <p:pic>
        <p:nvPicPr>
          <p:cNvPr id="208" name="Google Shape;208;p27" title="GAw3VBmRqXd538oDAPLDk5c-1QUTbmdjAAAF.mp4">
            <a:hlinkClick r:id="rId6"/>
          </p:cNvPr>
          <p:cNvPicPr preferRelativeResize="0"/>
          <p:nvPr/>
        </p:nvPicPr>
        <p:blipFill>
          <a:blip r:embed="rId7">
            <a:alphaModFix/>
          </a:blip>
          <a:stretch>
            <a:fillRect/>
          </a:stretch>
        </p:blipFill>
        <p:spPr>
          <a:xfrm>
            <a:off x="0" y="620424"/>
            <a:ext cx="2800075" cy="3882300"/>
          </a:xfrm>
          <a:prstGeom prst="rect">
            <a:avLst/>
          </a:prstGeom>
          <a:noFill/>
          <a:ln>
            <a:noFill/>
          </a:ln>
        </p:spPr>
      </p:pic>
      <p:pic>
        <p:nvPicPr>
          <p:cNvPr id="209" name="Google Shape;209;p27" title="OpenAI Sora Text to Video.mp4">
            <a:hlinkClick r:id="rId8"/>
          </p:cNvPr>
          <p:cNvPicPr preferRelativeResize="0"/>
          <p:nvPr/>
        </p:nvPicPr>
        <p:blipFill>
          <a:blip r:embed="rId9">
            <a:alphaModFix/>
          </a:blip>
          <a:stretch>
            <a:fillRect/>
          </a:stretch>
        </p:blipFill>
        <p:spPr>
          <a:xfrm>
            <a:off x="2800075" y="620425"/>
            <a:ext cx="6343925" cy="3882300"/>
          </a:xfrm>
          <a:prstGeom prst="rect">
            <a:avLst/>
          </a:prstGeom>
          <a:noFill/>
          <a:ln>
            <a:noFill/>
          </a:ln>
        </p:spPr>
      </p:pic>
      <p:sp>
        <p:nvSpPr>
          <p:cNvPr id="210" name="Google Shape;210;p27"/>
          <p:cNvSpPr txBox="1"/>
          <p:nvPr/>
        </p:nvSpPr>
        <p:spPr>
          <a:xfrm>
            <a:off x="2439035" y="4516040"/>
            <a:ext cx="6706200" cy="514200"/>
          </a:xfrm>
          <a:prstGeom prst="rect">
            <a:avLst/>
          </a:prstGeom>
          <a:noFill/>
          <a:ln>
            <a:noFill/>
          </a:ln>
        </p:spPr>
        <p:txBody>
          <a:bodyPr anchorCtr="0" anchor="ctr" bIns="35100" lIns="67500" spcFirstLastPara="1" rIns="67500" wrap="square" tIns="35100">
            <a:noAutofit/>
          </a:bodyPr>
          <a:lstStyle/>
          <a:p>
            <a:pPr indent="0" lvl="0" marL="0" rtl="0" algn="l">
              <a:spcBef>
                <a:spcPts val="0"/>
              </a:spcBef>
              <a:spcAft>
                <a:spcPts val="0"/>
              </a:spcAft>
              <a:buClr>
                <a:srgbClr val="023747"/>
              </a:buClr>
              <a:buSzPts val="1700"/>
              <a:buFont typeface="Garamond"/>
              <a:buNone/>
            </a:pPr>
            <a:r>
              <a:rPr b="1" lang="en" sz="1600">
                <a:solidFill>
                  <a:schemeClr val="lt1"/>
                </a:solidFill>
                <a:latin typeface="Garamond"/>
                <a:ea typeface="Garamond"/>
                <a:cs typeface="Garamond"/>
                <a:sym typeface="Garamond"/>
              </a:rPr>
              <a:t>Under the Hood of LLM</a:t>
            </a:r>
            <a:endParaRPr b="1" sz="1600">
              <a:solidFill>
                <a:schemeClr val="lt1"/>
              </a:solidFill>
              <a:latin typeface="Garamond"/>
              <a:ea typeface="Garamond"/>
              <a:cs typeface="Garamond"/>
              <a:sym typeface="Garamond"/>
            </a:endParaRPr>
          </a:p>
        </p:txBody>
      </p:sp>
      <p:sp>
        <p:nvSpPr>
          <p:cNvPr id="211" name="Google Shape;211;p27"/>
          <p:cNvSpPr txBox="1"/>
          <p:nvPr/>
        </p:nvSpPr>
        <p:spPr>
          <a:xfrm>
            <a:off x="136950" y="4661300"/>
            <a:ext cx="2066400" cy="264300"/>
          </a:xfrm>
          <a:prstGeom prst="rect">
            <a:avLst/>
          </a:prstGeom>
          <a:noFill/>
          <a:ln>
            <a:noFill/>
          </a:ln>
        </p:spPr>
        <p:txBody>
          <a:bodyPr anchorCtr="0" anchor="t" bIns="35100" lIns="67500" spcFirstLastPara="1" rIns="67500" wrap="square" tIns="35100">
            <a:noAutofit/>
          </a:bodyPr>
          <a:lstStyle/>
          <a:p>
            <a:pPr indent="0" lvl="0" marL="0" marR="0" rtl="0" algn="l">
              <a:lnSpc>
                <a:spcPct val="100000"/>
              </a:lnSpc>
              <a:spcBef>
                <a:spcPts val="0"/>
              </a:spcBef>
              <a:spcAft>
                <a:spcPts val="0"/>
              </a:spcAft>
              <a:buClr>
                <a:srgbClr val="FFFFFF"/>
              </a:buClr>
              <a:buSzPts val="1300"/>
              <a:buFont typeface="Garamond"/>
              <a:buNone/>
            </a:pPr>
            <a:r>
              <a:rPr b="1" lang="en" sz="1200">
                <a:solidFill>
                  <a:srgbClr val="FFFFFF"/>
                </a:solidFill>
                <a:latin typeface="Garamond"/>
                <a:ea typeface="Garamond"/>
                <a:cs typeface="Garamond"/>
                <a:sym typeface="Garamond"/>
              </a:rPr>
              <a:t>10</a:t>
            </a:r>
            <a:r>
              <a:rPr b="1" i="0" lang="en" sz="1200" u="none">
                <a:solidFill>
                  <a:srgbClr val="FFFFFF"/>
                </a:solidFill>
                <a:latin typeface="Garamond"/>
                <a:ea typeface="Garamond"/>
                <a:cs typeface="Garamond"/>
                <a:sym typeface="Garamond"/>
              </a:rPr>
              <a:t>/</a:t>
            </a:r>
            <a:r>
              <a:rPr b="1" lang="en" sz="1200">
                <a:solidFill>
                  <a:srgbClr val="FFFFFF"/>
                </a:solidFill>
                <a:latin typeface="Garamond"/>
                <a:ea typeface="Garamond"/>
                <a:cs typeface="Garamond"/>
                <a:sym typeface="Garamond"/>
              </a:rPr>
              <a:t>30</a:t>
            </a:r>
            <a:r>
              <a:rPr b="1" i="0" lang="en" sz="1200" u="none">
                <a:solidFill>
                  <a:srgbClr val="FFFFFF"/>
                </a:solidFill>
                <a:latin typeface="Garamond"/>
                <a:ea typeface="Garamond"/>
                <a:cs typeface="Garamond"/>
                <a:sym typeface="Garamond"/>
              </a:rPr>
              <a:t>  #</a:t>
            </a:r>
            <a:r>
              <a:rPr b="1" lang="en" sz="1200">
                <a:solidFill>
                  <a:srgbClr val="FFFFFF"/>
                </a:solidFill>
                <a:latin typeface="Garamond"/>
                <a:ea typeface="Garamond"/>
                <a:cs typeface="Garamond"/>
                <a:sym typeface="Garamond"/>
              </a:rPr>
              <a:t>PyDataSK</a:t>
            </a:r>
            <a:r>
              <a:rPr b="1" i="0" lang="en" sz="1200" u="none">
                <a:solidFill>
                  <a:srgbClr val="FFFFFF"/>
                </a:solidFill>
                <a:latin typeface="Garamond"/>
                <a:ea typeface="Garamond"/>
                <a:cs typeface="Garamond"/>
                <a:sym typeface="Garamond"/>
              </a:rPr>
              <a:t> @ sli.do</a:t>
            </a:r>
            <a:endParaRPr sz="10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8"/>
                                        </p:tgtEl>
                                        <p:attrNameLst>
                                          <p:attrName>style.visibility</p:attrName>
                                        </p:attrNameLst>
                                      </p:cBhvr>
                                      <p:to>
                                        <p:strVal val="visible"/>
                                      </p:to>
                                    </p:set>
                                    <p:animEffect filter="fade" transition="in">
                                      <p:cBhvr>
                                        <p:cTn dur="1000"/>
                                        <p:tgtEl>
                                          <p:spTgt spid="20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9"/>
                                        </p:tgtEl>
                                        <p:attrNameLst>
                                          <p:attrName>style.visibility</p:attrName>
                                        </p:attrNameLst>
                                      </p:cBhvr>
                                      <p:to>
                                        <p:strVal val="visible"/>
                                      </p:to>
                                    </p:set>
                                    <p:animEffect filter="fade" transition="in">
                                      <p:cBhvr>
                                        <p:cTn dur="1000"/>
                                        <p:tgtEl>
                                          <p:spTgt spid="20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1CDD3"/>
        </a:solidFill>
      </p:bgPr>
    </p:bg>
    <p:spTree>
      <p:nvGrpSpPr>
        <p:cNvPr id="215" name="Shape 215"/>
        <p:cNvGrpSpPr/>
        <p:nvPr/>
      </p:nvGrpSpPr>
      <p:grpSpPr>
        <a:xfrm>
          <a:off x="0" y="0"/>
          <a:ext cx="0" cy="0"/>
          <a:chOff x="0" y="0"/>
          <a:chExt cx="0" cy="0"/>
        </a:xfrm>
      </p:grpSpPr>
      <p:sp>
        <p:nvSpPr>
          <p:cNvPr id="216" name="Google Shape;216;p28"/>
          <p:cNvSpPr txBox="1"/>
          <p:nvPr/>
        </p:nvSpPr>
        <p:spPr>
          <a:xfrm>
            <a:off x="2081625" y="830038"/>
            <a:ext cx="6957300" cy="3364800"/>
          </a:xfrm>
          <a:prstGeom prst="rect">
            <a:avLst/>
          </a:prstGeom>
          <a:noFill/>
          <a:ln>
            <a:noFill/>
          </a:ln>
        </p:spPr>
        <p:txBody>
          <a:bodyPr anchorCtr="0" anchor="t" bIns="35100" lIns="67500" spcFirstLastPara="1" rIns="67500" wrap="square" tIns="35100">
            <a:noAutofit/>
          </a:bodyPr>
          <a:lstStyle/>
          <a:p>
            <a:pPr indent="0" lvl="0" marL="0" marR="0" rtl="0" algn="l">
              <a:lnSpc>
                <a:spcPct val="100000"/>
              </a:lnSpc>
              <a:spcBef>
                <a:spcPts val="0"/>
              </a:spcBef>
              <a:spcAft>
                <a:spcPts val="0"/>
              </a:spcAft>
              <a:buClr>
                <a:srgbClr val="023747"/>
              </a:buClr>
              <a:buSzPts val="1400"/>
              <a:buFont typeface="Garamond"/>
              <a:buNone/>
            </a:pPr>
            <a:r>
              <a:t/>
            </a:r>
            <a:endParaRPr sz="1100"/>
          </a:p>
        </p:txBody>
      </p:sp>
      <p:pic>
        <p:nvPicPr>
          <p:cNvPr id="217" name="Google Shape;217;p28"/>
          <p:cNvPicPr preferRelativeResize="0"/>
          <p:nvPr/>
        </p:nvPicPr>
        <p:blipFill>
          <a:blip r:embed="rId3">
            <a:alphaModFix/>
          </a:blip>
          <a:stretch>
            <a:fillRect/>
          </a:stretch>
        </p:blipFill>
        <p:spPr>
          <a:xfrm>
            <a:off x="642900" y="954864"/>
            <a:ext cx="959900" cy="951411"/>
          </a:xfrm>
          <a:prstGeom prst="rect">
            <a:avLst/>
          </a:prstGeom>
          <a:noFill/>
          <a:ln>
            <a:noFill/>
          </a:ln>
        </p:spPr>
      </p:pic>
      <p:pic>
        <p:nvPicPr>
          <p:cNvPr id="218" name="Google Shape;218;p28"/>
          <p:cNvPicPr preferRelativeResize="0"/>
          <p:nvPr/>
        </p:nvPicPr>
        <p:blipFill rotWithShape="1">
          <a:blip r:embed="rId4">
            <a:alphaModFix/>
          </a:blip>
          <a:srcRect b="0" l="0" r="0" t="0"/>
          <a:stretch/>
        </p:blipFill>
        <p:spPr>
          <a:xfrm>
            <a:off x="642903" y="1975388"/>
            <a:ext cx="959894" cy="907256"/>
          </a:xfrm>
          <a:prstGeom prst="rect">
            <a:avLst/>
          </a:prstGeom>
          <a:noFill/>
          <a:ln>
            <a:noFill/>
          </a:ln>
        </p:spPr>
      </p:pic>
      <p:pic>
        <p:nvPicPr>
          <p:cNvPr id="219" name="Google Shape;219;p28" title="transformer Untitled.png"/>
          <p:cNvPicPr preferRelativeResize="0"/>
          <p:nvPr/>
        </p:nvPicPr>
        <p:blipFill>
          <a:blip r:embed="rId5">
            <a:alphaModFix/>
          </a:blip>
          <a:stretch>
            <a:fillRect/>
          </a:stretch>
        </p:blipFill>
        <p:spPr>
          <a:xfrm>
            <a:off x="0" y="7074"/>
            <a:ext cx="3952091" cy="4508976"/>
          </a:xfrm>
          <a:prstGeom prst="rect">
            <a:avLst/>
          </a:prstGeom>
          <a:noFill/>
          <a:ln>
            <a:noFill/>
          </a:ln>
        </p:spPr>
      </p:pic>
      <p:pic>
        <p:nvPicPr>
          <p:cNvPr id="220" name="Google Shape;220;p28" title="Vanilla_RAG-697535e2d5b9ae64ccfd6415a79965c7.png"/>
          <p:cNvPicPr preferRelativeResize="0"/>
          <p:nvPr/>
        </p:nvPicPr>
        <p:blipFill>
          <a:blip r:embed="rId6">
            <a:alphaModFix/>
          </a:blip>
          <a:stretch>
            <a:fillRect/>
          </a:stretch>
        </p:blipFill>
        <p:spPr>
          <a:xfrm>
            <a:off x="3952102" y="476278"/>
            <a:ext cx="5193124" cy="2596529"/>
          </a:xfrm>
          <a:prstGeom prst="rect">
            <a:avLst/>
          </a:prstGeom>
          <a:noFill/>
          <a:ln>
            <a:noFill/>
          </a:ln>
        </p:spPr>
      </p:pic>
      <p:sp>
        <p:nvSpPr>
          <p:cNvPr id="221" name="Google Shape;221;p28"/>
          <p:cNvSpPr txBox="1"/>
          <p:nvPr/>
        </p:nvSpPr>
        <p:spPr>
          <a:xfrm>
            <a:off x="3952099" y="-85975"/>
            <a:ext cx="5193000" cy="742800"/>
          </a:xfrm>
          <a:prstGeom prst="rect">
            <a:avLst/>
          </a:prstGeom>
          <a:noFill/>
          <a:ln>
            <a:noFill/>
          </a:ln>
        </p:spPr>
        <p:txBody>
          <a:bodyPr anchorCtr="0" anchor="ctr" bIns="35100" lIns="67500" spcFirstLastPara="1" rIns="67500" wrap="square" tIns="35100">
            <a:noAutofit/>
          </a:bodyPr>
          <a:lstStyle/>
          <a:p>
            <a:pPr indent="0" lvl="0" marL="0" marR="0" rtl="0" algn="l">
              <a:lnSpc>
                <a:spcPct val="100000"/>
              </a:lnSpc>
              <a:spcBef>
                <a:spcPts val="0"/>
              </a:spcBef>
              <a:spcAft>
                <a:spcPts val="0"/>
              </a:spcAft>
              <a:buClr>
                <a:srgbClr val="023747"/>
              </a:buClr>
              <a:buSzPts val="2900"/>
              <a:buFont typeface="Garamond"/>
              <a:buNone/>
            </a:pPr>
            <a:r>
              <a:rPr b="1" lang="en" sz="1800">
                <a:solidFill>
                  <a:srgbClr val="023747"/>
                </a:solidFill>
                <a:latin typeface="Garamond"/>
                <a:ea typeface="Garamond"/>
                <a:cs typeface="Garamond"/>
                <a:sym typeface="Garamond"/>
              </a:rPr>
              <a:t>Static </a:t>
            </a:r>
            <a:r>
              <a:rPr b="1" lang="en" sz="1800">
                <a:solidFill>
                  <a:srgbClr val="023747"/>
                </a:solidFill>
                <a:latin typeface="Garamond"/>
                <a:ea typeface="Garamond"/>
                <a:cs typeface="Garamond"/>
                <a:sym typeface="Garamond"/>
              </a:rPr>
              <a:t>LLM </a:t>
            </a:r>
            <a:r>
              <a:rPr b="1" lang="en" sz="1800">
                <a:solidFill>
                  <a:srgbClr val="023747"/>
                </a:solidFill>
                <a:latin typeface="Garamond"/>
                <a:ea typeface="Garamond"/>
                <a:cs typeface="Garamond"/>
                <a:sym typeface="Garamond"/>
              </a:rPr>
              <a:t>(how LLM search?), AI agents (RAG)</a:t>
            </a:r>
            <a:endParaRPr sz="1800">
              <a:latin typeface="Garamond"/>
              <a:ea typeface="Garamond"/>
              <a:cs typeface="Garamond"/>
              <a:sym typeface="Garamond"/>
            </a:endParaRPr>
          </a:p>
        </p:txBody>
      </p:sp>
      <p:sp>
        <p:nvSpPr>
          <p:cNvPr id="222" name="Google Shape;222;p28"/>
          <p:cNvSpPr txBox="1"/>
          <p:nvPr/>
        </p:nvSpPr>
        <p:spPr>
          <a:xfrm>
            <a:off x="4073225" y="3423025"/>
            <a:ext cx="5193000" cy="951300"/>
          </a:xfrm>
          <a:prstGeom prst="rect">
            <a:avLst/>
          </a:prstGeom>
          <a:noFill/>
          <a:ln>
            <a:noFill/>
          </a:ln>
        </p:spPr>
        <p:txBody>
          <a:bodyPr anchorCtr="0" anchor="ctr" bIns="35100" lIns="67500" spcFirstLastPara="1" rIns="67500" wrap="square" tIns="35100">
            <a:noAutofit/>
          </a:bodyPr>
          <a:lstStyle/>
          <a:p>
            <a:pPr indent="0" lvl="0" marL="0" marR="0" rtl="0" algn="l">
              <a:lnSpc>
                <a:spcPct val="100000"/>
              </a:lnSpc>
              <a:spcBef>
                <a:spcPts val="0"/>
              </a:spcBef>
              <a:spcAft>
                <a:spcPts val="0"/>
              </a:spcAft>
              <a:buClr>
                <a:srgbClr val="023747"/>
              </a:buClr>
              <a:buSzPts val="2900"/>
              <a:buFont typeface="Garamond"/>
              <a:buNone/>
            </a:pPr>
            <a:r>
              <a:rPr b="1" lang="en" sz="1800">
                <a:solidFill>
                  <a:srgbClr val="023747"/>
                </a:solidFill>
                <a:latin typeface="Garamond"/>
                <a:ea typeface="Garamond"/>
                <a:cs typeface="Garamond"/>
                <a:sym typeface="Garamond"/>
              </a:rPr>
              <a:t>Why RAG? (vector database), CONTEXT is everything/KING - &gt; MCP [model context protocol] basically giving AI tools/APIs in an unified way</a:t>
            </a:r>
            <a:endParaRPr sz="1800">
              <a:latin typeface="Garamond"/>
              <a:ea typeface="Garamond"/>
              <a:cs typeface="Garamond"/>
              <a:sym typeface="Garamond"/>
            </a:endParaRPr>
          </a:p>
        </p:txBody>
      </p:sp>
      <p:sp>
        <p:nvSpPr>
          <p:cNvPr id="223" name="Google Shape;223;p28"/>
          <p:cNvSpPr txBox="1"/>
          <p:nvPr/>
        </p:nvSpPr>
        <p:spPr>
          <a:xfrm>
            <a:off x="136950" y="4661300"/>
            <a:ext cx="2066400" cy="264300"/>
          </a:xfrm>
          <a:prstGeom prst="rect">
            <a:avLst/>
          </a:prstGeom>
          <a:noFill/>
          <a:ln>
            <a:noFill/>
          </a:ln>
        </p:spPr>
        <p:txBody>
          <a:bodyPr anchorCtr="0" anchor="t" bIns="35100" lIns="67500" spcFirstLastPara="1" rIns="67500" wrap="square" tIns="35100">
            <a:noAutofit/>
          </a:bodyPr>
          <a:lstStyle/>
          <a:p>
            <a:pPr indent="0" lvl="0" marL="0" marR="0" rtl="0" algn="l">
              <a:lnSpc>
                <a:spcPct val="100000"/>
              </a:lnSpc>
              <a:spcBef>
                <a:spcPts val="0"/>
              </a:spcBef>
              <a:spcAft>
                <a:spcPts val="0"/>
              </a:spcAft>
              <a:buClr>
                <a:srgbClr val="FFFFFF"/>
              </a:buClr>
              <a:buSzPts val="1300"/>
              <a:buFont typeface="Garamond"/>
              <a:buNone/>
            </a:pPr>
            <a:r>
              <a:rPr b="1" lang="en" sz="1200">
                <a:solidFill>
                  <a:srgbClr val="FFFFFF"/>
                </a:solidFill>
                <a:latin typeface="Garamond"/>
                <a:ea typeface="Garamond"/>
                <a:cs typeface="Garamond"/>
                <a:sym typeface="Garamond"/>
              </a:rPr>
              <a:t>11</a:t>
            </a:r>
            <a:r>
              <a:rPr b="1" i="0" lang="en" sz="1200" u="none">
                <a:solidFill>
                  <a:srgbClr val="FFFFFF"/>
                </a:solidFill>
                <a:latin typeface="Garamond"/>
                <a:ea typeface="Garamond"/>
                <a:cs typeface="Garamond"/>
                <a:sym typeface="Garamond"/>
              </a:rPr>
              <a:t>/</a:t>
            </a:r>
            <a:r>
              <a:rPr b="1" lang="en" sz="1200">
                <a:solidFill>
                  <a:srgbClr val="FFFFFF"/>
                </a:solidFill>
                <a:latin typeface="Garamond"/>
                <a:ea typeface="Garamond"/>
                <a:cs typeface="Garamond"/>
                <a:sym typeface="Garamond"/>
              </a:rPr>
              <a:t>30</a:t>
            </a:r>
            <a:r>
              <a:rPr b="1" i="0" lang="en" sz="1200" u="none">
                <a:solidFill>
                  <a:srgbClr val="FFFFFF"/>
                </a:solidFill>
                <a:latin typeface="Garamond"/>
                <a:ea typeface="Garamond"/>
                <a:cs typeface="Garamond"/>
                <a:sym typeface="Garamond"/>
              </a:rPr>
              <a:t>  #</a:t>
            </a:r>
            <a:r>
              <a:rPr b="1" lang="en" sz="1200">
                <a:solidFill>
                  <a:srgbClr val="FFFFFF"/>
                </a:solidFill>
                <a:latin typeface="Garamond"/>
                <a:ea typeface="Garamond"/>
                <a:cs typeface="Garamond"/>
                <a:sym typeface="Garamond"/>
              </a:rPr>
              <a:t>PyDataSK</a:t>
            </a:r>
            <a:r>
              <a:rPr b="1" i="0" lang="en" sz="1200" u="none">
                <a:solidFill>
                  <a:srgbClr val="FFFFFF"/>
                </a:solidFill>
                <a:latin typeface="Garamond"/>
                <a:ea typeface="Garamond"/>
                <a:cs typeface="Garamond"/>
                <a:sym typeface="Garamond"/>
              </a:rPr>
              <a:t> @ sli.do</a:t>
            </a:r>
            <a:endParaRPr sz="1000"/>
          </a:p>
        </p:txBody>
      </p:sp>
      <p:sp>
        <p:nvSpPr>
          <p:cNvPr id="224" name="Google Shape;224;p28"/>
          <p:cNvSpPr txBox="1"/>
          <p:nvPr/>
        </p:nvSpPr>
        <p:spPr>
          <a:xfrm>
            <a:off x="2439035" y="4516040"/>
            <a:ext cx="6706200" cy="514200"/>
          </a:xfrm>
          <a:prstGeom prst="rect">
            <a:avLst/>
          </a:prstGeom>
          <a:noFill/>
          <a:ln>
            <a:noFill/>
          </a:ln>
        </p:spPr>
        <p:txBody>
          <a:bodyPr anchorCtr="0" anchor="ctr" bIns="35100" lIns="67500" spcFirstLastPara="1" rIns="67500" wrap="square" tIns="35100">
            <a:noAutofit/>
          </a:bodyPr>
          <a:lstStyle/>
          <a:p>
            <a:pPr indent="0" lvl="0" marL="0" rtl="0" algn="l">
              <a:spcBef>
                <a:spcPts val="0"/>
              </a:spcBef>
              <a:spcAft>
                <a:spcPts val="0"/>
              </a:spcAft>
              <a:buClr>
                <a:srgbClr val="023747"/>
              </a:buClr>
              <a:buSzPts val="1700"/>
              <a:buFont typeface="Garamond"/>
              <a:buNone/>
            </a:pPr>
            <a:r>
              <a:rPr b="1" lang="en" sz="1600">
                <a:solidFill>
                  <a:schemeClr val="lt1"/>
                </a:solidFill>
                <a:latin typeface="Garamond"/>
                <a:ea typeface="Garamond"/>
                <a:cs typeface="Garamond"/>
                <a:sym typeface="Garamond"/>
              </a:rPr>
              <a:t>Under the Hood of LLM</a:t>
            </a:r>
            <a:endParaRPr b="1" sz="1600">
              <a:solidFill>
                <a:schemeClr val="lt1"/>
              </a:solidFill>
              <a:latin typeface="Garamond"/>
              <a:ea typeface="Garamond"/>
              <a:cs typeface="Garamond"/>
              <a:sym typeface="Garamon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1CDD3"/>
        </a:solidFill>
      </p:bgPr>
    </p:bg>
    <p:spTree>
      <p:nvGrpSpPr>
        <p:cNvPr id="228" name="Shape 228"/>
        <p:cNvGrpSpPr/>
        <p:nvPr/>
      </p:nvGrpSpPr>
      <p:grpSpPr>
        <a:xfrm>
          <a:off x="0" y="0"/>
          <a:ext cx="0" cy="0"/>
          <a:chOff x="0" y="0"/>
          <a:chExt cx="0" cy="0"/>
        </a:xfrm>
      </p:grpSpPr>
      <p:sp>
        <p:nvSpPr>
          <p:cNvPr id="229" name="Google Shape;229;p29"/>
          <p:cNvSpPr txBox="1"/>
          <p:nvPr/>
        </p:nvSpPr>
        <p:spPr>
          <a:xfrm>
            <a:off x="196504" y="205978"/>
            <a:ext cx="8790300" cy="742800"/>
          </a:xfrm>
          <a:prstGeom prst="rect">
            <a:avLst/>
          </a:prstGeom>
          <a:noFill/>
          <a:ln>
            <a:noFill/>
          </a:ln>
        </p:spPr>
        <p:txBody>
          <a:bodyPr anchorCtr="0" anchor="ctr" bIns="35100" lIns="67500" spcFirstLastPara="1" rIns="67500" wrap="square" tIns="35100">
            <a:noAutofit/>
          </a:bodyPr>
          <a:lstStyle/>
          <a:p>
            <a:pPr indent="0" lvl="0" marL="0" marR="0" rtl="0" algn="l">
              <a:lnSpc>
                <a:spcPct val="100000"/>
              </a:lnSpc>
              <a:spcBef>
                <a:spcPts val="0"/>
              </a:spcBef>
              <a:spcAft>
                <a:spcPts val="0"/>
              </a:spcAft>
              <a:buClr>
                <a:srgbClr val="023747"/>
              </a:buClr>
              <a:buSzPts val="2900"/>
              <a:buFont typeface="Garamond"/>
              <a:buNone/>
            </a:pPr>
            <a:r>
              <a:rPr b="1" lang="en" sz="2000">
                <a:solidFill>
                  <a:srgbClr val="023747"/>
                </a:solidFill>
                <a:latin typeface="Garamond"/>
                <a:ea typeface="Garamond"/>
                <a:cs typeface="Garamond"/>
                <a:sym typeface="Garamond"/>
              </a:rPr>
              <a:t>Explainable ML/AI (xAI), Era Chatbots, AI agents</a:t>
            </a:r>
            <a:r>
              <a:rPr b="1" i="0" lang="en" sz="2000" u="none">
                <a:solidFill>
                  <a:srgbClr val="023747"/>
                </a:solidFill>
                <a:latin typeface="Garamond"/>
                <a:ea typeface="Garamond"/>
                <a:cs typeface="Garamond"/>
                <a:sym typeface="Garamond"/>
              </a:rPr>
              <a:t> </a:t>
            </a:r>
            <a:r>
              <a:rPr b="1" lang="en" sz="2000">
                <a:solidFill>
                  <a:srgbClr val="023747"/>
                </a:solidFill>
                <a:latin typeface="Garamond"/>
                <a:ea typeface="Garamond"/>
                <a:cs typeface="Garamond"/>
                <a:sym typeface="Garamond"/>
              </a:rPr>
              <a:t>{MCP, AG-UI, RAG, A2A}</a:t>
            </a:r>
            <a:endParaRPr sz="2000">
              <a:latin typeface="Garamond"/>
              <a:ea typeface="Garamond"/>
              <a:cs typeface="Garamond"/>
              <a:sym typeface="Garamond"/>
            </a:endParaRPr>
          </a:p>
        </p:txBody>
      </p:sp>
      <p:sp>
        <p:nvSpPr>
          <p:cNvPr id="230" name="Google Shape;230;p29"/>
          <p:cNvSpPr txBox="1"/>
          <p:nvPr/>
        </p:nvSpPr>
        <p:spPr>
          <a:xfrm>
            <a:off x="2029500" y="954875"/>
            <a:ext cx="6957300" cy="3364800"/>
          </a:xfrm>
          <a:prstGeom prst="rect">
            <a:avLst/>
          </a:prstGeom>
          <a:noFill/>
          <a:ln>
            <a:noFill/>
          </a:ln>
        </p:spPr>
        <p:txBody>
          <a:bodyPr anchorCtr="0" anchor="t" bIns="35100" lIns="67500" spcFirstLastPara="1" rIns="67500" wrap="square" tIns="35100">
            <a:noAutofit/>
          </a:bodyPr>
          <a:lstStyle/>
          <a:p>
            <a:pPr indent="0" lvl="0" marL="0" marR="0" rtl="0" algn="l">
              <a:lnSpc>
                <a:spcPct val="100000"/>
              </a:lnSpc>
              <a:spcBef>
                <a:spcPts val="0"/>
              </a:spcBef>
              <a:spcAft>
                <a:spcPts val="0"/>
              </a:spcAft>
              <a:buClr>
                <a:srgbClr val="023747"/>
              </a:buClr>
              <a:buSzPts val="1400"/>
              <a:buFont typeface="Garamond"/>
              <a:buNone/>
            </a:pPr>
            <a:r>
              <a:t/>
            </a:r>
            <a:endParaRPr sz="1100"/>
          </a:p>
        </p:txBody>
      </p:sp>
      <p:pic>
        <p:nvPicPr>
          <p:cNvPr id="231" name="Google Shape;231;p29"/>
          <p:cNvPicPr preferRelativeResize="0"/>
          <p:nvPr/>
        </p:nvPicPr>
        <p:blipFill rotWithShape="1">
          <a:blip r:embed="rId3">
            <a:alphaModFix/>
          </a:blip>
          <a:srcRect b="0" l="0" r="0" t="0"/>
          <a:stretch/>
        </p:blipFill>
        <p:spPr>
          <a:xfrm>
            <a:off x="0" y="2788444"/>
            <a:ext cx="2400926" cy="1669256"/>
          </a:xfrm>
          <a:prstGeom prst="rect">
            <a:avLst/>
          </a:prstGeom>
          <a:noFill/>
          <a:ln>
            <a:noFill/>
          </a:ln>
        </p:spPr>
      </p:pic>
      <p:pic>
        <p:nvPicPr>
          <p:cNvPr id="232" name="Google Shape;232;p29"/>
          <p:cNvPicPr preferRelativeResize="0"/>
          <p:nvPr/>
        </p:nvPicPr>
        <p:blipFill>
          <a:blip r:embed="rId4">
            <a:alphaModFix/>
          </a:blip>
          <a:stretch>
            <a:fillRect/>
          </a:stretch>
        </p:blipFill>
        <p:spPr>
          <a:xfrm>
            <a:off x="642900" y="954864"/>
            <a:ext cx="959900" cy="951411"/>
          </a:xfrm>
          <a:prstGeom prst="rect">
            <a:avLst/>
          </a:prstGeom>
          <a:noFill/>
          <a:ln>
            <a:noFill/>
          </a:ln>
        </p:spPr>
      </p:pic>
      <p:pic>
        <p:nvPicPr>
          <p:cNvPr id="233" name="Google Shape;233;p29"/>
          <p:cNvPicPr preferRelativeResize="0"/>
          <p:nvPr/>
        </p:nvPicPr>
        <p:blipFill rotWithShape="1">
          <a:blip r:embed="rId5">
            <a:alphaModFix/>
          </a:blip>
          <a:srcRect b="0" l="0" r="0" t="0"/>
          <a:stretch/>
        </p:blipFill>
        <p:spPr>
          <a:xfrm>
            <a:off x="642903" y="1975388"/>
            <a:ext cx="959894" cy="907256"/>
          </a:xfrm>
          <a:prstGeom prst="rect">
            <a:avLst/>
          </a:prstGeom>
          <a:noFill/>
          <a:ln>
            <a:noFill/>
          </a:ln>
        </p:spPr>
      </p:pic>
      <p:pic>
        <p:nvPicPr>
          <p:cNvPr id="234" name="Google Shape;234;p29" title="FB_IMG_1747190168331.jpg"/>
          <p:cNvPicPr preferRelativeResize="0"/>
          <p:nvPr/>
        </p:nvPicPr>
        <p:blipFill>
          <a:blip r:embed="rId6">
            <a:alphaModFix/>
          </a:blip>
          <a:stretch>
            <a:fillRect/>
          </a:stretch>
        </p:blipFill>
        <p:spPr>
          <a:xfrm>
            <a:off x="2029500" y="783525"/>
            <a:ext cx="4918471" cy="3674175"/>
          </a:xfrm>
          <a:prstGeom prst="rect">
            <a:avLst/>
          </a:prstGeom>
          <a:noFill/>
          <a:ln>
            <a:noFill/>
          </a:ln>
        </p:spPr>
      </p:pic>
      <p:pic>
        <p:nvPicPr>
          <p:cNvPr id="235" name="Google Shape;235;p29" title="zapier-integrations.png"/>
          <p:cNvPicPr preferRelativeResize="0"/>
          <p:nvPr/>
        </p:nvPicPr>
        <p:blipFill>
          <a:blip r:embed="rId7">
            <a:alphaModFix/>
          </a:blip>
          <a:stretch>
            <a:fillRect/>
          </a:stretch>
        </p:blipFill>
        <p:spPr>
          <a:xfrm>
            <a:off x="6842200" y="1297950"/>
            <a:ext cx="2400925" cy="2441219"/>
          </a:xfrm>
          <a:prstGeom prst="rect">
            <a:avLst/>
          </a:prstGeom>
          <a:noFill/>
          <a:ln>
            <a:noFill/>
          </a:ln>
        </p:spPr>
      </p:pic>
      <p:sp>
        <p:nvSpPr>
          <p:cNvPr id="236" name="Google Shape;236;p29"/>
          <p:cNvSpPr txBox="1"/>
          <p:nvPr/>
        </p:nvSpPr>
        <p:spPr>
          <a:xfrm>
            <a:off x="2439035" y="4516040"/>
            <a:ext cx="6706200" cy="514200"/>
          </a:xfrm>
          <a:prstGeom prst="rect">
            <a:avLst/>
          </a:prstGeom>
          <a:noFill/>
          <a:ln>
            <a:noFill/>
          </a:ln>
        </p:spPr>
        <p:txBody>
          <a:bodyPr anchorCtr="0" anchor="ctr" bIns="35100" lIns="67500" spcFirstLastPara="1" rIns="67500" wrap="square" tIns="35100">
            <a:noAutofit/>
          </a:bodyPr>
          <a:lstStyle/>
          <a:p>
            <a:pPr indent="0" lvl="0" marL="0" rtl="0" algn="l">
              <a:spcBef>
                <a:spcPts val="0"/>
              </a:spcBef>
              <a:spcAft>
                <a:spcPts val="0"/>
              </a:spcAft>
              <a:buClr>
                <a:srgbClr val="023747"/>
              </a:buClr>
              <a:buSzPts val="1700"/>
              <a:buFont typeface="Garamond"/>
              <a:buNone/>
            </a:pPr>
            <a:r>
              <a:rPr b="1" lang="en" sz="1600">
                <a:solidFill>
                  <a:schemeClr val="lt1"/>
                </a:solidFill>
                <a:latin typeface="Garamond"/>
                <a:ea typeface="Garamond"/>
                <a:cs typeface="Garamond"/>
                <a:sym typeface="Garamond"/>
              </a:rPr>
              <a:t>Under the Hood of LLM</a:t>
            </a:r>
            <a:endParaRPr b="1" sz="1600">
              <a:solidFill>
                <a:schemeClr val="lt1"/>
              </a:solidFill>
              <a:latin typeface="Garamond"/>
              <a:ea typeface="Garamond"/>
              <a:cs typeface="Garamond"/>
              <a:sym typeface="Garamond"/>
            </a:endParaRPr>
          </a:p>
        </p:txBody>
      </p:sp>
      <p:sp>
        <p:nvSpPr>
          <p:cNvPr id="237" name="Google Shape;237;p29"/>
          <p:cNvSpPr txBox="1"/>
          <p:nvPr/>
        </p:nvSpPr>
        <p:spPr>
          <a:xfrm>
            <a:off x="136950" y="4661300"/>
            <a:ext cx="2066400" cy="264300"/>
          </a:xfrm>
          <a:prstGeom prst="rect">
            <a:avLst/>
          </a:prstGeom>
          <a:noFill/>
          <a:ln>
            <a:noFill/>
          </a:ln>
        </p:spPr>
        <p:txBody>
          <a:bodyPr anchorCtr="0" anchor="t" bIns="35100" lIns="67500" spcFirstLastPara="1" rIns="67500" wrap="square" tIns="35100">
            <a:noAutofit/>
          </a:bodyPr>
          <a:lstStyle/>
          <a:p>
            <a:pPr indent="0" lvl="0" marL="0" marR="0" rtl="0" algn="l">
              <a:lnSpc>
                <a:spcPct val="100000"/>
              </a:lnSpc>
              <a:spcBef>
                <a:spcPts val="0"/>
              </a:spcBef>
              <a:spcAft>
                <a:spcPts val="0"/>
              </a:spcAft>
              <a:buClr>
                <a:srgbClr val="FFFFFF"/>
              </a:buClr>
              <a:buSzPts val="1300"/>
              <a:buFont typeface="Garamond"/>
              <a:buNone/>
            </a:pPr>
            <a:r>
              <a:rPr b="1" lang="en" sz="1200">
                <a:solidFill>
                  <a:srgbClr val="FFFFFF"/>
                </a:solidFill>
                <a:latin typeface="Garamond"/>
                <a:ea typeface="Garamond"/>
                <a:cs typeface="Garamond"/>
                <a:sym typeface="Garamond"/>
              </a:rPr>
              <a:t>12</a:t>
            </a:r>
            <a:r>
              <a:rPr b="1" i="0" lang="en" sz="1200" u="none">
                <a:solidFill>
                  <a:srgbClr val="FFFFFF"/>
                </a:solidFill>
                <a:latin typeface="Garamond"/>
                <a:ea typeface="Garamond"/>
                <a:cs typeface="Garamond"/>
                <a:sym typeface="Garamond"/>
              </a:rPr>
              <a:t>/</a:t>
            </a:r>
            <a:r>
              <a:rPr b="1" lang="en" sz="1200">
                <a:solidFill>
                  <a:srgbClr val="FFFFFF"/>
                </a:solidFill>
                <a:latin typeface="Garamond"/>
                <a:ea typeface="Garamond"/>
                <a:cs typeface="Garamond"/>
                <a:sym typeface="Garamond"/>
              </a:rPr>
              <a:t>30</a:t>
            </a:r>
            <a:r>
              <a:rPr b="1" i="0" lang="en" sz="1200" u="none">
                <a:solidFill>
                  <a:srgbClr val="FFFFFF"/>
                </a:solidFill>
                <a:latin typeface="Garamond"/>
                <a:ea typeface="Garamond"/>
                <a:cs typeface="Garamond"/>
                <a:sym typeface="Garamond"/>
              </a:rPr>
              <a:t>  #</a:t>
            </a:r>
            <a:r>
              <a:rPr b="1" lang="en" sz="1200">
                <a:solidFill>
                  <a:srgbClr val="FFFFFF"/>
                </a:solidFill>
                <a:latin typeface="Garamond"/>
                <a:ea typeface="Garamond"/>
                <a:cs typeface="Garamond"/>
                <a:sym typeface="Garamond"/>
              </a:rPr>
              <a:t>PyDataSK</a:t>
            </a:r>
            <a:r>
              <a:rPr b="1" i="0" lang="en" sz="1200" u="none">
                <a:solidFill>
                  <a:srgbClr val="FFFFFF"/>
                </a:solidFill>
                <a:latin typeface="Garamond"/>
                <a:ea typeface="Garamond"/>
                <a:cs typeface="Garamond"/>
                <a:sym typeface="Garamond"/>
              </a:rPr>
              <a:t> @ sli.do</a:t>
            </a:r>
            <a:endParaRPr sz="10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41" name="Shape 241"/>
        <p:cNvGrpSpPr/>
        <p:nvPr/>
      </p:nvGrpSpPr>
      <p:grpSpPr>
        <a:xfrm>
          <a:off x="0" y="0"/>
          <a:ext cx="0" cy="0"/>
          <a:chOff x="0" y="0"/>
          <a:chExt cx="0" cy="0"/>
        </a:xfrm>
      </p:grpSpPr>
      <p:pic>
        <p:nvPicPr>
          <p:cNvPr descr="logo-id" id="242" name="Google Shape;242;p30">
            <a:hlinkClick r:id="rId3"/>
          </p:cNvPr>
          <p:cNvPicPr preferRelativeResize="0"/>
          <p:nvPr/>
        </p:nvPicPr>
        <p:blipFill>
          <a:blip r:embed="rId4">
            <a:alphaModFix/>
          </a:blip>
          <a:stretch>
            <a:fillRect/>
          </a:stretch>
        </p:blipFill>
        <p:spPr>
          <a:xfrm>
            <a:off x="2612020" y="508000"/>
            <a:ext cx="874500" cy="382594"/>
          </a:xfrm>
          <a:prstGeom prst="rect">
            <a:avLst/>
          </a:prstGeom>
          <a:noFill/>
          <a:ln>
            <a:noFill/>
          </a:ln>
        </p:spPr>
      </p:pic>
      <p:sp>
        <p:nvSpPr>
          <p:cNvPr descr="title-id" id="243" name="Google Shape;243;p30"/>
          <p:cNvSpPr txBox="1"/>
          <p:nvPr/>
        </p:nvSpPr>
        <p:spPr>
          <a:xfrm>
            <a:off x="2590800" y="1928813"/>
            <a:ext cx="6045300" cy="1285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600">
                <a:solidFill>
                  <a:srgbClr val="5B5B5B"/>
                </a:solidFill>
                <a:latin typeface="Roboto"/>
                <a:ea typeface="Roboto"/>
                <a:cs typeface="Roboto"/>
                <a:sym typeface="Roboto"/>
              </a:rPr>
              <a:t>Who's on the picture?</a:t>
            </a:r>
            <a:endParaRPr b="1" sz="3600">
              <a:solidFill>
                <a:srgbClr val="5B5B5B"/>
              </a:solidFill>
              <a:latin typeface="Roboto"/>
              <a:ea typeface="Roboto"/>
              <a:cs typeface="Roboto"/>
              <a:sym typeface="Roboto"/>
            </a:endParaRPr>
          </a:p>
        </p:txBody>
      </p:sp>
      <p:sp>
        <p:nvSpPr>
          <p:cNvPr descr="footer-id" id="244" name="Google Shape;244;p30"/>
          <p:cNvSpPr txBox="1"/>
          <p:nvPr/>
        </p:nvSpPr>
        <p:spPr>
          <a:xfrm>
            <a:off x="2286000" y="4381500"/>
            <a:ext cx="304800" cy="382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300">
                <a:solidFill>
                  <a:srgbClr val="5B5B5B"/>
                </a:solidFill>
                <a:latin typeface="Roboto"/>
                <a:ea typeface="Roboto"/>
                <a:cs typeface="Roboto"/>
                <a:sym typeface="Roboto"/>
              </a:rPr>
              <a:t>ⓘ</a:t>
            </a:r>
            <a:endParaRPr b="1" sz="1300">
              <a:solidFill>
                <a:srgbClr val="5B5B5B"/>
              </a:solidFill>
              <a:latin typeface="Roboto"/>
              <a:ea typeface="Roboto"/>
              <a:cs typeface="Roboto"/>
              <a:sym typeface="Roboto"/>
            </a:endParaRPr>
          </a:p>
        </p:txBody>
      </p:sp>
      <p:sp>
        <p:nvSpPr>
          <p:cNvPr descr="footer-id" id="245" name="Google Shape;245;p30"/>
          <p:cNvSpPr txBox="1"/>
          <p:nvPr/>
        </p:nvSpPr>
        <p:spPr>
          <a:xfrm>
            <a:off x="2590800" y="3891100"/>
            <a:ext cx="6045300" cy="382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5B5B5B"/>
                </a:solidFill>
                <a:latin typeface="Roboto"/>
                <a:ea typeface="Roboto"/>
                <a:cs typeface="Roboto"/>
                <a:sym typeface="Roboto"/>
              </a:rPr>
              <a:t>Click </a:t>
            </a:r>
            <a:r>
              <a:rPr b="1" lang="en">
                <a:solidFill>
                  <a:srgbClr val="5B5B5B"/>
                </a:solidFill>
                <a:latin typeface="Roboto"/>
                <a:ea typeface="Roboto"/>
                <a:cs typeface="Roboto"/>
                <a:sym typeface="Roboto"/>
              </a:rPr>
              <a:t>Present with Slido</a:t>
            </a:r>
            <a:r>
              <a:rPr lang="en">
                <a:solidFill>
                  <a:srgbClr val="5B5B5B"/>
                </a:solidFill>
                <a:latin typeface="Roboto"/>
                <a:ea typeface="Roboto"/>
                <a:cs typeface="Roboto"/>
                <a:sym typeface="Roboto"/>
              </a:rPr>
              <a:t> or install our </a:t>
            </a:r>
            <a:r>
              <a:rPr lang="en" u="sng">
                <a:solidFill>
                  <a:schemeClr val="hlink"/>
                </a:solidFill>
                <a:latin typeface="Roboto"/>
                <a:ea typeface="Roboto"/>
                <a:cs typeface="Roboto"/>
                <a:sym typeface="Roboto"/>
                <a:hlinkClick r:id="rId5"/>
              </a:rPr>
              <a:t>Chrome extension</a:t>
            </a:r>
            <a:r>
              <a:rPr lang="en">
                <a:solidFill>
                  <a:srgbClr val="5B5B5B"/>
                </a:solidFill>
                <a:latin typeface="Roboto"/>
                <a:ea typeface="Roboto"/>
                <a:cs typeface="Roboto"/>
                <a:sym typeface="Roboto"/>
              </a:rPr>
              <a:t> to activate this poll while presenting.</a:t>
            </a:r>
            <a:endParaRPr>
              <a:solidFill>
                <a:srgbClr val="5B5B5B"/>
              </a:solidFill>
              <a:latin typeface="Roboto"/>
              <a:ea typeface="Roboto"/>
              <a:cs typeface="Roboto"/>
              <a:sym typeface="Roboto"/>
            </a:endParaRPr>
          </a:p>
        </p:txBody>
      </p:sp>
      <p:pic>
        <p:nvPicPr>
          <p:cNvPr descr="poll-type-id" id="246" name="Google Shape;246;p30">
            <a:hlinkClick r:id="rId6"/>
          </p:cNvPr>
          <p:cNvPicPr preferRelativeResize="0"/>
          <p:nvPr/>
        </p:nvPicPr>
        <p:blipFill>
          <a:blip r:embed="rId7">
            <a:alphaModFix/>
          </a:blip>
          <a:stretch>
            <a:fillRect/>
          </a:stretch>
        </p:blipFill>
        <p:spPr>
          <a:xfrm>
            <a:off x="509782" y="1659132"/>
            <a:ext cx="1825235" cy="1825235"/>
          </a:xfrm>
          <a:prstGeom prst="rect">
            <a:avLst/>
          </a:prstGeom>
          <a:noFill/>
          <a:ln>
            <a:noFill/>
          </a:ln>
        </p:spPr>
      </p:pic>
      <p:sp>
        <p:nvSpPr>
          <p:cNvPr id="247" name="Google Shape;247;p30"/>
          <p:cNvSpPr txBox="1"/>
          <p:nvPr/>
        </p:nvSpPr>
        <p:spPr>
          <a:xfrm>
            <a:off x="136950" y="4661300"/>
            <a:ext cx="2066400" cy="264300"/>
          </a:xfrm>
          <a:prstGeom prst="rect">
            <a:avLst/>
          </a:prstGeom>
          <a:noFill/>
          <a:ln>
            <a:noFill/>
          </a:ln>
        </p:spPr>
        <p:txBody>
          <a:bodyPr anchorCtr="0" anchor="t" bIns="35100" lIns="67500" spcFirstLastPara="1" rIns="67500" wrap="square" tIns="35100">
            <a:noAutofit/>
          </a:bodyPr>
          <a:lstStyle/>
          <a:p>
            <a:pPr indent="0" lvl="0" marL="0" marR="0" rtl="0" algn="l">
              <a:lnSpc>
                <a:spcPct val="100000"/>
              </a:lnSpc>
              <a:spcBef>
                <a:spcPts val="0"/>
              </a:spcBef>
              <a:spcAft>
                <a:spcPts val="0"/>
              </a:spcAft>
              <a:buClr>
                <a:srgbClr val="FFFFFF"/>
              </a:buClr>
              <a:buSzPts val="1300"/>
              <a:buFont typeface="Garamond"/>
              <a:buNone/>
            </a:pPr>
            <a:r>
              <a:rPr b="1" lang="en" sz="1200">
                <a:solidFill>
                  <a:srgbClr val="FFFFFF"/>
                </a:solidFill>
                <a:latin typeface="Garamond"/>
                <a:ea typeface="Garamond"/>
                <a:cs typeface="Garamond"/>
                <a:sym typeface="Garamond"/>
              </a:rPr>
              <a:t>13</a:t>
            </a:r>
            <a:r>
              <a:rPr b="1" i="0" lang="en" sz="1200" u="none">
                <a:solidFill>
                  <a:srgbClr val="FFFFFF"/>
                </a:solidFill>
                <a:latin typeface="Garamond"/>
                <a:ea typeface="Garamond"/>
                <a:cs typeface="Garamond"/>
                <a:sym typeface="Garamond"/>
              </a:rPr>
              <a:t>/</a:t>
            </a:r>
            <a:r>
              <a:rPr b="1" lang="en" sz="1200">
                <a:solidFill>
                  <a:srgbClr val="FFFFFF"/>
                </a:solidFill>
                <a:latin typeface="Garamond"/>
                <a:ea typeface="Garamond"/>
                <a:cs typeface="Garamond"/>
                <a:sym typeface="Garamond"/>
              </a:rPr>
              <a:t>30</a:t>
            </a:r>
            <a:r>
              <a:rPr b="1" i="0" lang="en" sz="1200" u="none">
                <a:solidFill>
                  <a:srgbClr val="FFFFFF"/>
                </a:solidFill>
                <a:latin typeface="Garamond"/>
                <a:ea typeface="Garamond"/>
                <a:cs typeface="Garamond"/>
                <a:sym typeface="Garamond"/>
              </a:rPr>
              <a:t>  #</a:t>
            </a:r>
            <a:r>
              <a:rPr b="1" lang="en" sz="1200">
                <a:solidFill>
                  <a:srgbClr val="FFFFFF"/>
                </a:solidFill>
                <a:latin typeface="Garamond"/>
                <a:ea typeface="Garamond"/>
                <a:cs typeface="Garamond"/>
                <a:sym typeface="Garamond"/>
              </a:rPr>
              <a:t>PyDataSK</a:t>
            </a:r>
            <a:r>
              <a:rPr b="1" i="0" lang="en" sz="1200" u="none">
                <a:solidFill>
                  <a:srgbClr val="FFFFFF"/>
                </a:solidFill>
                <a:latin typeface="Garamond"/>
                <a:ea typeface="Garamond"/>
                <a:cs typeface="Garamond"/>
                <a:sym typeface="Garamond"/>
              </a:rPr>
              <a:t> @ sli.do</a:t>
            </a:r>
            <a:endParaRPr sz="1000"/>
          </a:p>
        </p:txBody>
      </p:sp>
      <p:sp>
        <p:nvSpPr>
          <p:cNvPr id="248" name="Google Shape;248;p30"/>
          <p:cNvSpPr txBox="1"/>
          <p:nvPr/>
        </p:nvSpPr>
        <p:spPr>
          <a:xfrm>
            <a:off x="2439035" y="4516040"/>
            <a:ext cx="6706200" cy="514200"/>
          </a:xfrm>
          <a:prstGeom prst="rect">
            <a:avLst/>
          </a:prstGeom>
          <a:noFill/>
          <a:ln>
            <a:noFill/>
          </a:ln>
        </p:spPr>
        <p:txBody>
          <a:bodyPr anchorCtr="0" anchor="ctr" bIns="35100" lIns="67500" spcFirstLastPara="1" rIns="67500" wrap="square" tIns="35100">
            <a:noAutofit/>
          </a:bodyPr>
          <a:lstStyle/>
          <a:p>
            <a:pPr indent="0" lvl="0" marL="0" rtl="0" algn="l">
              <a:spcBef>
                <a:spcPts val="0"/>
              </a:spcBef>
              <a:spcAft>
                <a:spcPts val="0"/>
              </a:spcAft>
              <a:buClr>
                <a:srgbClr val="023747"/>
              </a:buClr>
              <a:buSzPts val="1700"/>
              <a:buFont typeface="Garamond"/>
              <a:buNone/>
            </a:pPr>
            <a:r>
              <a:rPr b="1" lang="en" sz="1600">
                <a:solidFill>
                  <a:schemeClr val="lt1"/>
                </a:solidFill>
                <a:latin typeface="Garamond"/>
                <a:ea typeface="Garamond"/>
                <a:cs typeface="Garamond"/>
                <a:sym typeface="Garamond"/>
              </a:rPr>
              <a:t>Under the Hood of LLM</a:t>
            </a:r>
            <a:endParaRPr b="1" sz="1600">
              <a:solidFill>
                <a:schemeClr val="lt1"/>
              </a:solidFill>
              <a:latin typeface="Garamond"/>
              <a:ea typeface="Garamond"/>
              <a:cs typeface="Garamond"/>
              <a:sym typeface="Garamon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1CDD3"/>
        </a:solidFill>
      </p:bgPr>
    </p:bg>
    <p:spTree>
      <p:nvGrpSpPr>
        <p:cNvPr id="252" name="Shape 252"/>
        <p:cNvGrpSpPr/>
        <p:nvPr/>
      </p:nvGrpSpPr>
      <p:grpSpPr>
        <a:xfrm>
          <a:off x="0" y="0"/>
          <a:ext cx="0" cy="0"/>
          <a:chOff x="0" y="0"/>
          <a:chExt cx="0" cy="0"/>
        </a:xfrm>
      </p:grpSpPr>
      <p:sp>
        <p:nvSpPr>
          <p:cNvPr id="253" name="Google Shape;253;p31"/>
          <p:cNvSpPr txBox="1"/>
          <p:nvPr/>
        </p:nvSpPr>
        <p:spPr>
          <a:xfrm>
            <a:off x="196504" y="205978"/>
            <a:ext cx="8790292" cy="742950"/>
          </a:xfrm>
          <a:prstGeom prst="rect">
            <a:avLst/>
          </a:prstGeom>
          <a:noFill/>
          <a:ln>
            <a:noFill/>
          </a:ln>
        </p:spPr>
        <p:txBody>
          <a:bodyPr anchorCtr="0" anchor="ctr" bIns="35100" lIns="67500" spcFirstLastPara="1" rIns="67500" wrap="square" tIns="35100">
            <a:noAutofit/>
          </a:bodyPr>
          <a:lstStyle/>
          <a:p>
            <a:pPr indent="0" lvl="0" marL="0" marR="0" rtl="0" algn="l">
              <a:lnSpc>
                <a:spcPct val="100000"/>
              </a:lnSpc>
              <a:spcBef>
                <a:spcPts val="0"/>
              </a:spcBef>
              <a:spcAft>
                <a:spcPts val="0"/>
              </a:spcAft>
              <a:buClr>
                <a:srgbClr val="023747"/>
              </a:buClr>
              <a:buSzPts val="2900"/>
              <a:buFont typeface="Garamond"/>
              <a:buNone/>
            </a:pPr>
            <a:r>
              <a:rPr b="1" i="0" lang="en" sz="2900" u="none">
                <a:solidFill>
                  <a:srgbClr val="023747"/>
                </a:solidFill>
                <a:latin typeface="Garamond"/>
                <a:ea typeface="Garamond"/>
                <a:cs typeface="Garamond"/>
                <a:sym typeface="Garamond"/>
              </a:rPr>
              <a:t>Future of AI/ML and Data Science</a:t>
            </a:r>
            <a:endParaRPr sz="1100"/>
          </a:p>
        </p:txBody>
      </p:sp>
      <p:sp>
        <p:nvSpPr>
          <p:cNvPr id="254" name="Google Shape;254;p31"/>
          <p:cNvSpPr txBox="1"/>
          <p:nvPr/>
        </p:nvSpPr>
        <p:spPr>
          <a:xfrm>
            <a:off x="246523" y="954881"/>
            <a:ext cx="5995168" cy="3364706"/>
          </a:xfrm>
          <a:prstGeom prst="rect">
            <a:avLst/>
          </a:prstGeom>
          <a:noFill/>
          <a:ln>
            <a:noFill/>
          </a:ln>
        </p:spPr>
        <p:txBody>
          <a:bodyPr anchorCtr="0" anchor="t" bIns="35100" lIns="67500" spcFirstLastPara="1" rIns="67500" wrap="square" tIns="35100">
            <a:noAutofit/>
          </a:bodyPr>
          <a:lstStyle/>
          <a:p>
            <a:pPr indent="0" lvl="0" marL="0" marR="0" rtl="0" algn="l">
              <a:lnSpc>
                <a:spcPct val="100000"/>
              </a:lnSpc>
              <a:spcBef>
                <a:spcPts val="0"/>
              </a:spcBef>
              <a:spcAft>
                <a:spcPts val="0"/>
              </a:spcAft>
              <a:buClr>
                <a:srgbClr val="023747"/>
              </a:buClr>
              <a:buSzPts val="1400"/>
              <a:buFont typeface="Garamond"/>
              <a:buNone/>
            </a:pPr>
            <a:r>
              <a:rPr b="1" i="0" lang="en" sz="1400" u="none">
                <a:solidFill>
                  <a:srgbClr val="023747"/>
                </a:solidFill>
                <a:latin typeface="Garamond"/>
                <a:ea typeface="Garamond"/>
                <a:cs typeface="Garamond"/>
                <a:sym typeface="Garamond"/>
              </a:rPr>
              <a:t>- Back to Basics</a:t>
            </a:r>
            <a:endParaRPr sz="1100"/>
          </a:p>
          <a:p>
            <a:pPr indent="0" lvl="0" marL="0" marR="0" rtl="0" algn="l">
              <a:lnSpc>
                <a:spcPct val="100000"/>
              </a:lnSpc>
              <a:spcBef>
                <a:spcPts val="400"/>
              </a:spcBef>
              <a:spcAft>
                <a:spcPts val="0"/>
              </a:spcAft>
              <a:buClr>
                <a:srgbClr val="023747"/>
              </a:buClr>
              <a:buSzPts val="1400"/>
              <a:buFont typeface="Garamond"/>
              <a:buNone/>
            </a:pPr>
            <a:r>
              <a:rPr b="1" i="0" lang="en" sz="1400" u="none">
                <a:solidFill>
                  <a:srgbClr val="023747"/>
                </a:solidFill>
                <a:latin typeface="Garamond"/>
                <a:ea typeface="Garamond"/>
                <a:cs typeface="Garamond"/>
                <a:sym typeface="Garamond"/>
              </a:rPr>
              <a:t>What Machine Learning/Artificial Intelligence is? What Data Science is?</a:t>
            </a:r>
            <a:endParaRPr sz="1100"/>
          </a:p>
          <a:p>
            <a:pPr indent="0" lvl="0" marL="0" marR="0" rtl="0" algn="l">
              <a:lnSpc>
                <a:spcPct val="100000"/>
              </a:lnSpc>
              <a:spcBef>
                <a:spcPts val="400"/>
              </a:spcBef>
              <a:spcAft>
                <a:spcPts val="0"/>
              </a:spcAft>
              <a:buClr>
                <a:srgbClr val="FFFFFF"/>
              </a:buClr>
              <a:buSzPts val="400"/>
              <a:buFont typeface="Twentieth Century"/>
              <a:buNone/>
            </a:pPr>
            <a:r>
              <a:t/>
            </a:r>
            <a:endParaRPr b="1" i="0" sz="400" u="none">
              <a:solidFill>
                <a:srgbClr val="023747"/>
              </a:solidFill>
              <a:latin typeface="Garamond"/>
              <a:ea typeface="Garamond"/>
              <a:cs typeface="Garamond"/>
              <a:sym typeface="Garamond"/>
            </a:endParaRPr>
          </a:p>
          <a:p>
            <a:pPr indent="0" lvl="0" marL="0" marR="0" rtl="0" algn="l">
              <a:lnSpc>
                <a:spcPct val="100000"/>
              </a:lnSpc>
              <a:spcBef>
                <a:spcPts val="400"/>
              </a:spcBef>
              <a:spcAft>
                <a:spcPts val="0"/>
              </a:spcAft>
              <a:buClr>
                <a:srgbClr val="023747"/>
              </a:buClr>
              <a:buSzPts val="1400"/>
              <a:buFont typeface="Garamond"/>
              <a:buNone/>
            </a:pPr>
            <a:r>
              <a:rPr b="1" i="0" lang="en" sz="1400" u="none">
                <a:solidFill>
                  <a:srgbClr val="023747"/>
                </a:solidFill>
                <a:latin typeface="Garamond"/>
                <a:ea typeface="Garamond"/>
                <a:cs typeface="Garamond"/>
                <a:sym typeface="Garamond"/>
              </a:rPr>
              <a:t>“Artificial intelligence is the science of making machines do things that would require intelligence if done by men.” </a:t>
            </a:r>
            <a:endParaRPr sz="1100"/>
          </a:p>
          <a:p>
            <a:pPr indent="0" lvl="0" marL="0" marR="0" rtl="0" algn="l">
              <a:lnSpc>
                <a:spcPct val="100000"/>
              </a:lnSpc>
              <a:spcBef>
                <a:spcPts val="400"/>
              </a:spcBef>
              <a:spcAft>
                <a:spcPts val="0"/>
              </a:spcAft>
              <a:buClr>
                <a:srgbClr val="023747"/>
              </a:buClr>
              <a:buSzPts val="1400"/>
              <a:buFont typeface="Garamond"/>
              <a:buNone/>
            </a:pPr>
            <a:r>
              <a:rPr b="1" i="0" lang="en" sz="1400" u="none">
                <a:solidFill>
                  <a:srgbClr val="023747"/>
                </a:solidFill>
                <a:latin typeface="Garamond"/>
                <a:ea typeface="Garamond"/>
                <a:cs typeface="Garamond"/>
                <a:sym typeface="Garamond"/>
              </a:rPr>
              <a:t>-- Marvin Minsky </a:t>
            </a:r>
            <a:endParaRPr sz="1100"/>
          </a:p>
          <a:p>
            <a:pPr indent="0" lvl="0" marL="0" marR="0" rtl="0" algn="l">
              <a:lnSpc>
                <a:spcPct val="100000"/>
              </a:lnSpc>
              <a:spcBef>
                <a:spcPts val="400"/>
              </a:spcBef>
              <a:spcAft>
                <a:spcPts val="0"/>
              </a:spcAft>
              <a:buClr>
                <a:srgbClr val="FFFFFF"/>
              </a:buClr>
              <a:buSzPts val="400"/>
              <a:buFont typeface="Twentieth Century"/>
              <a:buNone/>
            </a:pPr>
            <a:r>
              <a:t/>
            </a:r>
            <a:endParaRPr b="1" i="0" sz="400" u="none">
              <a:solidFill>
                <a:srgbClr val="023747"/>
              </a:solidFill>
              <a:latin typeface="Garamond"/>
              <a:ea typeface="Garamond"/>
              <a:cs typeface="Garamond"/>
              <a:sym typeface="Garamond"/>
            </a:endParaRPr>
          </a:p>
          <a:p>
            <a:pPr indent="0" lvl="0" marL="0" marR="0" rtl="0" algn="l">
              <a:lnSpc>
                <a:spcPct val="100000"/>
              </a:lnSpc>
              <a:spcBef>
                <a:spcPts val="400"/>
              </a:spcBef>
              <a:spcAft>
                <a:spcPts val="0"/>
              </a:spcAft>
              <a:buClr>
                <a:srgbClr val="023747"/>
              </a:buClr>
              <a:buSzPts val="1400"/>
              <a:buFont typeface="Garamond"/>
              <a:buNone/>
            </a:pPr>
            <a:r>
              <a:rPr b="1" i="0" lang="en" sz="1400" u="none">
                <a:solidFill>
                  <a:srgbClr val="023747"/>
                </a:solidFill>
                <a:latin typeface="Garamond"/>
                <a:ea typeface="Garamond"/>
                <a:cs typeface="Garamond"/>
                <a:sym typeface="Garamond"/>
              </a:rPr>
              <a:t>- Data Science (definition): collection of scientific results and methods for transformation of data from raw form to meaningful information, knowledge and wisdom, which should support better decisions</a:t>
            </a:r>
            <a:endParaRPr sz="1100"/>
          </a:p>
          <a:p>
            <a:pPr indent="0" lvl="0" marL="0" marR="0" rtl="0" algn="l">
              <a:lnSpc>
                <a:spcPct val="100000"/>
              </a:lnSpc>
              <a:spcBef>
                <a:spcPts val="400"/>
              </a:spcBef>
              <a:spcAft>
                <a:spcPts val="0"/>
              </a:spcAft>
              <a:buClr>
                <a:srgbClr val="FFFFFF"/>
              </a:buClr>
              <a:buSzPts val="400"/>
              <a:buFont typeface="Twentieth Century"/>
              <a:buNone/>
            </a:pPr>
            <a:r>
              <a:t/>
            </a:r>
            <a:endParaRPr b="1" i="0" sz="400" u="none">
              <a:solidFill>
                <a:srgbClr val="023747"/>
              </a:solidFill>
              <a:latin typeface="Garamond"/>
              <a:ea typeface="Garamond"/>
              <a:cs typeface="Garamond"/>
              <a:sym typeface="Garamond"/>
            </a:endParaRPr>
          </a:p>
          <a:p>
            <a:pPr indent="0" lvl="0" marL="0" marR="0" rtl="0" algn="l">
              <a:lnSpc>
                <a:spcPct val="100000"/>
              </a:lnSpc>
              <a:spcBef>
                <a:spcPts val="400"/>
              </a:spcBef>
              <a:spcAft>
                <a:spcPts val="0"/>
              </a:spcAft>
              <a:buClr>
                <a:srgbClr val="023747"/>
              </a:buClr>
              <a:buSzPts val="1400"/>
              <a:buFont typeface="Garamond"/>
              <a:buNone/>
            </a:pPr>
            <a:r>
              <a:rPr b="1" i="0" lang="en" sz="1400" u="none">
                <a:solidFill>
                  <a:srgbClr val="023747"/>
                </a:solidFill>
                <a:latin typeface="Garamond"/>
                <a:ea typeface="Garamond"/>
                <a:cs typeface="Garamond"/>
                <a:sym typeface="Garamond"/>
              </a:rPr>
              <a:t>- Data Science: Statistics + programming; data analysis + Computer Science, modelling + Econometrics, Big Data, ML/DL</a:t>
            </a:r>
            <a:endParaRPr sz="1100"/>
          </a:p>
          <a:p>
            <a:pPr indent="0" lvl="0" marL="0" marR="0" rtl="0" algn="l">
              <a:lnSpc>
                <a:spcPct val="100000"/>
              </a:lnSpc>
              <a:spcBef>
                <a:spcPts val="400"/>
              </a:spcBef>
              <a:spcAft>
                <a:spcPts val="0"/>
              </a:spcAft>
              <a:buClr>
                <a:srgbClr val="023747"/>
              </a:buClr>
              <a:buSzPts val="1400"/>
              <a:buFont typeface="Garamond"/>
              <a:buNone/>
            </a:pPr>
            <a:r>
              <a:rPr b="1" i="0" lang="en" sz="1400" u="none">
                <a:solidFill>
                  <a:srgbClr val="023747"/>
                </a:solidFill>
                <a:latin typeface="Garamond"/>
                <a:ea typeface="Garamond"/>
                <a:cs typeface="Garamond"/>
                <a:sym typeface="Garamond"/>
              </a:rPr>
              <a:t>- Expectation/Prediction: Data Scientists, one of the first “victims” of automation</a:t>
            </a:r>
            <a:endParaRPr sz="1100"/>
          </a:p>
          <a:p>
            <a:pPr indent="0" lvl="0" marL="0" marR="0" rtl="0" algn="l">
              <a:lnSpc>
                <a:spcPct val="100000"/>
              </a:lnSpc>
              <a:spcBef>
                <a:spcPts val="400"/>
              </a:spcBef>
              <a:spcAft>
                <a:spcPts val="0"/>
              </a:spcAft>
              <a:buClr>
                <a:srgbClr val="023747"/>
              </a:buClr>
              <a:buSzPts val="1400"/>
              <a:buFont typeface="Garamond"/>
              <a:buNone/>
            </a:pPr>
            <a:r>
              <a:rPr b="1" i="0" lang="en" sz="1400" u="none">
                <a:solidFill>
                  <a:srgbClr val="023747"/>
                </a:solidFill>
                <a:latin typeface="Garamond"/>
                <a:ea typeface="Garamond"/>
                <a:cs typeface="Garamond"/>
                <a:sym typeface="Garamond"/>
              </a:rPr>
              <a:t>- Is Data Reality? Do we model reality? (noise/signal)</a:t>
            </a:r>
            <a:endParaRPr sz="1100"/>
          </a:p>
        </p:txBody>
      </p:sp>
      <p:sp>
        <p:nvSpPr>
          <p:cNvPr id="255" name="Google Shape;255;p31"/>
          <p:cNvSpPr/>
          <p:nvPr/>
        </p:nvSpPr>
        <p:spPr>
          <a:xfrm>
            <a:off x="3420366" y="2571750"/>
            <a:ext cx="1223090" cy="378619"/>
          </a:xfrm>
          <a:prstGeom prst="rect">
            <a:avLst/>
          </a:prstGeom>
          <a:no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400" u="none">
              <a:solidFill>
                <a:srgbClr val="FFFFFF"/>
              </a:solidFill>
              <a:latin typeface="Twentieth Century"/>
              <a:ea typeface="Twentieth Century"/>
              <a:cs typeface="Twentieth Century"/>
              <a:sym typeface="Twentieth Century"/>
            </a:endParaRPr>
          </a:p>
        </p:txBody>
      </p:sp>
      <p:pic>
        <p:nvPicPr>
          <p:cNvPr id="256" name="Google Shape;256;p31"/>
          <p:cNvPicPr preferRelativeResize="0"/>
          <p:nvPr/>
        </p:nvPicPr>
        <p:blipFill rotWithShape="1">
          <a:blip r:embed="rId3">
            <a:alphaModFix/>
          </a:blip>
          <a:srcRect b="0" l="0" r="0" t="0"/>
          <a:stretch/>
        </p:blipFill>
        <p:spPr>
          <a:xfrm>
            <a:off x="6516797" y="1022747"/>
            <a:ext cx="2400925" cy="3092053"/>
          </a:xfrm>
          <a:prstGeom prst="rect">
            <a:avLst/>
          </a:prstGeom>
          <a:noFill/>
          <a:ln>
            <a:noFill/>
          </a:ln>
        </p:spPr>
      </p:pic>
      <p:sp>
        <p:nvSpPr>
          <p:cNvPr id="257" name="Google Shape;257;p31"/>
          <p:cNvSpPr txBox="1"/>
          <p:nvPr/>
        </p:nvSpPr>
        <p:spPr>
          <a:xfrm>
            <a:off x="136950" y="4661300"/>
            <a:ext cx="2066400" cy="264300"/>
          </a:xfrm>
          <a:prstGeom prst="rect">
            <a:avLst/>
          </a:prstGeom>
          <a:noFill/>
          <a:ln>
            <a:noFill/>
          </a:ln>
        </p:spPr>
        <p:txBody>
          <a:bodyPr anchorCtr="0" anchor="t" bIns="35100" lIns="67500" spcFirstLastPara="1" rIns="67500" wrap="square" tIns="35100">
            <a:noAutofit/>
          </a:bodyPr>
          <a:lstStyle/>
          <a:p>
            <a:pPr indent="0" lvl="0" marL="0" marR="0" rtl="0" algn="l">
              <a:lnSpc>
                <a:spcPct val="100000"/>
              </a:lnSpc>
              <a:spcBef>
                <a:spcPts val="0"/>
              </a:spcBef>
              <a:spcAft>
                <a:spcPts val="0"/>
              </a:spcAft>
              <a:buClr>
                <a:srgbClr val="FFFFFF"/>
              </a:buClr>
              <a:buSzPts val="1300"/>
              <a:buFont typeface="Garamond"/>
              <a:buNone/>
            </a:pPr>
            <a:r>
              <a:rPr b="1" lang="en" sz="1200">
                <a:solidFill>
                  <a:srgbClr val="FFFFFF"/>
                </a:solidFill>
                <a:latin typeface="Garamond"/>
                <a:ea typeface="Garamond"/>
                <a:cs typeface="Garamond"/>
                <a:sym typeface="Garamond"/>
              </a:rPr>
              <a:t>14</a:t>
            </a:r>
            <a:r>
              <a:rPr b="1" i="0" lang="en" sz="1200" u="none">
                <a:solidFill>
                  <a:srgbClr val="FFFFFF"/>
                </a:solidFill>
                <a:latin typeface="Garamond"/>
                <a:ea typeface="Garamond"/>
                <a:cs typeface="Garamond"/>
                <a:sym typeface="Garamond"/>
              </a:rPr>
              <a:t>/</a:t>
            </a:r>
            <a:r>
              <a:rPr b="1" lang="en" sz="1200">
                <a:solidFill>
                  <a:srgbClr val="FFFFFF"/>
                </a:solidFill>
                <a:latin typeface="Garamond"/>
                <a:ea typeface="Garamond"/>
                <a:cs typeface="Garamond"/>
                <a:sym typeface="Garamond"/>
              </a:rPr>
              <a:t>30</a:t>
            </a:r>
            <a:r>
              <a:rPr b="1" i="0" lang="en" sz="1200" u="none">
                <a:solidFill>
                  <a:srgbClr val="FFFFFF"/>
                </a:solidFill>
                <a:latin typeface="Garamond"/>
                <a:ea typeface="Garamond"/>
                <a:cs typeface="Garamond"/>
                <a:sym typeface="Garamond"/>
              </a:rPr>
              <a:t>  #</a:t>
            </a:r>
            <a:r>
              <a:rPr b="1" lang="en" sz="1200">
                <a:solidFill>
                  <a:srgbClr val="FFFFFF"/>
                </a:solidFill>
                <a:latin typeface="Garamond"/>
                <a:ea typeface="Garamond"/>
                <a:cs typeface="Garamond"/>
                <a:sym typeface="Garamond"/>
              </a:rPr>
              <a:t>PyDataSK</a:t>
            </a:r>
            <a:r>
              <a:rPr b="1" i="0" lang="en" sz="1200" u="none">
                <a:solidFill>
                  <a:srgbClr val="FFFFFF"/>
                </a:solidFill>
                <a:latin typeface="Garamond"/>
                <a:ea typeface="Garamond"/>
                <a:cs typeface="Garamond"/>
                <a:sym typeface="Garamond"/>
              </a:rPr>
              <a:t> @ sli.do</a:t>
            </a:r>
            <a:endParaRPr sz="1000"/>
          </a:p>
        </p:txBody>
      </p:sp>
      <p:sp>
        <p:nvSpPr>
          <p:cNvPr id="258" name="Google Shape;258;p31"/>
          <p:cNvSpPr txBox="1"/>
          <p:nvPr/>
        </p:nvSpPr>
        <p:spPr>
          <a:xfrm>
            <a:off x="2439035" y="4516040"/>
            <a:ext cx="6706200" cy="514200"/>
          </a:xfrm>
          <a:prstGeom prst="rect">
            <a:avLst/>
          </a:prstGeom>
          <a:noFill/>
          <a:ln>
            <a:noFill/>
          </a:ln>
        </p:spPr>
        <p:txBody>
          <a:bodyPr anchorCtr="0" anchor="ctr" bIns="35100" lIns="67500" spcFirstLastPara="1" rIns="67500" wrap="square" tIns="35100">
            <a:noAutofit/>
          </a:bodyPr>
          <a:lstStyle/>
          <a:p>
            <a:pPr indent="0" lvl="0" marL="0" rtl="0" algn="l">
              <a:spcBef>
                <a:spcPts val="0"/>
              </a:spcBef>
              <a:spcAft>
                <a:spcPts val="0"/>
              </a:spcAft>
              <a:buClr>
                <a:srgbClr val="023747"/>
              </a:buClr>
              <a:buSzPts val="1700"/>
              <a:buFont typeface="Garamond"/>
              <a:buNone/>
            </a:pPr>
            <a:r>
              <a:rPr b="1" lang="en" sz="1600">
                <a:solidFill>
                  <a:schemeClr val="lt1"/>
                </a:solidFill>
                <a:latin typeface="Garamond"/>
                <a:ea typeface="Garamond"/>
                <a:cs typeface="Garamond"/>
                <a:sym typeface="Garamond"/>
              </a:rPr>
              <a:t>Under the Hood of LLM</a:t>
            </a:r>
            <a:endParaRPr b="1" sz="1600">
              <a:solidFill>
                <a:schemeClr val="lt1"/>
              </a:solidFill>
              <a:latin typeface="Garamond"/>
              <a:ea typeface="Garamond"/>
              <a:cs typeface="Garamond"/>
              <a:sym typeface="Garamon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1CDD3"/>
        </a:solidFill>
      </p:bgPr>
    </p:bg>
    <p:spTree>
      <p:nvGrpSpPr>
        <p:cNvPr id="262" name="Shape 262"/>
        <p:cNvGrpSpPr/>
        <p:nvPr/>
      </p:nvGrpSpPr>
      <p:grpSpPr>
        <a:xfrm>
          <a:off x="0" y="0"/>
          <a:ext cx="0" cy="0"/>
          <a:chOff x="0" y="0"/>
          <a:chExt cx="0" cy="0"/>
        </a:xfrm>
      </p:grpSpPr>
      <p:pic>
        <p:nvPicPr>
          <p:cNvPr id="263" name="Google Shape;263;p32"/>
          <p:cNvPicPr preferRelativeResize="0"/>
          <p:nvPr/>
        </p:nvPicPr>
        <p:blipFill rotWithShape="1">
          <a:blip r:embed="rId3">
            <a:alphaModFix/>
          </a:blip>
          <a:srcRect b="0" l="0" r="0" t="0"/>
          <a:stretch/>
        </p:blipFill>
        <p:spPr>
          <a:xfrm>
            <a:off x="822936" y="0"/>
            <a:ext cx="6859787" cy="4462462"/>
          </a:xfrm>
          <a:prstGeom prst="rect">
            <a:avLst/>
          </a:prstGeom>
          <a:noFill/>
          <a:ln>
            <a:noFill/>
          </a:ln>
        </p:spPr>
      </p:pic>
      <p:sp>
        <p:nvSpPr>
          <p:cNvPr id="264" name="Google Shape;264;p32"/>
          <p:cNvSpPr txBox="1"/>
          <p:nvPr/>
        </p:nvSpPr>
        <p:spPr>
          <a:xfrm>
            <a:off x="2439035" y="4516040"/>
            <a:ext cx="6706200" cy="514200"/>
          </a:xfrm>
          <a:prstGeom prst="rect">
            <a:avLst/>
          </a:prstGeom>
          <a:noFill/>
          <a:ln>
            <a:noFill/>
          </a:ln>
        </p:spPr>
        <p:txBody>
          <a:bodyPr anchorCtr="0" anchor="ctr" bIns="35100" lIns="67500" spcFirstLastPara="1" rIns="67500" wrap="square" tIns="35100">
            <a:noAutofit/>
          </a:bodyPr>
          <a:lstStyle/>
          <a:p>
            <a:pPr indent="0" lvl="0" marL="0" rtl="0" algn="l">
              <a:spcBef>
                <a:spcPts val="0"/>
              </a:spcBef>
              <a:spcAft>
                <a:spcPts val="0"/>
              </a:spcAft>
              <a:buClr>
                <a:srgbClr val="023747"/>
              </a:buClr>
              <a:buSzPts val="1700"/>
              <a:buFont typeface="Garamond"/>
              <a:buNone/>
            </a:pPr>
            <a:r>
              <a:rPr b="1" lang="en" sz="1600">
                <a:solidFill>
                  <a:schemeClr val="lt1"/>
                </a:solidFill>
                <a:latin typeface="Garamond"/>
                <a:ea typeface="Garamond"/>
                <a:cs typeface="Garamond"/>
                <a:sym typeface="Garamond"/>
              </a:rPr>
              <a:t>Under the Hood of LLM</a:t>
            </a:r>
            <a:endParaRPr b="1" sz="1600">
              <a:solidFill>
                <a:schemeClr val="lt1"/>
              </a:solidFill>
              <a:latin typeface="Garamond"/>
              <a:ea typeface="Garamond"/>
              <a:cs typeface="Garamond"/>
              <a:sym typeface="Garamond"/>
            </a:endParaRPr>
          </a:p>
        </p:txBody>
      </p:sp>
      <p:sp>
        <p:nvSpPr>
          <p:cNvPr id="265" name="Google Shape;265;p32"/>
          <p:cNvSpPr txBox="1"/>
          <p:nvPr/>
        </p:nvSpPr>
        <p:spPr>
          <a:xfrm>
            <a:off x="136950" y="4661300"/>
            <a:ext cx="2066400" cy="264300"/>
          </a:xfrm>
          <a:prstGeom prst="rect">
            <a:avLst/>
          </a:prstGeom>
          <a:noFill/>
          <a:ln>
            <a:noFill/>
          </a:ln>
        </p:spPr>
        <p:txBody>
          <a:bodyPr anchorCtr="0" anchor="t" bIns="35100" lIns="67500" spcFirstLastPara="1" rIns="67500" wrap="square" tIns="35100">
            <a:noAutofit/>
          </a:bodyPr>
          <a:lstStyle/>
          <a:p>
            <a:pPr indent="0" lvl="0" marL="0" marR="0" rtl="0" algn="l">
              <a:lnSpc>
                <a:spcPct val="100000"/>
              </a:lnSpc>
              <a:spcBef>
                <a:spcPts val="0"/>
              </a:spcBef>
              <a:spcAft>
                <a:spcPts val="0"/>
              </a:spcAft>
              <a:buClr>
                <a:srgbClr val="FFFFFF"/>
              </a:buClr>
              <a:buSzPts val="1300"/>
              <a:buFont typeface="Garamond"/>
              <a:buNone/>
            </a:pPr>
            <a:r>
              <a:rPr b="1" lang="en" sz="1200">
                <a:solidFill>
                  <a:srgbClr val="FFFFFF"/>
                </a:solidFill>
                <a:latin typeface="Garamond"/>
                <a:ea typeface="Garamond"/>
                <a:cs typeface="Garamond"/>
                <a:sym typeface="Garamond"/>
              </a:rPr>
              <a:t>15</a:t>
            </a:r>
            <a:r>
              <a:rPr b="1" i="0" lang="en" sz="1200" u="none">
                <a:solidFill>
                  <a:srgbClr val="FFFFFF"/>
                </a:solidFill>
                <a:latin typeface="Garamond"/>
                <a:ea typeface="Garamond"/>
                <a:cs typeface="Garamond"/>
                <a:sym typeface="Garamond"/>
              </a:rPr>
              <a:t>/</a:t>
            </a:r>
            <a:r>
              <a:rPr b="1" lang="en" sz="1200">
                <a:solidFill>
                  <a:srgbClr val="FFFFFF"/>
                </a:solidFill>
                <a:latin typeface="Garamond"/>
                <a:ea typeface="Garamond"/>
                <a:cs typeface="Garamond"/>
                <a:sym typeface="Garamond"/>
              </a:rPr>
              <a:t>30</a:t>
            </a:r>
            <a:r>
              <a:rPr b="1" i="0" lang="en" sz="1200" u="none">
                <a:solidFill>
                  <a:srgbClr val="FFFFFF"/>
                </a:solidFill>
                <a:latin typeface="Garamond"/>
                <a:ea typeface="Garamond"/>
                <a:cs typeface="Garamond"/>
                <a:sym typeface="Garamond"/>
              </a:rPr>
              <a:t>  #</a:t>
            </a:r>
            <a:r>
              <a:rPr b="1" lang="en" sz="1200">
                <a:solidFill>
                  <a:srgbClr val="FFFFFF"/>
                </a:solidFill>
                <a:latin typeface="Garamond"/>
                <a:ea typeface="Garamond"/>
                <a:cs typeface="Garamond"/>
                <a:sym typeface="Garamond"/>
              </a:rPr>
              <a:t>PyDataSK</a:t>
            </a:r>
            <a:r>
              <a:rPr b="1" i="0" lang="en" sz="1200" u="none">
                <a:solidFill>
                  <a:srgbClr val="FFFFFF"/>
                </a:solidFill>
                <a:latin typeface="Garamond"/>
                <a:ea typeface="Garamond"/>
                <a:cs typeface="Garamond"/>
                <a:sym typeface="Garamond"/>
              </a:rPr>
              <a:t> @ sli.do</a:t>
            </a:r>
            <a:endParaRPr sz="10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1CDD3"/>
        </a:solidFill>
      </p:bgPr>
    </p:bg>
    <p:spTree>
      <p:nvGrpSpPr>
        <p:cNvPr id="269" name="Shape 269"/>
        <p:cNvGrpSpPr/>
        <p:nvPr/>
      </p:nvGrpSpPr>
      <p:grpSpPr>
        <a:xfrm>
          <a:off x="0" y="0"/>
          <a:ext cx="0" cy="0"/>
          <a:chOff x="0" y="0"/>
          <a:chExt cx="0" cy="0"/>
        </a:xfrm>
      </p:grpSpPr>
      <p:pic>
        <p:nvPicPr>
          <p:cNvPr id="270" name="Google Shape;270;p33"/>
          <p:cNvPicPr preferRelativeResize="0"/>
          <p:nvPr/>
        </p:nvPicPr>
        <p:blipFill rotWithShape="1">
          <a:blip r:embed="rId3">
            <a:alphaModFix/>
          </a:blip>
          <a:srcRect b="0" l="0" r="0" t="0"/>
          <a:stretch/>
        </p:blipFill>
        <p:spPr>
          <a:xfrm>
            <a:off x="1028968" y="13096"/>
            <a:ext cx="7063978" cy="4582715"/>
          </a:xfrm>
          <a:prstGeom prst="rect">
            <a:avLst/>
          </a:prstGeom>
          <a:noFill/>
          <a:ln>
            <a:noFill/>
          </a:ln>
        </p:spPr>
      </p:pic>
      <p:sp>
        <p:nvSpPr>
          <p:cNvPr id="271" name="Google Shape;271;p33"/>
          <p:cNvSpPr/>
          <p:nvPr/>
        </p:nvSpPr>
        <p:spPr>
          <a:xfrm>
            <a:off x="2439035" y="4516040"/>
            <a:ext cx="6706155" cy="514350"/>
          </a:xfrm>
          <a:prstGeom prst="rect">
            <a:avLst/>
          </a:prstGeom>
          <a:no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400" u="none">
              <a:solidFill>
                <a:srgbClr val="FFFFFF"/>
              </a:solidFill>
              <a:latin typeface="Twentieth Century"/>
              <a:ea typeface="Twentieth Century"/>
              <a:cs typeface="Twentieth Century"/>
              <a:sym typeface="Twentieth Century"/>
            </a:endParaRPr>
          </a:p>
        </p:txBody>
      </p:sp>
      <p:sp>
        <p:nvSpPr>
          <p:cNvPr id="272" name="Google Shape;272;p33"/>
          <p:cNvSpPr txBox="1"/>
          <p:nvPr/>
        </p:nvSpPr>
        <p:spPr>
          <a:xfrm>
            <a:off x="136950" y="4661300"/>
            <a:ext cx="2066400" cy="264300"/>
          </a:xfrm>
          <a:prstGeom prst="rect">
            <a:avLst/>
          </a:prstGeom>
          <a:noFill/>
          <a:ln>
            <a:noFill/>
          </a:ln>
        </p:spPr>
        <p:txBody>
          <a:bodyPr anchorCtr="0" anchor="t" bIns="35100" lIns="67500" spcFirstLastPara="1" rIns="67500" wrap="square" tIns="35100">
            <a:noAutofit/>
          </a:bodyPr>
          <a:lstStyle/>
          <a:p>
            <a:pPr indent="0" lvl="0" marL="0" marR="0" rtl="0" algn="l">
              <a:lnSpc>
                <a:spcPct val="100000"/>
              </a:lnSpc>
              <a:spcBef>
                <a:spcPts val="0"/>
              </a:spcBef>
              <a:spcAft>
                <a:spcPts val="0"/>
              </a:spcAft>
              <a:buClr>
                <a:srgbClr val="FFFFFF"/>
              </a:buClr>
              <a:buSzPts val="1300"/>
              <a:buFont typeface="Garamond"/>
              <a:buNone/>
            </a:pPr>
            <a:r>
              <a:rPr b="1" lang="en" sz="1200">
                <a:solidFill>
                  <a:srgbClr val="FFFFFF"/>
                </a:solidFill>
                <a:latin typeface="Garamond"/>
                <a:ea typeface="Garamond"/>
                <a:cs typeface="Garamond"/>
                <a:sym typeface="Garamond"/>
              </a:rPr>
              <a:t>16</a:t>
            </a:r>
            <a:r>
              <a:rPr b="1" i="0" lang="en" sz="1200" u="none">
                <a:solidFill>
                  <a:srgbClr val="FFFFFF"/>
                </a:solidFill>
                <a:latin typeface="Garamond"/>
                <a:ea typeface="Garamond"/>
                <a:cs typeface="Garamond"/>
                <a:sym typeface="Garamond"/>
              </a:rPr>
              <a:t>/</a:t>
            </a:r>
            <a:r>
              <a:rPr b="1" lang="en" sz="1200">
                <a:solidFill>
                  <a:srgbClr val="FFFFFF"/>
                </a:solidFill>
                <a:latin typeface="Garamond"/>
                <a:ea typeface="Garamond"/>
                <a:cs typeface="Garamond"/>
                <a:sym typeface="Garamond"/>
              </a:rPr>
              <a:t>30</a:t>
            </a:r>
            <a:r>
              <a:rPr b="1" i="0" lang="en" sz="1200" u="none">
                <a:solidFill>
                  <a:srgbClr val="FFFFFF"/>
                </a:solidFill>
                <a:latin typeface="Garamond"/>
                <a:ea typeface="Garamond"/>
                <a:cs typeface="Garamond"/>
                <a:sym typeface="Garamond"/>
              </a:rPr>
              <a:t>  #</a:t>
            </a:r>
            <a:r>
              <a:rPr b="1" lang="en" sz="1200">
                <a:solidFill>
                  <a:srgbClr val="FFFFFF"/>
                </a:solidFill>
                <a:latin typeface="Garamond"/>
                <a:ea typeface="Garamond"/>
                <a:cs typeface="Garamond"/>
                <a:sym typeface="Garamond"/>
              </a:rPr>
              <a:t>PyDataSK</a:t>
            </a:r>
            <a:r>
              <a:rPr b="1" i="0" lang="en" sz="1200" u="none">
                <a:solidFill>
                  <a:srgbClr val="FFFFFF"/>
                </a:solidFill>
                <a:latin typeface="Garamond"/>
                <a:ea typeface="Garamond"/>
                <a:cs typeface="Garamond"/>
                <a:sym typeface="Garamond"/>
              </a:rPr>
              <a:t> @ sli.do</a:t>
            </a:r>
            <a:endParaRPr sz="1000"/>
          </a:p>
        </p:txBody>
      </p:sp>
      <p:sp>
        <p:nvSpPr>
          <p:cNvPr id="273" name="Google Shape;273;p33"/>
          <p:cNvSpPr txBox="1"/>
          <p:nvPr/>
        </p:nvSpPr>
        <p:spPr>
          <a:xfrm>
            <a:off x="2439035" y="4516040"/>
            <a:ext cx="6706200" cy="514200"/>
          </a:xfrm>
          <a:prstGeom prst="rect">
            <a:avLst/>
          </a:prstGeom>
          <a:noFill/>
          <a:ln>
            <a:noFill/>
          </a:ln>
        </p:spPr>
        <p:txBody>
          <a:bodyPr anchorCtr="0" anchor="ctr" bIns="35100" lIns="67500" spcFirstLastPara="1" rIns="67500" wrap="square" tIns="35100">
            <a:noAutofit/>
          </a:bodyPr>
          <a:lstStyle/>
          <a:p>
            <a:pPr indent="0" lvl="0" marL="0" rtl="0" algn="l">
              <a:spcBef>
                <a:spcPts val="0"/>
              </a:spcBef>
              <a:spcAft>
                <a:spcPts val="0"/>
              </a:spcAft>
              <a:buClr>
                <a:srgbClr val="023747"/>
              </a:buClr>
              <a:buSzPts val="1700"/>
              <a:buFont typeface="Garamond"/>
              <a:buNone/>
            </a:pPr>
            <a:r>
              <a:rPr b="1" lang="en" sz="1600">
                <a:solidFill>
                  <a:schemeClr val="lt1"/>
                </a:solidFill>
                <a:latin typeface="Garamond"/>
                <a:ea typeface="Garamond"/>
                <a:cs typeface="Garamond"/>
                <a:sym typeface="Garamond"/>
              </a:rPr>
              <a:t>Under the Hood of LLM</a:t>
            </a:r>
            <a:endParaRPr b="1" sz="1600">
              <a:solidFill>
                <a:schemeClr val="lt1"/>
              </a:solidFill>
              <a:latin typeface="Garamond"/>
              <a:ea typeface="Garamond"/>
              <a:cs typeface="Garamond"/>
              <a:sym typeface="Garamon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9" name="Shape 79"/>
        <p:cNvGrpSpPr/>
        <p:nvPr/>
      </p:nvGrpSpPr>
      <p:grpSpPr>
        <a:xfrm>
          <a:off x="0" y="0"/>
          <a:ext cx="0" cy="0"/>
          <a:chOff x="0" y="0"/>
          <a:chExt cx="0" cy="0"/>
        </a:xfrm>
      </p:grpSpPr>
      <p:pic>
        <p:nvPicPr>
          <p:cNvPr descr="logo-id" id="80" name="Google Shape;80;p16">
            <a:hlinkClick r:id="rId3"/>
          </p:cNvPr>
          <p:cNvPicPr preferRelativeResize="0"/>
          <p:nvPr/>
        </p:nvPicPr>
        <p:blipFill>
          <a:blip r:embed="rId4">
            <a:alphaModFix/>
          </a:blip>
          <a:stretch>
            <a:fillRect/>
          </a:stretch>
        </p:blipFill>
        <p:spPr>
          <a:xfrm>
            <a:off x="2612020" y="508000"/>
            <a:ext cx="874500" cy="382594"/>
          </a:xfrm>
          <a:prstGeom prst="rect">
            <a:avLst/>
          </a:prstGeom>
          <a:noFill/>
          <a:ln>
            <a:noFill/>
          </a:ln>
        </p:spPr>
      </p:pic>
      <p:sp>
        <p:nvSpPr>
          <p:cNvPr descr="title-id" id="81" name="Google Shape;81;p16"/>
          <p:cNvSpPr txBox="1"/>
          <p:nvPr/>
        </p:nvSpPr>
        <p:spPr>
          <a:xfrm>
            <a:off x="2590800" y="1928813"/>
            <a:ext cx="6045300" cy="1285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600">
                <a:solidFill>
                  <a:srgbClr val="5B5B5B"/>
                </a:solidFill>
                <a:latin typeface="Roboto"/>
                <a:ea typeface="Roboto"/>
                <a:cs typeface="Roboto"/>
                <a:sym typeface="Roboto"/>
              </a:rPr>
              <a:t>Join at slido.com</a:t>
            </a:r>
            <a:br>
              <a:rPr b="1" lang="en" sz="3600">
                <a:solidFill>
                  <a:srgbClr val="5B5B5B"/>
                </a:solidFill>
                <a:latin typeface="Roboto"/>
                <a:ea typeface="Roboto"/>
                <a:cs typeface="Roboto"/>
                <a:sym typeface="Roboto"/>
              </a:rPr>
            </a:br>
            <a:r>
              <a:rPr b="1" lang="en" sz="3600">
                <a:solidFill>
                  <a:srgbClr val="5B5B5B"/>
                </a:solidFill>
                <a:latin typeface="Roboto"/>
                <a:ea typeface="Roboto"/>
                <a:cs typeface="Roboto"/>
                <a:sym typeface="Roboto"/>
              </a:rPr>
              <a:t>#PyDataSK</a:t>
            </a:r>
            <a:endParaRPr b="1" sz="3600">
              <a:solidFill>
                <a:srgbClr val="5B5B5B"/>
              </a:solidFill>
              <a:latin typeface="Roboto"/>
              <a:ea typeface="Roboto"/>
              <a:cs typeface="Roboto"/>
              <a:sym typeface="Roboto"/>
            </a:endParaRPr>
          </a:p>
        </p:txBody>
      </p:sp>
      <p:sp>
        <p:nvSpPr>
          <p:cNvPr descr="footer-id" id="82" name="Google Shape;82;p16"/>
          <p:cNvSpPr txBox="1"/>
          <p:nvPr/>
        </p:nvSpPr>
        <p:spPr>
          <a:xfrm>
            <a:off x="2286000" y="4381500"/>
            <a:ext cx="304800" cy="382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300">
                <a:solidFill>
                  <a:srgbClr val="5B5B5B"/>
                </a:solidFill>
                <a:latin typeface="Roboto"/>
                <a:ea typeface="Roboto"/>
                <a:cs typeface="Roboto"/>
                <a:sym typeface="Roboto"/>
              </a:rPr>
              <a:t>ⓘ</a:t>
            </a:r>
            <a:endParaRPr b="1" sz="1300">
              <a:solidFill>
                <a:srgbClr val="5B5B5B"/>
              </a:solidFill>
              <a:latin typeface="Roboto"/>
              <a:ea typeface="Roboto"/>
              <a:cs typeface="Roboto"/>
              <a:sym typeface="Roboto"/>
            </a:endParaRPr>
          </a:p>
        </p:txBody>
      </p:sp>
      <p:sp>
        <p:nvSpPr>
          <p:cNvPr descr="footer-id" id="83" name="Google Shape;83;p16"/>
          <p:cNvSpPr txBox="1"/>
          <p:nvPr/>
        </p:nvSpPr>
        <p:spPr>
          <a:xfrm>
            <a:off x="2590800" y="4381500"/>
            <a:ext cx="6045300" cy="382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5B5B5B"/>
                </a:solidFill>
                <a:latin typeface="Roboto"/>
                <a:ea typeface="Roboto"/>
                <a:cs typeface="Roboto"/>
                <a:sym typeface="Roboto"/>
              </a:rPr>
              <a:t>Click </a:t>
            </a:r>
            <a:r>
              <a:rPr b="1" lang="en">
                <a:solidFill>
                  <a:srgbClr val="5B5B5B"/>
                </a:solidFill>
                <a:latin typeface="Roboto"/>
                <a:ea typeface="Roboto"/>
                <a:cs typeface="Roboto"/>
                <a:sym typeface="Roboto"/>
              </a:rPr>
              <a:t>Present with Slido</a:t>
            </a:r>
            <a:r>
              <a:rPr lang="en">
                <a:solidFill>
                  <a:srgbClr val="5B5B5B"/>
                </a:solidFill>
                <a:latin typeface="Roboto"/>
                <a:ea typeface="Roboto"/>
                <a:cs typeface="Roboto"/>
                <a:sym typeface="Roboto"/>
              </a:rPr>
              <a:t> or install our </a:t>
            </a:r>
            <a:r>
              <a:rPr lang="en" u="sng">
                <a:solidFill>
                  <a:schemeClr val="hlink"/>
                </a:solidFill>
                <a:latin typeface="Roboto"/>
                <a:ea typeface="Roboto"/>
                <a:cs typeface="Roboto"/>
                <a:sym typeface="Roboto"/>
                <a:hlinkClick r:id="rId5"/>
              </a:rPr>
              <a:t>Chrome extension</a:t>
            </a:r>
            <a:r>
              <a:rPr lang="en">
                <a:solidFill>
                  <a:srgbClr val="5B5B5B"/>
                </a:solidFill>
                <a:latin typeface="Roboto"/>
                <a:ea typeface="Roboto"/>
                <a:cs typeface="Roboto"/>
                <a:sym typeface="Roboto"/>
              </a:rPr>
              <a:t> to display joining instructions for participants while presenting.</a:t>
            </a:r>
            <a:endParaRPr>
              <a:solidFill>
                <a:srgbClr val="5B5B5B"/>
              </a:solidFill>
              <a:latin typeface="Roboto"/>
              <a:ea typeface="Roboto"/>
              <a:cs typeface="Roboto"/>
              <a:sym typeface="Roboto"/>
            </a:endParaRPr>
          </a:p>
        </p:txBody>
      </p:sp>
      <p:sp>
        <p:nvSpPr>
          <p:cNvPr id="84" name="Google Shape;84;p16"/>
          <p:cNvSpPr txBox="1"/>
          <p:nvPr/>
        </p:nvSpPr>
        <p:spPr>
          <a:xfrm>
            <a:off x="2439035" y="4516040"/>
            <a:ext cx="6706200" cy="514200"/>
          </a:xfrm>
          <a:prstGeom prst="rect">
            <a:avLst/>
          </a:prstGeom>
          <a:noFill/>
          <a:ln>
            <a:noFill/>
          </a:ln>
        </p:spPr>
        <p:txBody>
          <a:bodyPr anchorCtr="0" anchor="ctr" bIns="35100" lIns="67500" spcFirstLastPara="1" rIns="67500" wrap="square" tIns="35100">
            <a:noAutofit/>
          </a:bodyPr>
          <a:lstStyle/>
          <a:p>
            <a:pPr indent="0" lvl="0" marL="0" rtl="0" algn="l">
              <a:spcBef>
                <a:spcPts val="0"/>
              </a:spcBef>
              <a:spcAft>
                <a:spcPts val="0"/>
              </a:spcAft>
              <a:buClr>
                <a:srgbClr val="023747"/>
              </a:buClr>
              <a:buSzPts val="1700"/>
              <a:buFont typeface="Garamond"/>
              <a:buNone/>
            </a:pPr>
            <a:r>
              <a:rPr b="1" lang="en" sz="1600">
                <a:solidFill>
                  <a:schemeClr val="lt1"/>
                </a:solidFill>
                <a:latin typeface="Garamond"/>
                <a:ea typeface="Garamond"/>
                <a:cs typeface="Garamond"/>
                <a:sym typeface="Garamond"/>
              </a:rPr>
              <a:t>Under the Hood of LLM</a:t>
            </a:r>
            <a:endParaRPr b="1" sz="1600">
              <a:solidFill>
                <a:schemeClr val="lt1"/>
              </a:solidFill>
              <a:latin typeface="Garamond"/>
              <a:ea typeface="Garamond"/>
              <a:cs typeface="Garamond"/>
              <a:sym typeface="Garamond"/>
            </a:endParaRPr>
          </a:p>
        </p:txBody>
      </p:sp>
      <p:sp>
        <p:nvSpPr>
          <p:cNvPr id="85" name="Google Shape;85;p16"/>
          <p:cNvSpPr txBox="1"/>
          <p:nvPr/>
        </p:nvSpPr>
        <p:spPr>
          <a:xfrm>
            <a:off x="0" y="4588500"/>
            <a:ext cx="3000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chemeClr val="lt1"/>
                </a:solidFill>
                <a:latin typeface="Garamond"/>
                <a:ea typeface="Garamond"/>
                <a:cs typeface="Garamond"/>
                <a:sym typeface="Garamond"/>
              </a:rPr>
              <a:t>#PyDataSK @ sli.do</a:t>
            </a:r>
            <a:endParaRPr sz="1700"/>
          </a:p>
        </p:txBody>
      </p:sp>
      <p:pic>
        <p:nvPicPr>
          <p:cNvPr descr="poll-type-id" id="86" name="Google Shape;86;p16">
            <a:hlinkClick r:id="rId6"/>
          </p:cNvPr>
          <p:cNvPicPr preferRelativeResize="0"/>
          <p:nvPr/>
        </p:nvPicPr>
        <p:blipFill>
          <a:blip r:embed="rId7">
            <a:alphaModFix/>
          </a:blip>
          <a:stretch>
            <a:fillRect/>
          </a:stretch>
        </p:blipFill>
        <p:spPr>
          <a:xfrm>
            <a:off x="509782" y="1659132"/>
            <a:ext cx="1825235" cy="182523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1CDD3"/>
        </a:solidFill>
      </p:bgPr>
    </p:bg>
    <p:spTree>
      <p:nvGrpSpPr>
        <p:cNvPr id="277" name="Shape 277"/>
        <p:cNvGrpSpPr/>
        <p:nvPr/>
      </p:nvGrpSpPr>
      <p:grpSpPr>
        <a:xfrm>
          <a:off x="0" y="0"/>
          <a:ext cx="0" cy="0"/>
          <a:chOff x="0" y="0"/>
          <a:chExt cx="0" cy="0"/>
        </a:xfrm>
      </p:grpSpPr>
      <p:sp>
        <p:nvSpPr>
          <p:cNvPr id="278" name="Google Shape;278;p34"/>
          <p:cNvSpPr txBox="1"/>
          <p:nvPr/>
        </p:nvSpPr>
        <p:spPr>
          <a:xfrm>
            <a:off x="2081625" y="656813"/>
            <a:ext cx="6957300" cy="3364800"/>
          </a:xfrm>
          <a:prstGeom prst="rect">
            <a:avLst/>
          </a:prstGeom>
          <a:noFill/>
          <a:ln>
            <a:noFill/>
          </a:ln>
        </p:spPr>
        <p:txBody>
          <a:bodyPr anchorCtr="0" anchor="t" bIns="35100" lIns="67500" spcFirstLastPara="1" rIns="67500" wrap="square" tIns="35100">
            <a:noAutofit/>
          </a:bodyPr>
          <a:lstStyle/>
          <a:p>
            <a:pPr indent="0" lvl="0" marL="0" marR="0" rtl="0" algn="l">
              <a:lnSpc>
                <a:spcPct val="100000"/>
              </a:lnSpc>
              <a:spcBef>
                <a:spcPts val="0"/>
              </a:spcBef>
              <a:spcAft>
                <a:spcPts val="0"/>
              </a:spcAft>
              <a:buClr>
                <a:srgbClr val="023747"/>
              </a:buClr>
              <a:buSzPts val="1400"/>
              <a:buFont typeface="Garamond"/>
              <a:buNone/>
            </a:pPr>
            <a:r>
              <a:t/>
            </a:r>
            <a:endParaRPr sz="1100"/>
          </a:p>
        </p:txBody>
      </p:sp>
      <p:pic>
        <p:nvPicPr>
          <p:cNvPr id="279" name="Google Shape;279;p34"/>
          <p:cNvPicPr preferRelativeResize="0"/>
          <p:nvPr/>
        </p:nvPicPr>
        <p:blipFill>
          <a:blip r:embed="rId3">
            <a:alphaModFix/>
          </a:blip>
          <a:stretch>
            <a:fillRect/>
          </a:stretch>
        </p:blipFill>
        <p:spPr>
          <a:xfrm>
            <a:off x="642900" y="954864"/>
            <a:ext cx="959900" cy="951411"/>
          </a:xfrm>
          <a:prstGeom prst="rect">
            <a:avLst/>
          </a:prstGeom>
          <a:noFill/>
          <a:ln>
            <a:noFill/>
          </a:ln>
        </p:spPr>
      </p:pic>
      <p:pic>
        <p:nvPicPr>
          <p:cNvPr id="280" name="Google Shape;280;p34"/>
          <p:cNvPicPr preferRelativeResize="0"/>
          <p:nvPr/>
        </p:nvPicPr>
        <p:blipFill rotWithShape="1">
          <a:blip r:embed="rId4">
            <a:alphaModFix/>
          </a:blip>
          <a:srcRect b="0" l="0" r="0" t="0"/>
          <a:stretch/>
        </p:blipFill>
        <p:spPr>
          <a:xfrm>
            <a:off x="642903" y="1975388"/>
            <a:ext cx="959894" cy="907256"/>
          </a:xfrm>
          <a:prstGeom prst="rect">
            <a:avLst/>
          </a:prstGeom>
          <a:noFill/>
          <a:ln>
            <a:noFill/>
          </a:ln>
        </p:spPr>
      </p:pic>
      <p:pic>
        <p:nvPicPr>
          <p:cNvPr id="281" name="Google Shape;281;p34" title="agent-workflow.gif"/>
          <p:cNvPicPr preferRelativeResize="0"/>
          <p:nvPr/>
        </p:nvPicPr>
        <p:blipFill rotWithShape="1">
          <a:blip r:embed="rId5">
            <a:alphaModFix/>
          </a:blip>
          <a:srcRect b="4362" l="0" r="0" t="4362"/>
          <a:stretch/>
        </p:blipFill>
        <p:spPr>
          <a:xfrm>
            <a:off x="0" y="-1"/>
            <a:ext cx="3952090" cy="4508975"/>
          </a:xfrm>
          <a:prstGeom prst="rect">
            <a:avLst/>
          </a:prstGeom>
          <a:noFill/>
          <a:ln>
            <a:noFill/>
          </a:ln>
        </p:spPr>
      </p:pic>
      <p:pic>
        <p:nvPicPr>
          <p:cNvPr id="282" name="Google Shape;282;p34" title="accenture Untitled.png"/>
          <p:cNvPicPr preferRelativeResize="0"/>
          <p:nvPr/>
        </p:nvPicPr>
        <p:blipFill>
          <a:blip r:embed="rId6">
            <a:alphaModFix/>
          </a:blip>
          <a:stretch>
            <a:fillRect/>
          </a:stretch>
        </p:blipFill>
        <p:spPr>
          <a:xfrm>
            <a:off x="3952100" y="532275"/>
            <a:ext cx="5192999" cy="2454725"/>
          </a:xfrm>
          <a:prstGeom prst="rect">
            <a:avLst/>
          </a:prstGeom>
          <a:noFill/>
          <a:ln>
            <a:noFill/>
          </a:ln>
        </p:spPr>
      </p:pic>
      <p:sp>
        <p:nvSpPr>
          <p:cNvPr id="283" name="Google Shape;283;p34"/>
          <p:cNvSpPr txBox="1"/>
          <p:nvPr/>
        </p:nvSpPr>
        <p:spPr>
          <a:xfrm>
            <a:off x="3952099" y="-85975"/>
            <a:ext cx="5193000" cy="742800"/>
          </a:xfrm>
          <a:prstGeom prst="rect">
            <a:avLst/>
          </a:prstGeom>
          <a:noFill/>
          <a:ln>
            <a:noFill/>
          </a:ln>
        </p:spPr>
        <p:txBody>
          <a:bodyPr anchorCtr="0" anchor="ctr" bIns="35100" lIns="67500" spcFirstLastPara="1" rIns="67500" wrap="square" tIns="35100">
            <a:noAutofit/>
          </a:bodyPr>
          <a:lstStyle/>
          <a:p>
            <a:pPr indent="0" lvl="0" marL="0" marR="0" rtl="0" algn="l">
              <a:lnSpc>
                <a:spcPct val="100000"/>
              </a:lnSpc>
              <a:spcBef>
                <a:spcPts val="0"/>
              </a:spcBef>
              <a:spcAft>
                <a:spcPts val="0"/>
              </a:spcAft>
              <a:buClr>
                <a:srgbClr val="023747"/>
              </a:buClr>
              <a:buSzPts val="2900"/>
              <a:buFont typeface="Garamond"/>
              <a:buNone/>
            </a:pPr>
            <a:r>
              <a:rPr b="1" lang="en" sz="1800">
                <a:solidFill>
                  <a:srgbClr val="023747"/>
                </a:solidFill>
                <a:latin typeface="Garamond"/>
                <a:ea typeface="Garamond"/>
                <a:cs typeface="Garamond"/>
                <a:sym typeface="Garamond"/>
              </a:rPr>
              <a:t>MCP [november 2024] + A2A [april 2025]</a:t>
            </a:r>
            <a:endParaRPr sz="1800">
              <a:latin typeface="Garamond"/>
              <a:ea typeface="Garamond"/>
              <a:cs typeface="Garamond"/>
              <a:sym typeface="Garamond"/>
            </a:endParaRPr>
          </a:p>
        </p:txBody>
      </p:sp>
      <p:sp>
        <p:nvSpPr>
          <p:cNvPr id="284" name="Google Shape;284;p34"/>
          <p:cNvSpPr txBox="1"/>
          <p:nvPr/>
        </p:nvSpPr>
        <p:spPr>
          <a:xfrm>
            <a:off x="4073225" y="3118125"/>
            <a:ext cx="5010300" cy="1256100"/>
          </a:xfrm>
          <a:prstGeom prst="rect">
            <a:avLst/>
          </a:prstGeom>
          <a:noFill/>
          <a:ln>
            <a:noFill/>
          </a:ln>
        </p:spPr>
        <p:txBody>
          <a:bodyPr anchorCtr="0" anchor="ctr" bIns="35100" lIns="67500" spcFirstLastPara="1" rIns="67500" wrap="square" tIns="35100">
            <a:noAutofit/>
          </a:bodyPr>
          <a:lstStyle/>
          <a:p>
            <a:pPr indent="0" lvl="0" marL="0" marR="0" rtl="0" algn="l">
              <a:lnSpc>
                <a:spcPct val="100000"/>
              </a:lnSpc>
              <a:spcBef>
                <a:spcPts val="0"/>
              </a:spcBef>
              <a:spcAft>
                <a:spcPts val="0"/>
              </a:spcAft>
              <a:buClr>
                <a:srgbClr val="023747"/>
              </a:buClr>
              <a:buSzPts val="2900"/>
              <a:buFont typeface="Garamond"/>
              <a:buNone/>
            </a:pPr>
            <a:r>
              <a:rPr b="1" lang="en" sz="1800">
                <a:solidFill>
                  <a:srgbClr val="023747"/>
                </a:solidFill>
                <a:latin typeface="Garamond"/>
                <a:ea typeface="Garamond"/>
                <a:cs typeface="Garamond"/>
                <a:sym typeface="Garamond"/>
              </a:rPr>
              <a:t>Why MCP? (why not vs. but co-operation/agent coordination), MCP [model context protocol] basically giving AI tools/APIs in an unified way and A2A is giving them way how to orchestrate things</a:t>
            </a:r>
            <a:endParaRPr sz="1800">
              <a:latin typeface="Garamond"/>
              <a:ea typeface="Garamond"/>
              <a:cs typeface="Garamond"/>
              <a:sym typeface="Garamond"/>
            </a:endParaRPr>
          </a:p>
        </p:txBody>
      </p:sp>
      <p:sp>
        <p:nvSpPr>
          <p:cNvPr id="285" name="Google Shape;285;p34"/>
          <p:cNvSpPr txBox="1"/>
          <p:nvPr/>
        </p:nvSpPr>
        <p:spPr>
          <a:xfrm>
            <a:off x="1188850" y="562650"/>
            <a:ext cx="1574400" cy="3231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200">
              <a:solidFill>
                <a:srgbClr val="023747"/>
              </a:solidFill>
              <a:highlight>
                <a:schemeClr val="lt1"/>
              </a:highlight>
              <a:latin typeface="Twentieth Century"/>
              <a:ea typeface="Twentieth Century"/>
              <a:cs typeface="Twentieth Century"/>
              <a:sym typeface="Twentieth Century"/>
            </a:endParaRPr>
          </a:p>
        </p:txBody>
      </p:sp>
      <p:sp>
        <p:nvSpPr>
          <p:cNvPr id="286" name="Google Shape;286;p34"/>
          <p:cNvSpPr txBox="1"/>
          <p:nvPr/>
        </p:nvSpPr>
        <p:spPr>
          <a:xfrm>
            <a:off x="1474000" y="2410200"/>
            <a:ext cx="1004100" cy="3231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200">
              <a:solidFill>
                <a:srgbClr val="023747"/>
              </a:solidFill>
              <a:highlight>
                <a:schemeClr val="lt1"/>
              </a:highlight>
              <a:latin typeface="Twentieth Century"/>
              <a:ea typeface="Twentieth Century"/>
              <a:cs typeface="Twentieth Century"/>
              <a:sym typeface="Twentieth Century"/>
            </a:endParaRPr>
          </a:p>
        </p:txBody>
      </p:sp>
      <p:sp>
        <p:nvSpPr>
          <p:cNvPr id="287" name="Google Shape;287;p34"/>
          <p:cNvSpPr txBox="1"/>
          <p:nvPr/>
        </p:nvSpPr>
        <p:spPr>
          <a:xfrm>
            <a:off x="2439035" y="4516040"/>
            <a:ext cx="6706200" cy="514200"/>
          </a:xfrm>
          <a:prstGeom prst="rect">
            <a:avLst/>
          </a:prstGeom>
          <a:noFill/>
          <a:ln>
            <a:noFill/>
          </a:ln>
        </p:spPr>
        <p:txBody>
          <a:bodyPr anchorCtr="0" anchor="ctr" bIns="35100" lIns="67500" spcFirstLastPara="1" rIns="67500" wrap="square" tIns="35100">
            <a:noAutofit/>
          </a:bodyPr>
          <a:lstStyle/>
          <a:p>
            <a:pPr indent="0" lvl="0" marL="0" rtl="0" algn="l">
              <a:spcBef>
                <a:spcPts val="0"/>
              </a:spcBef>
              <a:spcAft>
                <a:spcPts val="0"/>
              </a:spcAft>
              <a:buClr>
                <a:srgbClr val="023747"/>
              </a:buClr>
              <a:buSzPts val="1700"/>
              <a:buFont typeface="Garamond"/>
              <a:buNone/>
            </a:pPr>
            <a:r>
              <a:rPr b="1" lang="en" sz="1600">
                <a:solidFill>
                  <a:schemeClr val="lt1"/>
                </a:solidFill>
                <a:latin typeface="Garamond"/>
                <a:ea typeface="Garamond"/>
                <a:cs typeface="Garamond"/>
                <a:sym typeface="Garamond"/>
              </a:rPr>
              <a:t>Under the Hood of LLM</a:t>
            </a:r>
            <a:endParaRPr b="1" sz="1600">
              <a:solidFill>
                <a:schemeClr val="lt1"/>
              </a:solidFill>
              <a:latin typeface="Garamond"/>
              <a:ea typeface="Garamond"/>
              <a:cs typeface="Garamond"/>
              <a:sym typeface="Garamond"/>
            </a:endParaRPr>
          </a:p>
        </p:txBody>
      </p:sp>
      <p:sp>
        <p:nvSpPr>
          <p:cNvPr id="288" name="Google Shape;288;p34"/>
          <p:cNvSpPr txBox="1"/>
          <p:nvPr/>
        </p:nvSpPr>
        <p:spPr>
          <a:xfrm>
            <a:off x="136950" y="4661300"/>
            <a:ext cx="2066400" cy="264300"/>
          </a:xfrm>
          <a:prstGeom prst="rect">
            <a:avLst/>
          </a:prstGeom>
          <a:noFill/>
          <a:ln>
            <a:noFill/>
          </a:ln>
        </p:spPr>
        <p:txBody>
          <a:bodyPr anchorCtr="0" anchor="t" bIns="35100" lIns="67500" spcFirstLastPara="1" rIns="67500" wrap="square" tIns="35100">
            <a:noAutofit/>
          </a:bodyPr>
          <a:lstStyle/>
          <a:p>
            <a:pPr indent="0" lvl="0" marL="0" marR="0" rtl="0" algn="l">
              <a:lnSpc>
                <a:spcPct val="100000"/>
              </a:lnSpc>
              <a:spcBef>
                <a:spcPts val="0"/>
              </a:spcBef>
              <a:spcAft>
                <a:spcPts val="0"/>
              </a:spcAft>
              <a:buClr>
                <a:srgbClr val="FFFFFF"/>
              </a:buClr>
              <a:buSzPts val="1300"/>
              <a:buFont typeface="Garamond"/>
              <a:buNone/>
            </a:pPr>
            <a:r>
              <a:rPr b="1" lang="en" sz="1200">
                <a:solidFill>
                  <a:srgbClr val="FFFFFF"/>
                </a:solidFill>
                <a:latin typeface="Garamond"/>
                <a:ea typeface="Garamond"/>
                <a:cs typeface="Garamond"/>
                <a:sym typeface="Garamond"/>
              </a:rPr>
              <a:t>17</a:t>
            </a:r>
            <a:r>
              <a:rPr b="1" i="0" lang="en" sz="1200" u="none">
                <a:solidFill>
                  <a:srgbClr val="FFFFFF"/>
                </a:solidFill>
                <a:latin typeface="Garamond"/>
                <a:ea typeface="Garamond"/>
                <a:cs typeface="Garamond"/>
                <a:sym typeface="Garamond"/>
              </a:rPr>
              <a:t>/</a:t>
            </a:r>
            <a:r>
              <a:rPr b="1" lang="en" sz="1200">
                <a:solidFill>
                  <a:srgbClr val="FFFFFF"/>
                </a:solidFill>
                <a:latin typeface="Garamond"/>
                <a:ea typeface="Garamond"/>
                <a:cs typeface="Garamond"/>
                <a:sym typeface="Garamond"/>
              </a:rPr>
              <a:t>30</a:t>
            </a:r>
            <a:r>
              <a:rPr b="1" i="0" lang="en" sz="1200" u="none">
                <a:solidFill>
                  <a:srgbClr val="FFFFFF"/>
                </a:solidFill>
                <a:latin typeface="Garamond"/>
                <a:ea typeface="Garamond"/>
                <a:cs typeface="Garamond"/>
                <a:sym typeface="Garamond"/>
              </a:rPr>
              <a:t>  #</a:t>
            </a:r>
            <a:r>
              <a:rPr b="1" lang="en" sz="1200">
                <a:solidFill>
                  <a:srgbClr val="FFFFFF"/>
                </a:solidFill>
                <a:latin typeface="Garamond"/>
                <a:ea typeface="Garamond"/>
                <a:cs typeface="Garamond"/>
                <a:sym typeface="Garamond"/>
              </a:rPr>
              <a:t>PyDataSK</a:t>
            </a:r>
            <a:r>
              <a:rPr b="1" i="0" lang="en" sz="1200" u="none">
                <a:solidFill>
                  <a:srgbClr val="FFFFFF"/>
                </a:solidFill>
                <a:latin typeface="Garamond"/>
                <a:ea typeface="Garamond"/>
                <a:cs typeface="Garamond"/>
                <a:sym typeface="Garamond"/>
              </a:rPr>
              <a:t> @ sli.do</a:t>
            </a:r>
            <a:endParaRPr sz="10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1CDD3"/>
        </a:solidFill>
      </p:bgPr>
    </p:bg>
    <p:spTree>
      <p:nvGrpSpPr>
        <p:cNvPr id="292" name="Shape 292"/>
        <p:cNvGrpSpPr/>
        <p:nvPr/>
      </p:nvGrpSpPr>
      <p:grpSpPr>
        <a:xfrm>
          <a:off x="0" y="0"/>
          <a:ext cx="0" cy="0"/>
          <a:chOff x="0" y="0"/>
          <a:chExt cx="0" cy="0"/>
        </a:xfrm>
      </p:grpSpPr>
      <p:sp>
        <p:nvSpPr>
          <p:cNvPr id="293" name="Google Shape;293;p35"/>
          <p:cNvSpPr txBox="1"/>
          <p:nvPr/>
        </p:nvSpPr>
        <p:spPr>
          <a:xfrm>
            <a:off x="196504" y="205978"/>
            <a:ext cx="8790300" cy="742800"/>
          </a:xfrm>
          <a:prstGeom prst="rect">
            <a:avLst/>
          </a:prstGeom>
          <a:noFill/>
          <a:ln>
            <a:noFill/>
          </a:ln>
        </p:spPr>
        <p:txBody>
          <a:bodyPr anchorCtr="0" anchor="ctr" bIns="35100" lIns="67500" spcFirstLastPara="1" rIns="67500" wrap="square" tIns="35100">
            <a:noAutofit/>
          </a:bodyPr>
          <a:lstStyle/>
          <a:p>
            <a:pPr indent="0" lvl="0" marL="0" marR="0" rtl="0" algn="l">
              <a:lnSpc>
                <a:spcPct val="100000"/>
              </a:lnSpc>
              <a:spcBef>
                <a:spcPts val="0"/>
              </a:spcBef>
              <a:spcAft>
                <a:spcPts val="0"/>
              </a:spcAft>
              <a:buClr>
                <a:srgbClr val="023747"/>
              </a:buClr>
              <a:buSzPts val="2900"/>
              <a:buFont typeface="Garamond"/>
              <a:buNone/>
            </a:pPr>
            <a:r>
              <a:rPr b="1" lang="en" sz="2000">
                <a:solidFill>
                  <a:srgbClr val="023747"/>
                </a:solidFill>
                <a:latin typeface="Garamond"/>
                <a:ea typeface="Garamond"/>
                <a:cs typeface="Garamond"/>
                <a:sym typeface="Garamond"/>
              </a:rPr>
              <a:t>Explainable Machine Learning/AI (xAI), Era of Chatbots, AI &amp; BI collide</a:t>
            </a:r>
            <a:r>
              <a:rPr b="1" i="0" lang="en" sz="2000" u="none">
                <a:solidFill>
                  <a:srgbClr val="023747"/>
                </a:solidFill>
                <a:latin typeface="Garamond"/>
                <a:ea typeface="Garamond"/>
                <a:cs typeface="Garamond"/>
                <a:sym typeface="Garamond"/>
              </a:rPr>
              <a:t>  </a:t>
            </a:r>
            <a:endParaRPr sz="2000">
              <a:latin typeface="Garamond"/>
              <a:ea typeface="Garamond"/>
              <a:cs typeface="Garamond"/>
              <a:sym typeface="Garamond"/>
            </a:endParaRPr>
          </a:p>
        </p:txBody>
      </p:sp>
      <p:sp>
        <p:nvSpPr>
          <p:cNvPr id="294" name="Google Shape;294;p35"/>
          <p:cNvSpPr txBox="1"/>
          <p:nvPr/>
        </p:nvSpPr>
        <p:spPr>
          <a:xfrm>
            <a:off x="2029500" y="954875"/>
            <a:ext cx="6957300" cy="3364800"/>
          </a:xfrm>
          <a:prstGeom prst="rect">
            <a:avLst/>
          </a:prstGeom>
          <a:noFill/>
          <a:ln>
            <a:noFill/>
          </a:ln>
        </p:spPr>
        <p:txBody>
          <a:bodyPr anchorCtr="0" anchor="t" bIns="35100" lIns="67500" spcFirstLastPara="1" rIns="67500" wrap="square" tIns="35100">
            <a:noAutofit/>
          </a:bodyPr>
          <a:lstStyle/>
          <a:p>
            <a:pPr indent="0" lvl="0" marL="0" marR="0" rtl="0" algn="l">
              <a:lnSpc>
                <a:spcPct val="100000"/>
              </a:lnSpc>
              <a:spcBef>
                <a:spcPts val="0"/>
              </a:spcBef>
              <a:spcAft>
                <a:spcPts val="0"/>
              </a:spcAft>
              <a:buClr>
                <a:srgbClr val="023747"/>
              </a:buClr>
              <a:buSzPts val="1400"/>
              <a:buFont typeface="Garamond"/>
              <a:buNone/>
            </a:pPr>
            <a:r>
              <a:rPr b="1" i="0" lang="en" sz="1400" u="none">
                <a:solidFill>
                  <a:srgbClr val="023747"/>
                </a:solidFill>
                <a:latin typeface="Garamond"/>
                <a:ea typeface="Garamond"/>
                <a:cs typeface="Garamond"/>
                <a:sym typeface="Garamond"/>
              </a:rPr>
              <a:t>- </a:t>
            </a:r>
            <a:r>
              <a:rPr b="1" lang="en">
                <a:solidFill>
                  <a:schemeClr val="dk1"/>
                </a:solidFill>
                <a:latin typeface="Garamond"/>
                <a:ea typeface="Garamond"/>
                <a:cs typeface="Garamond"/>
                <a:sym typeface="Garamond"/>
              </a:rPr>
              <a:t>Complex, modern-day ML algorithms, where deep learning &amp; ensemble methods dominate</a:t>
            </a:r>
            <a:endParaRPr b="1">
              <a:solidFill>
                <a:schemeClr val="dk1"/>
              </a:solidFill>
              <a:latin typeface="Garamond"/>
              <a:ea typeface="Garamond"/>
              <a:cs typeface="Garamond"/>
              <a:sym typeface="Garamond"/>
            </a:endParaRPr>
          </a:p>
          <a:p>
            <a:pPr indent="0" lvl="0" marL="0" marR="0" rtl="0" algn="l">
              <a:lnSpc>
                <a:spcPct val="100000"/>
              </a:lnSpc>
              <a:spcBef>
                <a:spcPts val="0"/>
              </a:spcBef>
              <a:spcAft>
                <a:spcPts val="0"/>
              </a:spcAft>
              <a:buClr>
                <a:srgbClr val="023747"/>
              </a:buClr>
              <a:buSzPts val="1400"/>
              <a:buFont typeface="Garamond"/>
              <a:buNone/>
            </a:pPr>
            <a:r>
              <a:rPr b="1" lang="en">
                <a:solidFill>
                  <a:schemeClr val="dk1"/>
                </a:solidFill>
                <a:latin typeface="Garamond"/>
                <a:ea typeface="Garamond"/>
                <a:cs typeface="Garamond"/>
                <a:sym typeface="Garamond"/>
              </a:rPr>
              <a:t>- really hard to fully understand, but the decision process behind them</a:t>
            </a:r>
            <a:endParaRPr b="1">
              <a:solidFill>
                <a:schemeClr val="dk1"/>
              </a:solidFill>
              <a:latin typeface="Garamond"/>
              <a:ea typeface="Garamond"/>
              <a:cs typeface="Garamond"/>
              <a:sym typeface="Garamond"/>
            </a:endParaRPr>
          </a:p>
          <a:p>
            <a:pPr indent="0" lvl="0" marL="0" marR="0" rtl="0" algn="l">
              <a:lnSpc>
                <a:spcPct val="100000"/>
              </a:lnSpc>
              <a:spcBef>
                <a:spcPts val="0"/>
              </a:spcBef>
              <a:spcAft>
                <a:spcPts val="0"/>
              </a:spcAft>
              <a:buClr>
                <a:srgbClr val="023747"/>
              </a:buClr>
              <a:buSzPts val="1400"/>
              <a:buFont typeface="Garamond"/>
              <a:buNone/>
            </a:pPr>
            <a:r>
              <a:rPr b="1" lang="en">
                <a:solidFill>
                  <a:schemeClr val="dk1"/>
                </a:solidFill>
                <a:latin typeface="Garamond"/>
                <a:ea typeface="Garamond"/>
                <a:cs typeface="Garamond"/>
                <a:sym typeface="Garamond"/>
              </a:rPr>
              <a:t>- ChatGPT is not transparent/open (at all/bans and restrictions)</a:t>
            </a:r>
            <a:endParaRPr b="1">
              <a:solidFill>
                <a:schemeClr val="dk1"/>
              </a:solidFill>
              <a:latin typeface="Garamond"/>
              <a:ea typeface="Garamond"/>
              <a:cs typeface="Garamond"/>
              <a:sym typeface="Garamond"/>
            </a:endParaRPr>
          </a:p>
          <a:p>
            <a:pPr indent="0" lvl="0" marL="0" marR="0" rtl="0" algn="l">
              <a:lnSpc>
                <a:spcPct val="100000"/>
              </a:lnSpc>
              <a:spcBef>
                <a:spcPts val="0"/>
              </a:spcBef>
              <a:spcAft>
                <a:spcPts val="0"/>
              </a:spcAft>
              <a:buClr>
                <a:srgbClr val="023747"/>
              </a:buClr>
              <a:buSzPts val="1400"/>
              <a:buFont typeface="Garamond"/>
              <a:buNone/>
            </a:pPr>
            <a:r>
              <a:rPr b="1" lang="en">
                <a:solidFill>
                  <a:schemeClr val="dk1"/>
                </a:solidFill>
                <a:latin typeface="Garamond"/>
                <a:ea typeface="Garamond"/>
                <a:cs typeface="Garamond"/>
                <a:sym typeface="Garamond"/>
              </a:rPr>
              <a:t>- can &amp; need to be transparent and trustworthy for decision makers</a:t>
            </a:r>
            <a:endParaRPr b="1">
              <a:solidFill>
                <a:schemeClr val="dk1"/>
              </a:solidFill>
              <a:latin typeface="Garamond"/>
              <a:ea typeface="Garamond"/>
              <a:cs typeface="Garamond"/>
              <a:sym typeface="Garamond"/>
            </a:endParaRPr>
          </a:p>
          <a:p>
            <a:pPr indent="0" lvl="0" marL="0" marR="0" rtl="0" algn="l">
              <a:lnSpc>
                <a:spcPct val="100000"/>
              </a:lnSpc>
              <a:spcBef>
                <a:spcPts val="0"/>
              </a:spcBef>
              <a:spcAft>
                <a:spcPts val="0"/>
              </a:spcAft>
              <a:buClr>
                <a:srgbClr val="023747"/>
              </a:buClr>
              <a:buSzPts val="1400"/>
              <a:buFont typeface="Garamond"/>
              <a:buNone/>
            </a:pPr>
            <a:r>
              <a:rPr b="1" lang="en">
                <a:solidFill>
                  <a:schemeClr val="dk1"/>
                </a:solidFill>
                <a:latin typeface="Garamond"/>
                <a:ea typeface="Garamond"/>
                <a:cs typeface="Garamond"/>
                <a:sym typeface="Garamond"/>
              </a:rPr>
              <a:t>- AI &amp; BI coming together</a:t>
            </a:r>
            <a:endParaRPr b="1">
              <a:solidFill>
                <a:schemeClr val="dk1"/>
              </a:solidFill>
              <a:latin typeface="Garamond"/>
              <a:ea typeface="Garamond"/>
              <a:cs typeface="Garamond"/>
              <a:sym typeface="Garamond"/>
            </a:endParaRPr>
          </a:p>
          <a:p>
            <a:pPr indent="0" lvl="0" marL="0" marR="0" rtl="0" algn="l">
              <a:lnSpc>
                <a:spcPct val="100000"/>
              </a:lnSpc>
              <a:spcBef>
                <a:spcPts val="0"/>
              </a:spcBef>
              <a:spcAft>
                <a:spcPts val="0"/>
              </a:spcAft>
              <a:buClr>
                <a:srgbClr val="023747"/>
              </a:buClr>
              <a:buSzPts val="1400"/>
              <a:buFont typeface="Garamond"/>
              <a:buNone/>
            </a:pPr>
            <a:r>
              <a:rPr b="1" lang="en">
                <a:solidFill>
                  <a:schemeClr val="dk1"/>
                </a:solidFill>
                <a:latin typeface="Garamond"/>
                <a:ea typeface="Garamond"/>
                <a:cs typeface="Garamond"/>
                <a:sym typeface="Garamond"/>
              </a:rPr>
              <a:t>- critical domains as finance, healthcare or public sector &amp; governmental services, where TRUST is a MUST</a:t>
            </a:r>
            <a:endParaRPr b="1">
              <a:solidFill>
                <a:schemeClr val="dk1"/>
              </a:solidFill>
              <a:latin typeface="Garamond"/>
              <a:ea typeface="Garamond"/>
              <a:cs typeface="Garamond"/>
              <a:sym typeface="Garamond"/>
            </a:endParaRPr>
          </a:p>
          <a:p>
            <a:pPr indent="0" lvl="0" marL="0" marR="0" rtl="0" algn="l">
              <a:lnSpc>
                <a:spcPct val="100000"/>
              </a:lnSpc>
              <a:spcBef>
                <a:spcPts val="0"/>
              </a:spcBef>
              <a:spcAft>
                <a:spcPts val="0"/>
              </a:spcAft>
              <a:buClr>
                <a:srgbClr val="023747"/>
              </a:buClr>
              <a:buSzPts val="1400"/>
              <a:buFont typeface="Garamond"/>
              <a:buNone/>
            </a:pPr>
            <a:r>
              <a:rPr b="1" lang="en">
                <a:solidFill>
                  <a:schemeClr val="dk1"/>
                </a:solidFill>
                <a:latin typeface="Garamond"/>
                <a:ea typeface="Garamond"/>
                <a:cs typeface="Garamond"/>
                <a:sym typeface="Garamond"/>
              </a:rPr>
              <a:t>- Explainability vs. Simplicity</a:t>
            </a:r>
            <a:endParaRPr b="1">
              <a:solidFill>
                <a:schemeClr val="dk1"/>
              </a:solidFill>
              <a:latin typeface="Garamond"/>
              <a:ea typeface="Garamond"/>
              <a:cs typeface="Garamond"/>
              <a:sym typeface="Garamond"/>
            </a:endParaRPr>
          </a:p>
          <a:p>
            <a:pPr indent="0" lvl="0" marL="0" marR="0" rtl="0" algn="l">
              <a:lnSpc>
                <a:spcPct val="100000"/>
              </a:lnSpc>
              <a:spcBef>
                <a:spcPts val="0"/>
              </a:spcBef>
              <a:spcAft>
                <a:spcPts val="0"/>
              </a:spcAft>
              <a:buClr>
                <a:srgbClr val="023747"/>
              </a:buClr>
              <a:buSzPts val="1400"/>
              <a:buFont typeface="Garamond"/>
              <a:buNone/>
            </a:pPr>
            <a:r>
              <a:rPr b="1" lang="en">
                <a:solidFill>
                  <a:schemeClr val="dk1"/>
                </a:solidFill>
                <a:latin typeface="Garamond"/>
                <a:ea typeface="Garamond"/>
                <a:cs typeface="Garamond"/>
                <a:sym typeface="Garamond"/>
              </a:rPr>
              <a:t>- growing regulatory pressure also outside these areas Explainable AI (xAI) will be necessity for any organization soon</a:t>
            </a:r>
            <a:endParaRPr b="1">
              <a:solidFill>
                <a:schemeClr val="dk1"/>
              </a:solidFill>
              <a:latin typeface="Garamond"/>
              <a:ea typeface="Garamond"/>
              <a:cs typeface="Garamond"/>
              <a:sym typeface="Garamond"/>
            </a:endParaRPr>
          </a:p>
          <a:p>
            <a:pPr indent="0" lvl="0" marL="0" marR="0" rtl="0" algn="l">
              <a:lnSpc>
                <a:spcPct val="100000"/>
              </a:lnSpc>
              <a:spcBef>
                <a:spcPts val="0"/>
              </a:spcBef>
              <a:spcAft>
                <a:spcPts val="0"/>
              </a:spcAft>
              <a:buClr>
                <a:srgbClr val="023747"/>
              </a:buClr>
              <a:buSzPts val="1400"/>
              <a:buFont typeface="Garamond"/>
              <a:buNone/>
            </a:pPr>
            <a:r>
              <a:rPr b="1" lang="en">
                <a:solidFill>
                  <a:schemeClr val="dk1"/>
                </a:solidFill>
                <a:latin typeface="Garamond"/>
                <a:ea typeface="Garamond"/>
                <a:cs typeface="Garamond"/>
                <a:sym typeface="Garamond"/>
              </a:rPr>
              <a:t>- understand the inner workings of these ML algorithms &amp; how to design systems that imitate intelligence in a transparent way</a:t>
            </a:r>
            <a:endParaRPr b="1">
              <a:solidFill>
                <a:schemeClr val="dk1"/>
              </a:solidFill>
              <a:latin typeface="Garamond"/>
              <a:ea typeface="Garamond"/>
              <a:cs typeface="Garamond"/>
              <a:sym typeface="Garamond"/>
            </a:endParaRPr>
          </a:p>
          <a:p>
            <a:pPr indent="0" lvl="0" marL="0" marR="0" rtl="0" algn="l">
              <a:lnSpc>
                <a:spcPct val="100000"/>
              </a:lnSpc>
              <a:spcBef>
                <a:spcPts val="0"/>
              </a:spcBef>
              <a:spcAft>
                <a:spcPts val="0"/>
              </a:spcAft>
              <a:buClr>
                <a:srgbClr val="023747"/>
              </a:buClr>
              <a:buSzPts val="1400"/>
              <a:buFont typeface="Garamond"/>
              <a:buNone/>
            </a:pPr>
            <a:r>
              <a:rPr b="1" lang="en">
                <a:solidFill>
                  <a:schemeClr val="dk1"/>
                </a:solidFill>
                <a:latin typeface="Garamond"/>
                <a:ea typeface="Garamond"/>
                <a:cs typeface="Garamond"/>
                <a:sym typeface="Garamond"/>
              </a:rPr>
              <a:t>- overview of current trends in Explainable AI/ML &amp; the challenges that are ahead of us</a:t>
            </a:r>
            <a:endParaRPr b="1">
              <a:solidFill>
                <a:schemeClr val="dk1"/>
              </a:solidFill>
              <a:latin typeface="Garamond"/>
              <a:ea typeface="Garamond"/>
              <a:cs typeface="Garamond"/>
              <a:sym typeface="Garamond"/>
            </a:endParaRPr>
          </a:p>
          <a:p>
            <a:pPr indent="0" lvl="0" marL="0" marR="0" rtl="0" algn="l">
              <a:lnSpc>
                <a:spcPct val="100000"/>
              </a:lnSpc>
              <a:spcBef>
                <a:spcPts val="0"/>
              </a:spcBef>
              <a:spcAft>
                <a:spcPts val="0"/>
              </a:spcAft>
              <a:buClr>
                <a:srgbClr val="023747"/>
              </a:buClr>
              <a:buSzPts val="1400"/>
              <a:buFont typeface="Garamond"/>
              <a:buNone/>
            </a:pPr>
            <a:r>
              <a:rPr b="1" lang="en">
                <a:solidFill>
                  <a:schemeClr val="dk1"/>
                </a:solidFill>
                <a:latin typeface="Garamond"/>
                <a:ea typeface="Garamond"/>
                <a:cs typeface="Garamond"/>
                <a:sym typeface="Garamond"/>
              </a:rPr>
              <a:t>- Next big thing?</a:t>
            </a:r>
            <a:endParaRPr sz="1100"/>
          </a:p>
        </p:txBody>
      </p:sp>
      <p:pic>
        <p:nvPicPr>
          <p:cNvPr id="295" name="Google Shape;295;p35"/>
          <p:cNvPicPr preferRelativeResize="0"/>
          <p:nvPr/>
        </p:nvPicPr>
        <p:blipFill rotWithShape="1">
          <a:blip r:embed="rId3">
            <a:alphaModFix/>
          </a:blip>
          <a:srcRect b="0" l="0" r="0" t="0"/>
          <a:stretch/>
        </p:blipFill>
        <p:spPr>
          <a:xfrm>
            <a:off x="0" y="2788444"/>
            <a:ext cx="2400926" cy="1669256"/>
          </a:xfrm>
          <a:prstGeom prst="rect">
            <a:avLst/>
          </a:prstGeom>
          <a:noFill/>
          <a:ln>
            <a:noFill/>
          </a:ln>
        </p:spPr>
      </p:pic>
      <p:pic>
        <p:nvPicPr>
          <p:cNvPr id="296" name="Google Shape;296;p35"/>
          <p:cNvPicPr preferRelativeResize="0"/>
          <p:nvPr/>
        </p:nvPicPr>
        <p:blipFill>
          <a:blip r:embed="rId4">
            <a:alphaModFix/>
          </a:blip>
          <a:stretch>
            <a:fillRect/>
          </a:stretch>
        </p:blipFill>
        <p:spPr>
          <a:xfrm>
            <a:off x="642900" y="954864"/>
            <a:ext cx="959900" cy="951411"/>
          </a:xfrm>
          <a:prstGeom prst="rect">
            <a:avLst/>
          </a:prstGeom>
          <a:noFill/>
          <a:ln>
            <a:noFill/>
          </a:ln>
        </p:spPr>
      </p:pic>
      <p:pic>
        <p:nvPicPr>
          <p:cNvPr id="297" name="Google Shape;297;p35"/>
          <p:cNvPicPr preferRelativeResize="0"/>
          <p:nvPr/>
        </p:nvPicPr>
        <p:blipFill rotWithShape="1">
          <a:blip r:embed="rId5">
            <a:alphaModFix/>
          </a:blip>
          <a:srcRect b="0" l="0" r="0" t="0"/>
          <a:stretch/>
        </p:blipFill>
        <p:spPr>
          <a:xfrm>
            <a:off x="642903" y="1975388"/>
            <a:ext cx="959894" cy="907256"/>
          </a:xfrm>
          <a:prstGeom prst="rect">
            <a:avLst/>
          </a:prstGeom>
          <a:noFill/>
          <a:ln>
            <a:noFill/>
          </a:ln>
        </p:spPr>
      </p:pic>
      <p:pic>
        <p:nvPicPr>
          <p:cNvPr id="298" name="Google Shape;298;p35"/>
          <p:cNvPicPr preferRelativeResize="0"/>
          <p:nvPr/>
        </p:nvPicPr>
        <p:blipFill rotWithShape="1">
          <a:blip r:embed="rId6">
            <a:alphaModFix/>
          </a:blip>
          <a:srcRect b="14995" l="0" r="0" t="14995"/>
          <a:stretch/>
        </p:blipFill>
        <p:spPr>
          <a:xfrm>
            <a:off x="0" y="0"/>
            <a:ext cx="9144000" cy="4269899"/>
          </a:xfrm>
          <a:prstGeom prst="rect">
            <a:avLst/>
          </a:prstGeom>
          <a:noFill/>
          <a:ln>
            <a:noFill/>
          </a:ln>
        </p:spPr>
      </p:pic>
      <p:sp>
        <p:nvSpPr>
          <p:cNvPr id="299" name="Google Shape;299;p35"/>
          <p:cNvSpPr txBox="1"/>
          <p:nvPr/>
        </p:nvSpPr>
        <p:spPr>
          <a:xfrm>
            <a:off x="0" y="4107500"/>
            <a:ext cx="8889600" cy="553800"/>
          </a:xfrm>
          <a:prstGeom prst="rect">
            <a:avLst/>
          </a:prstGeom>
          <a:noFill/>
          <a:ln>
            <a:noFill/>
          </a:ln>
        </p:spPr>
        <p:txBody>
          <a:bodyPr anchorCtr="0" anchor="t" bIns="33750" lIns="67500" spcFirstLastPara="1" rIns="67500" wrap="square" tIns="33750">
            <a:noAutofit/>
          </a:bodyPr>
          <a:lstStyle/>
          <a:p>
            <a:pPr indent="0" lvl="0" marL="0" marR="0" rtl="0" algn="l">
              <a:lnSpc>
                <a:spcPct val="100000"/>
              </a:lnSpc>
              <a:spcBef>
                <a:spcPts val="0"/>
              </a:spcBef>
              <a:spcAft>
                <a:spcPts val="0"/>
              </a:spcAft>
              <a:buClr>
                <a:srgbClr val="000000"/>
              </a:buClr>
              <a:buSzPts val="1300"/>
              <a:buFont typeface="Garamond"/>
              <a:buNone/>
            </a:pPr>
            <a:r>
              <a:t/>
            </a:r>
            <a:endParaRPr sz="1000">
              <a:latin typeface="Garamond"/>
              <a:ea typeface="Garamond"/>
              <a:cs typeface="Garamond"/>
              <a:sym typeface="Garamond"/>
            </a:endParaRPr>
          </a:p>
          <a:p>
            <a:pPr indent="0" lvl="0" marL="0" marR="0" rtl="0" algn="l">
              <a:lnSpc>
                <a:spcPct val="100000"/>
              </a:lnSpc>
              <a:spcBef>
                <a:spcPts val="0"/>
              </a:spcBef>
              <a:spcAft>
                <a:spcPts val="0"/>
              </a:spcAft>
              <a:buClr>
                <a:srgbClr val="000000"/>
              </a:buClr>
              <a:buSzPts val="1300"/>
              <a:buFont typeface="Garamond"/>
              <a:buNone/>
            </a:pPr>
            <a:r>
              <a:rPr i="0" lang="en" sz="1100" u="none">
                <a:solidFill>
                  <a:srgbClr val="000000"/>
                </a:solidFill>
                <a:latin typeface="Garamond"/>
                <a:ea typeface="Garamond"/>
                <a:cs typeface="Garamond"/>
                <a:sym typeface="Garamond"/>
              </a:rPr>
              <a:t>Source</a:t>
            </a:r>
            <a:r>
              <a:rPr i="0" lang="en" sz="1100" u="none">
                <a:solidFill>
                  <a:schemeClr val="dk1"/>
                </a:solidFill>
                <a:latin typeface="Garamond"/>
                <a:ea typeface="Garamond"/>
                <a:cs typeface="Garamond"/>
                <a:sym typeface="Garamond"/>
              </a:rPr>
              <a:t>: </a:t>
            </a:r>
            <a:r>
              <a:rPr lang="en" sz="1100" u="sng">
                <a:solidFill>
                  <a:schemeClr val="dk1"/>
                </a:solidFill>
                <a:latin typeface="Garamond"/>
                <a:ea typeface="Garamond"/>
                <a:cs typeface="Garamond"/>
                <a:sym typeface="Garamond"/>
                <a:hlinkClick r:id="rId7">
                  <a:extLst>
                    <a:ext uri="{A12FA001-AC4F-418D-AE19-62706E023703}">
                      <ahyp:hlinkClr val="tx"/>
                    </a:ext>
                  </a:extLst>
                </a:hlinkClick>
              </a:rPr>
              <a:t>HLAI Conference | GoodAI</a:t>
            </a:r>
            <a:r>
              <a:rPr lang="en" sz="1100">
                <a:solidFill>
                  <a:schemeClr val="dk1"/>
                </a:solidFill>
                <a:latin typeface="Garamond"/>
                <a:ea typeface="Garamond"/>
                <a:cs typeface="Garamond"/>
                <a:sym typeface="Garamond"/>
              </a:rPr>
              <a:t> </a:t>
            </a:r>
            <a:r>
              <a:rPr lang="en" sz="1100" u="sng">
                <a:solidFill>
                  <a:schemeClr val="dk1"/>
                </a:solidFill>
                <a:latin typeface="Garamond"/>
                <a:ea typeface="Garamond"/>
                <a:cs typeface="Garamond"/>
                <a:sym typeface="Garamond"/>
                <a:hlinkClick r:id="rId8">
                  <a:extLst>
                    <a:ext uri="{A12FA001-AC4F-418D-AE19-62706E023703}">
                      <ahyp:hlinkClr val="tx"/>
                    </a:ext>
                  </a:extLst>
                </a:hlinkClick>
              </a:rPr>
              <a:t>https://www.goodai.com/hlai/</a:t>
            </a:r>
            <a:r>
              <a:rPr lang="en" sz="1100">
                <a:solidFill>
                  <a:schemeClr val="dk1"/>
                </a:solidFill>
                <a:latin typeface="Garamond"/>
                <a:ea typeface="Garamond"/>
                <a:cs typeface="Garamond"/>
                <a:sym typeface="Garamond"/>
              </a:rPr>
              <a:t> Ben Goertzel, 2018 (Good.AI &amp; GapData Institute, PyData Slovakia/partnership)</a:t>
            </a:r>
            <a:endParaRPr sz="1100">
              <a:solidFill>
                <a:schemeClr val="dk1"/>
              </a:solidFill>
              <a:latin typeface="Garamond"/>
              <a:ea typeface="Garamond"/>
              <a:cs typeface="Garamond"/>
              <a:sym typeface="Garamond"/>
            </a:endParaRPr>
          </a:p>
        </p:txBody>
      </p:sp>
      <p:sp>
        <p:nvSpPr>
          <p:cNvPr id="300" name="Google Shape;300;p35"/>
          <p:cNvSpPr txBox="1"/>
          <p:nvPr/>
        </p:nvSpPr>
        <p:spPr>
          <a:xfrm>
            <a:off x="136950" y="4661300"/>
            <a:ext cx="2066400" cy="264300"/>
          </a:xfrm>
          <a:prstGeom prst="rect">
            <a:avLst/>
          </a:prstGeom>
          <a:noFill/>
          <a:ln>
            <a:noFill/>
          </a:ln>
        </p:spPr>
        <p:txBody>
          <a:bodyPr anchorCtr="0" anchor="t" bIns="35100" lIns="67500" spcFirstLastPara="1" rIns="67500" wrap="square" tIns="35100">
            <a:noAutofit/>
          </a:bodyPr>
          <a:lstStyle/>
          <a:p>
            <a:pPr indent="0" lvl="0" marL="0" marR="0" rtl="0" algn="l">
              <a:lnSpc>
                <a:spcPct val="100000"/>
              </a:lnSpc>
              <a:spcBef>
                <a:spcPts val="0"/>
              </a:spcBef>
              <a:spcAft>
                <a:spcPts val="0"/>
              </a:spcAft>
              <a:buClr>
                <a:srgbClr val="FFFFFF"/>
              </a:buClr>
              <a:buSzPts val="1300"/>
              <a:buFont typeface="Garamond"/>
              <a:buNone/>
            </a:pPr>
            <a:r>
              <a:rPr b="1" lang="en" sz="1200">
                <a:solidFill>
                  <a:srgbClr val="FFFFFF"/>
                </a:solidFill>
                <a:latin typeface="Garamond"/>
                <a:ea typeface="Garamond"/>
                <a:cs typeface="Garamond"/>
                <a:sym typeface="Garamond"/>
              </a:rPr>
              <a:t>18</a:t>
            </a:r>
            <a:r>
              <a:rPr b="1" i="0" lang="en" sz="1200" u="none">
                <a:solidFill>
                  <a:srgbClr val="FFFFFF"/>
                </a:solidFill>
                <a:latin typeface="Garamond"/>
                <a:ea typeface="Garamond"/>
                <a:cs typeface="Garamond"/>
                <a:sym typeface="Garamond"/>
              </a:rPr>
              <a:t>/</a:t>
            </a:r>
            <a:r>
              <a:rPr b="1" lang="en" sz="1200">
                <a:solidFill>
                  <a:srgbClr val="FFFFFF"/>
                </a:solidFill>
                <a:latin typeface="Garamond"/>
                <a:ea typeface="Garamond"/>
                <a:cs typeface="Garamond"/>
                <a:sym typeface="Garamond"/>
              </a:rPr>
              <a:t>30</a:t>
            </a:r>
            <a:r>
              <a:rPr b="1" i="0" lang="en" sz="1200" u="none">
                <a:solidFill>
                  <a:srgbClr val="FFFFFF"/>
                </a:solidFill>
                <a:latin typeface="Garamond"/>
                <a:ea typeface="Garamond"/>
                <a:cs typeface="Garamond"/>
                <a:sym typeface="Garamond"/>
              </a:rPr>
              <a:t>  #</a:t>
            </a:r>
            <a:r>
              <a:rPr b="1" lang="en" sz="1200">
                <a:solidFill>
                  <a:srgbClr val="FFFFFF"/>
                </a:solidFill>
                <a:latin typeface="Garamond"/>
                <a:ea typeface="Garamond"/>
                <a:cs typeface="Garamond"/>
                <a:sym typeface="Garamond"/>
              </a:rPr>
              <a:t>PyDataSK</a:t>
            </a:r>
            <a:r>
              <a:rPr b="1" i="0" lang="en" sz="1200" u="none">
                <a:solidFill>
                  <a:srgbClr val="FFFFFF"/>
                </a:solidFill>
                <a:latin typeface="Garamond"/>
                <a:ea typeface="Garamond"/>
                <a:cs typeface="Garamond"/>
                <a:sym typeface="Garamond"/>
              </a:rPr>
              <a:t> @ sli.do</a:t>
            </a:r>
            <a:endParaRPr sz="1000"/>
          </a:p>
        </p:txBody>
      </p:sp>
      <p:sp>
        <p:nvSpPr>
          <p:cNvPr id="301" name="Google Shape;301;p35"/>
          <p:cNvSpPr txBox="1"/>
          <p:nvPr/>
        </p:nvSpPr>
        <p:spPr>
          <a:xfrm>
            <a:off x="2439035" y="4516040"/>
            <a:ext cx="6706200" cy="514200"/>
          </a:xfrm>
          <a:prstGeom prst="rect">
            <a:avLst/>
          </a:prstGeom>
          <a:noFill/>
          <a:ln>
            <a:noFill/>
          </a:ln>
        </p:spPr>
        <p:txBody>
          <a:bodyPr anchorCtr="0" anchor="ctr" bIns="35100" lIns="67500" spcFirstLastPara="1" rIns="67500" wrap="square" tIns="35100">
            <a:noAutofit/>
          </a:bodyPr>
          <a:lstStyle/>
          <a:p>
            <a:pPr indent="0" lvl="0" marL="0" rtl="0" algn="l">
              <a:spcBef>
                <a:spcPts val="0"/>
              </a:spcBef>
              <a:spcAft>
                <a:spcPts val="0"/>
              </a:spcAft>
              <a:buClr>
                <a:srgbClr val="023747"/>
              </a:buClr>
              <a:buSzPts val="1700"/>
              <a:buFont typeface="Garamond"/>
              <a:buNone/>
            </a:pPr>
            <a:r>
              <a:rPr b="1" lang="en" sz="1600">
                <a:solidFill>
                  <a:schemeClr val="lt1"/>
                </a:solidFill>
                <a:latin typeface="Garamond"/>
                <a:ea typeface="Garamond"/>
                <a:cs typeface="Garamond"/>
                <a:sym typeface="Garamond"/>
              </a:rPr>
              <a:t>Under the Hood of LLM</a:t>
            </a:r>
            <a:endParaRPr b="1" sz="1600">
              <a:solidFill>
                <a:schemeClr val="lt1"/>
              </a:solidFill>
              <a:latin typeface="Garamond"/>
              <a:ea typeface="Garamond"/>
              <a:cs typeface="Garamond"/>
              <a:sym typeface="Garamon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1CDD3"/>
        </a:solidFill>
      </p:bgPr>
    </p:bg>
    <p:spTree>
      <p:nvGrpSpPr>
        <p:cNvPr id="305" name="Shape 305"/>
        <p:cNvGrpSpPr/>
        <p:nvPr/>
      </p:nvGrpSpPr>
      <p:grpSpPr>
        <a:xfrm>
          <a:off x="0" y="0"/>
          <a:ext cx="0" cy="0"/>
          <a:chOff x="0" y="0"/>
          <a:chExt cx="0" cy="0"/>
        </a:xfrm>
      </p:grpSpPr>
      <p:sp>
        <p:nvSpPr>
          <p:cNvPr id="306" name="Google Shape;306;p36"/>
          <p:cNvSpPr txBox="1"/>
          <p:nvPr/>
        </p:nvSpPr>
        <p:spPr>
          <a:xfrm>
            <a:off x="196504" y="205978"/>
            <a:ext cx="8790300" cy="742800"/>
          </a:xfrm>
          <a:prstGeom prst="rect">
            <a:avLst/>
          </a:prstGeom>
          <a:noFill/>
          <a:ln>
            <a:noFill/>
          </a:ln>
        </p:spPr>
        <p:txBody>
          <a:bodyPr anchorCtr="0" anchor="ctr" bIns="35100" lIns="67500" spcFirstLastPara="1" rIns="67500" wrap="square" tIns="35100">
            <a:noAutofit/>
          </a:bodyPr>
          <a:lstStyle/>
          <a:p>
            <a:pPr indent="0" lvl="0" marL="0" marR="0" rtl="0" algn="l">
              <a:lnSpc>
                <a:spcPct val="100000"/>
              </a:lnSpc>
              <a:spcBef>
                <a:spcPts val="0"/>
              </a:spcBef>
              <a:spcAft>
                <a:spcPts val="0"/>
              </a:spcAft>
              <a:buClr>
                <a:srgbClr val="023747"/>
              </a:buClr>
              <a:buSzPts val="2900"/>
              <a:buFont typeface="Garamond"/>
              <a:buNone/>
            </a:pPr>
            <a:r>
              <a:rPr b="1" lang="en" sz="2000">
                <a:solidFill>
                  <a:srgbClr val="023747"/>
                </a:solidFill>
                <a:latin typeface="Garamond"/>
                <a:ea typeface="Garamond"/>
                <a:cs typeface="Garamond"/>
                <a:sym typeface="Garamond"/>
              </a:rPr>
              <a:t>Explainable Machine Learning/AI (xAI), Era of Chatbots, AI &amp; BI collide</a:t>
            </a:r>
            <a:r>
              <a:rPr b="1" i="0" lang="en" sz="2000" u="none">
                <a:solidFill>
                  <a:srgbClr val="023747"/>
                </a:solidFill>
                <a:latin typeface="Garamond"/>
                <a:ea typeface="Garamond"/>
                <a:cs typeface="Garamond"/>
                <a:sym typeface="Garamond"/>
              </a:rPr>
              <a:t>  </a:t>
            </a:r>
            <a:endParaRPr sz="2000">
              <a:latin typeface="Garamond"/>
              <a:ea typeface="Garamond"/>
              <a:cs typeface="Garamond"/>
              <a:sym typeface="Garamond"/>
            </a:endParaRPr>
          </a:p>
        </p:txBody>
      </p:sp>
      <p:sp>
        <p:nvSpPr>
          <p:cNvPr id="307" name="Google Shape;307;p36"/>
          <p:cNvSpPr txBox="1"/>
          <p:nvPr/>
        </p:nvSpPr>
        <p:spPr>
          <a:xfrm>
            <a:off x="2029500" y="954875"/>
            <a:ext cx="6957300" cy="3364800"/>
          </a:xfrm>
          <a:prstGeom prst="rect">
            <a:avLst/>
          </a:prstGeom>
          <a:noFill/>
          <a:ln>
            <a:noFill/>
          </a:ln>
        </p:spPr>
        <p:txBody>
          <a:bodyPr anchorCtr="0" anchor="t" bIns="35100" lIns="67500" spcFirstLastPara="1" rIns="67500" wrap="square" tIns="35100">
            <a:noAutofit/>
          </a:bodyPr>
          <a:lstStyle/>
          <a:p>
            <a:pPr indent="0" lvl="0" marL="0" marR="0" rtl="0" algn="l">
              <a:lnSpc>
                <a:spcPct val="100000"/>
              </a:lnSpc>
              <a:spcBef>
                <a:spcPts val="0"/>
              </a:spcBef>
              <a:spcAft>
                <a:spcPts val="0"/>
              </a:spcAft>
              <a:buClr>
                <a:srgbClr val="023747"/>
              </a:buClr>
              <a:buSzPts val="1400"/>
              <a:buFont typeface="Garamond"/>
              <a:buNone/>
            </a:pPr>
            <a:r>
              <a:rPr b="1" i="0" lang="en" sz="1400" u="none">
                <a:solidFill>
                  <a:srgbClr val="023747"/>
                </a:solidFill>
                <a:latin typeface="Garamond"/>
                <a:ea typeface="Garamond"/>
                <a:cs typeface="Garamond"/>
                <a:sym typeface="Garamond"/>
              </a:rPr>
              <a:t>- </a:t>
            </a:r>
            <a:r>
              <a:rPr b="1" lang="en">
                <a:solidFill>
                  <a:schemeClr val="dk1"/>
                </a:solidFill>
                <a:latin typeface="Garamond"/>
                <a:ea typeface="Garamond"/>
                <a:cs typeface="Garamond"/>
                <a:sym typeface="Garamond"/>
              </a:rPr>
              <a:t>Complex, modern-day ML algorithms, where deep learning &amp; ensemble methods dominate</a:t>
            </a:r>
            <a:endParaRPr b="1">
              <a:solidFill>
                <a:schemeClr val="dk1"/>
              </a:solidFill>
              <a:latin typeface="Garamond"/>
              <a:ea typeface="Garamond"/>
              <a:cs typeface="Garamond"/>
              <a:sym typeface="Garamond"/>
            </a:endParaRPr>
          </a:p>
          <a:p>
            <a:pPr indent="0" lvl="0" marL="0" marR="0" rtl="0" algn="l">
              <a:lnSpc>
                <a:spcPct val="100000"/>
              </a:lnSpc>
              <a:spcBef>
                <a:spcPts val="0"/>
              </a:spcBef>
              <a:spcAft>
                <a:spcPts val="0"/>
              </a:spcAft>
              <a:buClr>
                <a:srgbClr val="023747"/>
              </a:buClr>
              <a:buSzPts val="1400"/>
              <a:buFont typeface="Garamond"/>
              <a:buNone/>
            </a:pPr>
            <a:r>
              <a:rPr b="1" lang="en">
                <a:solidFill>
                  <a:schemeClr val="dk1"/>
                </a:solidFill>
                <a:latin typeface="Garamond"/>
                <a:ea typeface="Garamond"/>
                <a:cs typeface="Garamond"/>
                <a:sym typeface="Garamond"/>
              </a:rPr>
              <a:t>- really hard to fully understand, but the decision process behind them</a:t>
            </a:r>
            <a:endParaRPr b="1">
              <a:solidFill>
                <a:schemeClr val="dk1"/>
              </a:solidFill>
              <a:latin typeface="Garamond"/>
              <a:ea typeface="Garamond"/>
              <a:cs typeface="Garamond"/>
              <a:sym typeface="Garamond"/>
            </a:endParaRPr>
          </a:p>
          <a:p>
            <a:pPr indent="0" lvl="0" marL="0" marR="0" rtl="0" algn="l">
              <a:lnSpc>
                <a:spcPct val="100000"/>
              </a:lnSpc>
              <a:spcBef>
                <a:spcPts val="0"/>
              </a:spcBef>
              <a:spcAft>
                <a:spcPts val="0"/>
              </a:spcAft>
              <a:buClr>
                <a:srgbClr val="023747"/>
              </a:buClr>
              <a:buSzPts val="1400"/>
              <a:buFont typeface="Garamond"/>
              <a:buNone/>
            </a:pPr>
            <a:r>
              <a:rPr b="1" lang="en">
                <a:solidFill>
                  <a:schemeClr val="dk1"/>
                </a:solidFill>
                <a:latin typeface="Garamond"/>
                <a:ea typeface="Garamond"/>
                <a:cs typeface="Garamond"/>
                <a:sym typeface="Garamond"/>
              </a:rPr>
              <a:t>- ChatGPT is not transparent/open (at all/bans and restrictions)</a:t>
            </a:r>
            <a:endParaRPr b="1">
              <a:solidFill>
                <a:schemeClr val="dk1"/>
              </a:solidFill>
              <a:latin typeface="Garamond"/>
              <a:ea typeface="Garamond"/>
              <a:cs typeface="Garamond"/>
              <a:sym typeface="Garamond"/>
            </a:endParaRPr>
          </a:p>
          <a:p>
            <a:pPr indent="0" lvl="0" marL="0" marR="0" rtl="0" algn="l">
              <a:lnSpc>
                <a:spcPct val="100000"/>
              </a:lnSpc>
              <a:spcBef>
                <a:spcPts val="0"/>
              </a:spcBef>
              <a:spcAft>
                <a:spcPts val="0"/>
              </a:spcAft>
              <a:buClr>
                <a:srgbClr val="023747"/>
              </a:buClr>
              <a:buSzPts val="1400"/>
              <a:buFont typeface="Garamond"/>
              <a:buNone/>
            </a:pPr>
            <a:r>
              <a:rPr b="1" lang="en">
                <a:solidFill>
                  <a:schemeClr val="dk1"/>
                </a:solidFill>
                <a:latin typeface="Garamond"/>
                <a:ea typeface="Garamond"/>
                <a:cs typeface="Garamond"/>
                <a:sym typeface="Garamond"/>
              </a:rPr>
              <a:t>- can &amp; need to be transparent and trustworthy for decision makers</a:t>
            </a:r>
            <a:endParaRPr b="1">
              <a:solidFill>
                <a:schemeClr val="dk1"/>
              </a:solidFill>
              <a:latin typeface="Garamond"/>
              <a:ea typeface="Garamond"/>
              <a:cs typeface="Garamond"/>
              <a:sym typeface="Garamond"/>
            </a:endParaRPr>
          </a:p>
          <a:p>
            <a:pPr indent="0" lvl="0" marL="0" marR="0" rtl="0" algn="l">
              <a:lnSpc>
                <a:spcPct val="100000"/>
              </a:lnSpc>
              <a:spcBef>
                <a:spcPts val="0"/>
              </a:spcBef>
              <a:spcAft>
                <a:spcPts val="0"/>
              </a:spcAft>
              <a:buClr>
                <a:srgbClr val="023747"/>
              </a:buClr>
              <a:buSzPts val="1400"/>
              <a:buFont typeface="Garamond"/>
              <a:buNone/>
            </a:pPr>
            <a:r>
              <a:rPr b="1" lang="en">
                <a:solidFill>
                  <a:schemeClr val="dk1"/>
                </a:solidFill>
                <a:latin typeface="Garamond"/>
                <a:ea typeface="Garamond"/>
                <a:cs typeface="Garamond"/>
                <a:sym typeface="Garamond"/>
              </a:rPr>
              <a:t>- AI &amp; BI coming together</a:t>
            </a:r>
            <a:endParaRPr b="1">
              <a:solidFill>
                <a:schemeClr val="dk1"/>
              </a:solidFill>
              <a:latin typeface="Garamond"/>
              <a:ea typeface="Garamond"/>
              <a:cs typeface="Garamond"/>
              <a:sym typeface="Garamond"/>
            </a:endParaRPr>
          </a:p>
          <a:p>
            <a:pPr indent="0" lvl="0" marL="0" marR="0" rtl="0" algn="l">
              <a:lnSpc>
                <a:spcPct val="100000"/>
              </a:lnSpc>
              <a:spcBef>
                <a:spcPts val="0"/>
              </a:spcBef>
              <a:spcAft>
                <a:spcPts val="0"/>
              </a:spcAft>
              <a:buClr>
                <a:srgbClr val="023747"/>
              </a:buClr>
              <a:buSzPts val="1400"/>
              <a:buFont typeface="Garamond"/>
              <a:buNone/>
            </a:pPr>
            <a:r>
              <a:rPr b="1" lang="en">
                <a:solidFill>
                  <a:schemeClr val="dk1"/>
                </a:solidFill>
                <a:latin typeface="Garamond"/>
                <a:ea typeface="Garamond"/>
                <a:cs typeface="Garamond"/>
                <a:sym typeface="Garamond"/>
              </a:rPr>
              <a:t>- critical domains as finance, healthcare or public sector &amp; governmental services, where TRUST is a MUST</a:t>
            </a:r>
            <a:endParaRPr b="1">
              <a:solidFill>
                <a:schemeClr val="dk1"/>
              </a:solidFill>
              <a:latin typeface="Garamond"/>
              <a:ea typeface="Garamond"/>
              <a:cs typeface="Garamond"/>
              <a:sym typeface="Garamond"/>
            </a:endParaRPr>
          </a:p>
          <a:p>
            <a:pPr indent="0" lvl="0" marL="0" marR="0" rtl="0" algn="l">
              <a:lnSpc>
                <a:spcPct val="100000"/>
              </a:lnSpc>
              <a:spcBef>
                <a:spcPts val="0"/>
              </a:spcBef>
              <a:spcAft>
                <a:spcPts val="0"/>
              </a:spcAft>
              <a:buClr>
                <a:srgbClr val="023747"/>
              </a:buClr>
              <a:buSzPts val="1400"/>
              <a:buFont typeface="Garamond"/>
              <a:buNone/>
            </a:pPr>
            <a:r>
              <a:rPr b="1" lang="en">
                <a:solidFill>
                  <a:schemeClr val="dk1"/>
                </a:solidFill>
                <a:latin typeface="Garamond"/>
                <a:ea typeface="Garamond"/>
                <a:cs typeface="Garamond"/>
                <a:sym typeface="Garamond"/>
              </a:rPr>
              <a:t>- Explainability vs. Simplicity</a:t>
            </a:r>
            <a:endParaRPr b="1">
              <a:solidFill>
                <a:schemeClr val="dk1"/>
              </a:solidFill>
              <a:latin typeface="Garamond"/>
              <a:ea typeface="Garamond"/>
              <a:cs typeface="Garamond"/>
              <a:sym typeface="Garamond"/>
            </a:endParaRPr>
          </a:p>
          <a:p>
            <a:pPr indent="0" lvl="0" marL="0" marR="0" rtl="0" algn="l">
              <a:lnSpc>
                <a:spcPct val="100000"/>
              </a:lnSpc>
              <a:spcBef>
                <a:spcPts val="0"/>
              </a:spcBef>
              <a:spcAft>
                <a:spcPts val="0"/>
              </a:spcAft>
              <a:buClr>
                <a:srgbClr val="023747"/>
              </a:buClr>
              <a:buSzPts val="1400"/>
              <a:buFont typeface="Garamond"/>
              <a:buNone/>
            </a:pPr>
            <a:r>
              <a:rPr b="1" lang="en">
                <a:solidFill>
                  <a:schemeClr val="dk1"/>
                </a:solidFill>
                <a:latin typeface="Garamond"/>
                <a:ea typeface="Garamond"/>
                <a:cs typeface="Garamond"/>
                <a:sym typeface="Garamond"/>
              </a:rPr>
              <a:t>- growing regulatory pressure also outside these areas Explainable AI (xAI) will be necessity for any organization soon</a:t>
            </a:r>
            <a:endParaRPr b="1">
              <a:solidFill>
                <a:schemeClr val="dk1"/>
              </a:solidFill>
              <a:latin typeface="Garamond"/>
              <a:ea typeface="Garamond"/>
              <a:cs typeface="Garamond"/>
              <a:sym typeface="Garamond"/>
            </a:endParaRPr>
          </a:p>
          <a:p>
            <a:pPr indent="0" lvl="0" marL="0" marR="0" rtl="0" algn="l">
              <a:lnSpc>
                <a:spcPct val="100000"/>
              </a:lnSpc>
              <a:spcBef>
                <a:spcPts val="0"/>
              </a:spcBef>
              <a:spcAft>
                <a:spcPts val="0"/>
              </a:spcAft>
              <a:buClr>
                <a:srgbClr val="023747"/>
              </a:buClr>
              <a:buSzPts val="1400"/>
              <a:buFont typeface="Garamond"/>
              <a:buNone/>
            </a:pPr>
            <a:r>
              <a:rPr b="1" lang="en">
                <a:solidFill>
                  <a:schemeClr val="dk1"/>
                </a:solidFill>
                <a:latin typeface="Garamond"/>
                <a:ea typeface="Garamond"/>
                <a:cs typeface="Garamond"/>
                <a:sym typeface="Garamond"/>
              </a:rPr>
              <a:t>- understand the inner workings of these ML algorithms &amp; how to design systems that imitate intelligence in a transparent way</a:t>
            </a:r>
            <a:endParaRPr b="1">
              <a:solidFill>
                <a:schemeClr val="dk1"/>
              </a:solidFill>
              <a:latin typeface="Garamond"/>
              <a:ea typeface="Garamond"/>
              <a:cs typeface="Garamond"/>
              <a:sym typeface="Garamond"/>
            </a:endParaRPr>
          </a:p>
          <a:p>
            <a:pPr indent="0" lvl="0" marL="0" marR="0" rtl="0" algn="l">
              <a:lnSpc>
                <a:spcPct val="100000"/>
              </a:lnSpc>
              <a:spcBef>
                <a:spcPts val="0"/>
              </a:spcBef>
              <a:spcAft>
                <a:spcPts val="0"/>
              </a:spcAft>
              <a:buClr>
                <a:srgbClr val="023747"/>
              </a:buClr>
              <a:buSzPts val="1400"/>
              <a:buFont typeface="Garamond"/>
              <a:buNone/>
            </a:pPr>
            <a:r>
              <a:rPr b="1" lang="en">
                <a:solidFill>
                  <a:schemeClr val="dk1"/>
                </a:solidFill>
                <a:latin typeface="Garamond"/>
                <a:ea typeface="Garamond"/>
                <a:cs typeface="Garamond"/>
                <a:sym typeface="Garamond"/>
              </a:rPr>
              <a:t>- overview of current trends in Explainable AI/ML &amp; the challenges that are ahead of us</a:t>
            </a:r>
            <a:endParaRPr b="1">
              <a:solidFill>
                <a:schemeClr val="dk1"/>
              </a:solidFill>
              <a:latin typeface="Garamond"/>
              <a:ea typeface="Garamond"/>
              <a:cs typeface="Garamond"/>
              <a:sym typeface="Garamond"/>
            </a:endParaRPr>
          </a:p>
          <a:p>
            <a:pPr indent="0" lvl="0" marL="0" marR="0" rtl="0" algn="l">
              <a:lnSpc>
                <a:spcPct val="100000"/>
              </a:lnSpc>
              <a:spcBef>
                <a:spcPts val="0"/>
              </a:spcBef>
              <a:spcAft>
                <a:spcPts val="0"/>
              </a:spcAft>
              <a:buClr>
                <a:srgbClr val="023747"/>
              </a:buClr>
              <a:buSzPts val="1400"/>
              <a:buFont typeface="Garamond"/>
              <a:buNone/>
            </a:pPr>
            <a:r>
              <a:rPr b="1" lang="en">
                <a:solidFill>
                  <a:schemeClr val="dk1"/>
                </a:solidFill>
                <a:latin typeface="Garamond"/>
                <a:ea typeface="Garamond"/>
                <a:cs typeface="Garamond"/>
                <a:sym typeface="Garamond"/>
              </a:rPr>
              <a:t>- Next big thing?</a:t>
            </a:r>
            <a:endParaRPr sz="1100"/>
          </a:p>
        </p:txBody>
      </p:sp>
      <p:pic>
        <p:nvPicPr>
          <p:cNvPr id="308" name="Google Shape;308;p36"/>
          <p:cNvPicPr preferRelativeResize="0"/>
          <p:nvPr/>
        </p:nvPicPr>
        <p:blipFill rotWithShape="1">
          <a:blip r:embed="rId3">
            <a:alphaModFix/>
          </a:blip>
          <a:srcRect b="0" l="0" r="0" t="0"/>
          <a:stretch/>
        </p:blipFill>
        <p:spPr>
          <a:xfrm>
            <a:off x="0" y="2788444"/>
            <a:ext cx="2400926" cy="1669256"/>
          </a:xfrm>
          <a:prstGeom prst="rect">
            <a:avLst/>
          </a:prstGeom>
          <a:noFill/>
          <a:ln>
            <a:noFill/>
          </a:ln>
        </p:spPr>
      </p:pic>
      <p:pic>
        <p:nvPicPr>
          <p:cNvPr id="309" name="Google Shape;309;p36"/>
          <p:cNvPicPr preferRelativeResize="0"/>
          <p:nvPr/>
        </p:nvPicPr>
        <p:blipFill>
          <a:blip r:embed="rId4">
            <a:alphaModFix/>
          </a:blip>
          <a:stretch>
            <a:fillRect/>
          </a:stretch>
        </p:blipFill>
        <p:spPr>
          <a:xfrm>
            <a:off x="642900" y="954864"/>
            <a:ext cx="959900" cy="951411"/>
          </a:xfrm>
          <a:prstGeom prst="rect">
            <a:avLst/>
          </a:prstGeom>
          <a:noFill/>
          <a:ln>
            <a:noFill/>
          </a:ln>
        </p:spPr>
      </p:pic>
      <p:pic>
        <p:nvPicPr>
          <p:cNvPr id="310" name="Google Shape;310;p36"/>
          <p:cNvPicPr preferRelativeResize="0"/>
          <p:nvPr/>
        </p:nvPicPr>
        <p:blipFill rotWithShape="1">
          <a:blip r:embed="rId5">
            <a:alphaModFix/>
          </a:blip>
          <a:srcRect b="0" l="0" r="0" t="0"/>
          <a:stretch/>
        </p:blipFill>
        <p:spPr>
          <a:xfrm>
            <a:off x="642903" y="1975388"/>
            <a:ext cx="959894" cy="907256"/>
          </a:xfrm>
          <a:prstGeom prst="rect">
            <a:avLst/>
          </a:prstGeom>
          <a:noFill/>
          <a:ln>
            <a:noFill/>
          </a:ln>
        </p:spPr>
      </p:pic>
      <p:pic>
        <p:nvPicPr>
          <p:cNvPr id="311" name="Google Shape;311;p36"/>
          <p:cNvPicPr preferRelativeResize="0"/>
          <p:nvPr/>
        </p:nvPicPr>
        <p:blipFill rotWithShape="1">
          <a:blip r:embed="rId6">
            <a:alphaModFix/>
          </a:blip>
          <a:srcRect b="8186" l="0" r="0" t="8186"/>
          <a:stretch/>
        </p:blipFill>
        <p:spPr>
          <a:xfrm>
            <a:off x="0" y="0"/>
            <a:ext cx="9144000" cy="4269900"/>
          </a:xfrm>
          <a:prstGeom prst="rect">
            <a:avLst/>
          </a:prstGeom>
          <a:noFill/>
          <a:ln>
            <a:noFill/>
          </a:ln>
        </p:spPr>
      </p:pic>
      <p:sp>
        <p:nvSpPr>
          <p:cNvPr id="312" name="Google Shape;312;p36"/>
          <p:cNvSpPr txBox="1"/>
          <p:nvPr/>
        </p:nvSpPr>
        <p:spPr>
          <a:xfrm>
            <a:off x="97200" y="4007950"/>
            <a:ext cx="8889600" cy="553800"/>
          </a:xfrm>
          <a:prstGeom prst="rect">
            <a:avLst/>
          </a:prstGeom>
          <a:noFill/>
          <a:ln>
            <a:noFill/>
          </a:ln>
        </p:spPr>
        <p:txBody>
          <a:bodyPr anchorCtr="0" anchor="t" bIns="33750" lIns="67500" spcFirstLastPara="1" rIns="67500" wrap="square" tIns="33750">
            <a:noAutofit/>
          </a:bodyPr>
          <a:lstStyle/>
          <a:p>
            <a:pPr indent="0" lvl="0" marL="0" marR="0" rtl="0" algn="l">
              <a:lnSpc>
                <a:spcPct val="100000"/>
              </a:lnSpc>
              <a:spcBef>
                <a:spcPts val="0"/>
              </a:spcBef>
              <a:spcAft>
                <a:spcPts val="0"/>
              </a:spcAft>
              <a:buClr>
                <a:srgbClr val="000000"/>
              </a:buClr>
              <a:buSzPts val="1300"/>
              <a:buFont typeface="Garamond"/>
              <a:buNone/>
            </a:pPr>
            <a:r>
              <a:t/>
            </a:r>
            <a:endParaRPr>
              <a:solidFill>
                <a:schemeClr val="dk1"/>
              </a:solidFill>
              <a:latin typeface="Garamond"/>
              <a:ea typeface="Garamond"/>
              <a:cs typeface="Garamond"/>
              <a:sym typeface="Garamond"/>
            </a:endParaRPr>
          </a:p>
          <a:p>
            <a:pPr indent="0" lvl="0" marL="0" marR="0" rtl="0" algn="l">
              <a:lnSpc>
                <a:spcPct val="100000"/>
              </a:lnSpc>
              <a:spcBef>
                <a:spcPts val="0"/>
              </a:spcBef>
              <a:spcAft>
                <a:spcPts val="0"/>
              </a:spcAft>
              <a:buClr>
                <a:srgbClr val="000000"/>
              </a:buClr>
              <a:buSzPts val="1300"/>
              <a:buFont typeface="Garamond"/>
              <a:buNone/>
            </a:pPr>
            <a:r>
              <a:rPr i="0" lang="en" u="none">
                <a:solidFill>
                  <a:schemeClr val="dk1"/>
                </a:solidFill>
                <a:latin typeface="Garamond"/>
                <a:ea typeface="Garamond"/>
                <a:cs typeface="Garamond"/>
                <a:sym typeface="Garamond"/>
              </a:rPr>
              <a:t>Source: </a:t>
            </a:r>
            <a:r>
              <a:rPr lang="en" u="sng">
                <a:solidFill>
                  <a:schemeClr val="dk1"/>
                </a:solidFill>
                <a:latin typeface="Garamond"/>
                <a:ea typeface="Garamond"/>
                <a:cs typeface="Garamond"/>
                <a:sym typeface="Garamond"/>
                <a:hlinkClick r:id="rId7">
                  <a:extLst>
                    <a:ext uri="{A12FA001-AC4F-418D-AE19-62706E023703}">
                      <ahyp:hlinkClr val="tx"/>
                    </a:ext>
                  </a:extLst>
                </a:hlinkClick>
              </a:rPr>
              <a:t>https://ark-invest.com/big-ideas-2024</a:t>
            </a:r>
            <a:r>
              <a:rPr lang="en">
                <a:solidFill>
                  <a:schemeClr val="dk1"/>
                </a:solidFill>
                <a:latin typeface="Garamond"/>
                <a:ea typeface="Garamond"/>
                <a:cs typeface="Garamond"/>
                <a:sym typeface="Garamond"/>
              </a:rPr>
              <a:t> + </a:t>
            </a:r>
            <a:r>
              <a:rPr lang="en" u="sng">
                <a:solidFill>
                  <a:schemeClr val="dk1"/>
                </a:solidFill>
                <a:latin typeface="Garamond"/>
                <a:ea typeface="Garamond"/>
                <a:cs typeface="Garamond"/>
                <a:sym typeface="Garamond"/>
                <a:hlinkClick r:id="rId8">
                  <a:extLst>
                    <a:ext uri="{A12FA001-AC4F-418D-AE19-62706E023703}">
                      <ahyp:hlinkClr val="tx"/>
                    </a:ext>
                  </a:extLst>
                </a:hlinkClick>
              </a:rPr>
              <a:t>https://www.youtube.com/watch?v=hFg1TMACw4I</a:t>
            </a:r>
            <a:endParaRPr>
              <a:solidFill>
                <a:schemeClr val="dk1"/>
              </a:solidFill>
              <a:latin typeface="Garamond"/>
              <a:ea typeface="Garamond"/>
              <a:cs typeface="Garamond"/>
              <a:sym typeface="Garamond"/>
            </a:endParaRPr>
          </a:p>
        </p:txBody>
      </p:sp>
      <p:sp>
        <p:nvSpPr>
          <p:cNvPr id="313" name="Google Shape;313;p36"/>
          <p:cNvSpPr txBox="1"/>
          <p:nvPr/>
        </p:nvSpPr>
        <p:spPr>
          <a:xfrm>
            <a:off x="2439035" y="4516040"/>
            <a:ext cx="6706200" cy="514200"/>
          </a:xfrm>
          <a:prstGeom prst="rect">
            <a:avLst/>
          </a:prstGeom>
          <a:noFill/>
          <a:ln>
            <a:noFill/>
          </a:ln>
        </p:spPr>
        <p:txBody>
          <a:bodyPr anchorCtr="0" anchor="ctr" bIns="35100" lIns="67500" spcFirstLastPara="1" rIns="67500" wrap="square" tIns="35100">
            <a:noAutofit/>
          </a:bodyPr>
          <a:lstStyle/>
          <a:p>
            <a:pPr indent="0" lvl="0" marL="0" rtl="0" algn="l">
              <a:spcBef>
                <a:spcPts val="0"/>
              </a:spcBef>
              <a:spcAft>
                <a:spcPts val="0"/>
              </a:spcAft>
              <a:buClr>
                <a:srgbClr val="023747"/>
              </a:buClr>
              <a:buSzPts val="1700"/>
              <a:buFont typeface="Garamond"/>
              <a:buNone/>
            </a:pPr>
            <a:r>
              <a:rPr b="1" lang="en" sz="1600">
                <a:solidFill>
                  <a:schemeClr val="lt1"/>
                </a:solidFill>
                <a:latin typeface="Garamond"/>
                <a:ea typeface="Garamond"/>
                <a:cs typeface="Garamond"/>
                <a:sym typeface="Garamond"/>
              </a:rPr>
              <a:t>Under the Hood of LLM</a:t>
            </a:r>
            <a:endParaRPr b="1" sz="1600">
              <a:solidFill>
                <a:schemeClr val="lt1"/>
              </a:solidFill>
              <a:latin typeface="Garamond"/>
              <a:ea typeface="Garamond"/>
              <a:cs typeface="Garamond"/>
              <a:sym typeface="Garamond"/>
            </a:endParaRPr>
          </a:p>
        </p:txBody>
      </p:sp>
      <p:sp>
        <p:nvSpPr>
          <p:cNvPr id="314" name="Google Shape;314;p36"/>
          <p:cNvSpPr txBox="1"/>
          <p:nvPr/>
        </p:nvSpPr>
        <p:spPr>
          <a:xfrm>
            <a:off x="136950" y="4661300"/>
            <a:ext cx="2066400" cy="264300"/>
          </a:xfrm>
          <a:prstGeom prst="rect">
            <a:avLst/>
          </a:prstGeom>
          <a:noFill/>
          <a:ln>
            <a:noFill/>
          </a:ln>
        </p:spPr>
        <p:txBody>
          <a:bodyPr anchorCtr="0" anchor="t" bIns="35100" lIns="67500" spcFirstLastPara="1" rIns="67500" wrap="square" tIns="35100">
            <a:noAutofit/>
          </a:bodyPr>
          <a:lstStyle/>
          <a:p>
            <a:pPr indent="0" lvl="0" marL="0" marR="0" rtl="0" algn="l">
              <a:lnSpc>
                <a:spcPct val="100000"/>
              </a:lnSpc>
              <a:spcBef>
                <a:spcPts val="0"/>
              </a:spcBef>
              <a:spcAft>
                <a:spcPts val="0"/>
              </a:spcAft>
              <a:buClr>
                <a:srgbClr val="FFFFFF"/>
              </a:buClr>
              <a:buSzPts val="1300"/>
              <a:buFont typeface="Garamond"/>
              <a:buNone/>
            </a:pPr>
            <a:r>
              <a:rPr b="1" lang="en" sz="1200">
                <a:solidFill>
                  <a:srgbClr val="FFFFFF"/>
                </a:solidFill>
                <a:latin typeface="Garamond"/>
                <a:ea typeface="Garamond"/>
                <a:cs typeface="Garamond"/>
                <a:sym typeface="Garamond"/>
              </a:rPr>
              <a:t>19</a:t>
            </a:r>
            <a:r>
              <a:rPr b="1" i="0" lang="en" sz="1200" u="none">
                <a:solidFill>
                  <a:srgbClr val="FFFFFF"/>
                </a:solidFill>
                <a:latin typeface="Garamond"/>
                <a:ea typeface="Garamond"/>
                <a:cs typeface="Garamond"/>
                <a:sym typeface="Garamond"/>
              </a:rPr>
              <a:t>/</a:t>
            </a:r>
            <a:r>
              <a:rPr b="1" lang="en" sz="1200">
                <a:solidFill>
                  <a:srgbClr val="FFFFFF"/>
                </a:solidFill>
                <a:latin typeface="Garamond"/>
                <a:ea typeface="Garamond"/>
                <a:cs typeface="Garamond"/>
                <a:sym typeface="Garamond"/>
              </a:rPr>
              <a:t>30</a:t>
            </a:r>
            <a:r>
              <a:rPr b="1" i="0" lang="en" sz="1200" u="none">
                <a:solidFill>
                  <a:srgbClr val="FFFFFF"/>
                </a:solidFill>
                <a:latin typeface="Garamond"/>
                <a:ea typeface="Garamond"/>
                <a:cs typeface="Garamond"/>
                <a:sym typeface="Garamond"/>
              </a:rPr>
              <a:t>  #</a:t>
            </a:r>
            <a:r>
              <a:rPr b="1" lang="en" sz="1200">
                <a:solidFill>
                  <a:srgbClr val="FFFFFF"/>
                </a:solidFill>
                <a:latin typeface="Garamond"/>
                <a:ea typeface="Garamond"/>
                <a:cs typeface="Garamond"/>
                <a:sym typeface="Garamond"/>
              </a:rPr>
              <a:t>PyDataSK</a:t>
            </a:r>
            <a:r>
              <a:rPr b="1" i="0" lang="en" sz="1200" u="none">
                <a:solidFill>
                  <a:srgbClr val="FFFFFF"/>
                </a:solidFill>
                <a:latin typeface="Garamond"/>
                <a:ea typeface="Garamond"/>
                <a:cs typeface="Garamond"/>
                <a:sym typeface="Garamond"/>
              </a:rPr>
              <a:t> @ sli.do</a:t>
            </a:r>
            <a:endParaRPr sz="10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1CDD3"/>
        </a:solidFill>
      </p:bgPr>
    </p:bg>
    <p:spTree>
      <p:nvGrpSpPr>
        <p:cNvPr id="318" name="Shape 318"/>
        <p:cNvGrpSpPr/>
        <p:nvPr/>
      </p:nvGrpSpPr>
      <p:grpSpPr>
        <a:xfrm>
          <a:off x="0" y="0"/>
          <a:ext cx="0" cy="0"/>
          <a:chOff x="0" y="0"/>
          <a:chExt cx="0" cy="0"/>
        </a:xfrm>
      </p:grpSpPr>
      <p:sp>
        <p:nvSpPr>
          <p:cNvPr id="319" name="Google Shape;319;p37"/>
          <p:cNvSpPr txBox="1"/>
          <p:nvPr/>
        </p:nvSpPr>
        <p:spPr>
          <a:xfrm>
            <a:off x="176854" y="113203"/>
            <a:ext cx="8790300" cy="742800"/>
          </a:xfrm>
          <a:prstGeom prst="rect">
            <a:avLst/>
          </a:prstGeom>
          <a:noFill/>
          <a:ln>
            <a:noFill/>
          </a:ln>
        </p:spPr>
        <p:txBody>
          <a:bodyPr anchorCtr="0" anchor="ctr" bIns="35100" lIns="67500" spcFirstLastPara="1" rIns="67500" wrap="square" tIns="35100">
            <a:noAutofit/>
          </a:bodyPr>
          <a:lstStyle/>
          <a:p>
            <a:pPr indent="0" lvl="0" marL="0" marR="0" rtl="0" algn="l">
              <a:lnSpc>
                <a:spcPct val="100000"/>
              </a:lnSpc>
              <a:spcBef>
                <a:spcPts val="0"/>
              </a:spcBef>
              <a:spcAft>
                <a:spcPts val="0"/>
              </a:spcAft>
              <a:buClr>
                <a:srgbClr val="023747"/>
              </a:buClr>
              <a:buSzPts val="2900"/>
              <a:buFont typeface="Garamond"/>
              <a:buNone/>
            </a:pPr>
            <a:r>
              <a:rPr b="1" lang="en" sz="2900">
                <a:solidFill>
                  <a:srgbClr val="023747"/>
                </a:solidFill>
                <a:latin typeface="Garamond"/>
                <a:ea typeface="Garamond"/>
                <a:cs typeface="Garamond"/>
                <a:sym typeface="Garamond"/>
              </a:rPr>
              <a:t>Explainability</a:t>
            </a:r>
            <a:r>
              <a:rPr b="1" i="0" lang="en" sz="2900" u="none">
                <a:solidFill>
                  <a:srgbClr val="023747"/>
                </a:solidFill>
                <a:latin typeface="Garamond"/>
                <a:ea typeface="Garamond"/>
                <a:cs typeface="Garamond"/>
                <a:sym typeface="Garamond"/>
              </a:rPr>
              <a:t> &amp; </a:t>
            </a:r>
            <a:r>
              <a:rPr b="1" lang="en" sz="2900">
                <a:solidFill>
                  <a:srgbClr val="023747"/>
                </a:solidFill>
                <a:latin typeface="Garamond"/>
                <a:ea typeface="Garamond"/>
                <a:cs typeface="Garamond"/>
                <a:sym typeface="Garamond"/>
              </a:rPr>
              <a:t>Tools (LIME, SHAP &amp; others)</a:t>
            </a:r>
            <a:r>
              <a:rPr b="1" i="0" lang="en" sz="2900" u="none">
                <a:solidFill>
                  <a:srgbClr val="023747"/>
                </a:solidFill>
                <a:latin typeface="Garamond"/>
                <a:ea typeface="Garamond"/>
                <a:cs typeface="Garamond"/>
                <a:sym typeface="Garamond"/>
              </a:rPr>
              <a:t> </a:t>
            </a:r>
            <a:endParaRPr sz="1100"/>
          </a:p>
        </p:txBody>
      </p:sp>
      <p:sp>
        <p:nvSpPr>
          <p:cNvPr id="320" name="Google Shape;320;p37"/>
          <p:cNvSpPr txBox="1"/>
          <p:nvPr/>
        </p:nvSpPr>
        <p:spPr>
          <a:xfrm>
            <a:off x="3575000" y="856150"/>
            <a:ext cx="5411700" cy="3464700"/>
          </a:xfrm>
          <a:prstGeom prst="rect">
            <a:avLst/>
          </a:prstGeom>
          <a:noFill/>
          <a:ln>
            <a:noFill/>
          </a:ln>
        </p:spPr>
        <p:txBody>
          <a:bodyPr anchorCtr="0" anchor="t" bIns="35100" lIns="67500" spcFirstLastPara="1" rIns="67500" wrap="square" tIns="35100">
            <a:noAutofit/>
          </a:bodyPr>
          <a:lstStyle/>
          <a:p>
            <a:pPr indent="0" lvl="0" marL="0" marR="0" rtl="0" algn="l">
              <a:lnSpc>
                <a:spcPct val="100000"/>
              </a:lnSpc>
              <a:spcBef>
                <a:spcPts val="0"/>
              </a:spcBef>
              <a:spcAft>
                <a:spcPts val="0"/>
              </a:spcAft>
              <a:buClr>
                <a:srgbClr val="023747"/>
              </a:buClr>
              <a:buSzPts val="1200"/>
              <a:buFont typeface="Garamond"/>
              <a:buNone/>
            </a:pPr>
            <a:r>
              <a:rPr b="1" i="0" lang="en" sz="1200" u="none">
                <a:solidFill>
                  <a:srgbClr val="023747"/>
                </a:solidFill>
                <a:latin typeface="Garamond"/>
                <a:ea typeface="Garamond"/>
                <a:cs typeface="Garamond"/>
                <a:sym typeface="Garamond"/>
              </a:rPr>
              <a:t>- </a:t>
            </a:r>
            <a:r>
              <a:rPr b="1" lang="en" sz="1200">
                <a:solidFill>
                  <a:srgbClr val="023747"/>
                </a:solidFill>
                <a:latin typeface="Garamond"/>
                <a:ea typeface="Garamond"/>
                <a:cs typeface="Garamond"/>
                <a:sym typeface="Garamond"/>
              </a:rPr>
              <a:t>LIME </a:t>
            </a:r>
            <a:r>
              <a:rPr lang="en" sz="1200">
                <a:solidFill>
                  <a:srgbClr val="023747"/>
                </a:solidFill>
                <a:latin typeface="Garamond"/>
                <a:ea typeface="Garamond"/>
                <a:cs typeface="Garamond"/>
                <a:sym typeface="Garamond"/>
              </a:rPr>
              <a:t>(Local Interpretable Model-agnostic Explanations)</a:t>
            </a:r>
            <a:endParaRPr sz="1200">
              <a:solidFill>
                <a:srgbClr val="023747"/>
              </a:solidFill>
              <a:latin typeface="Garamond"/>
              <a:ea typeface="Garamond"/>
              <a:cs typeface="Garamond"/>
              <a:sym typeface="Garamond"/>
            </a:endParaRPr>
          </a:p>
          <a:p>
            <a:pPr indent="0" lvl="0" marL="0" marR="0" rtl="0" algn="l">
              <a:lnSpc>
                <a:spcPct val="100000"/>
              </a:lnSpc>
              <a:spcBef>
                <a:spcPts val="0"/>
              </a:spcBef>
              <a:spcAft>
                <a:spcPts val="0"/>
              </a:spcAft>
              <a:buClr>
                <a:srgbClr val="023747"/>
              </a:buClr>
              <a:buSzPts val="1200"/>
              <a:buFont typeface="Garamond"/>
              <a:buNone/>
            </a:pPr>
            <a:r>
              <a:rPr lang="en" sz="1200">
                <a:solidFill>
                  <a:srgbClr val="023747"/>
                </a:solidFill>
                <a:latin typeface="Garamond"/>
                <a:ea typeface="Garamond"/>
                <a:cs typeface="Garamond"/>
                <a:sym typeface="Garamond"/>
              </a:rPr>
              <a:t>- explainable AI method that helps to illuminate a machine learning model</a:t>
            </a:r>
            <a:endParaRPr sz="1200">
              <a:solidFill>
                <a:srgbClr val="023747"/>
              </a:solidFill>
              <a:latin typeface="Garamond"/>
              <a:ea typeface="Garamond"/>
              <a:cs typeface="Garamond"/>
              <a:sym typeface="Garamond"/>
            </a:endParaRPr>
          </a:p>
          <a:p>
            <a:pPr indent="0" lvl="0" marL="0" marR="0" rtl="0" algn="l">
              <a:lnSpc>
                <a:spcPct val="100000"/>
              </a:lnSpc>
              <a:spcBef>
                <a:spcPts val="0"/>
              </a:spcBef>
              <a:spcAft>
                <a:spcPts val="0"/>
              </a:spcAft>
              <a:buClr>
                <a:srgbClr val="023747"/>
              </a:buClr>
              <a:buSzPts val="1200"/>
              <a:buFont typeface="Garamond"/>
              <a:buNone/>
            </a:pPr>
            <a:r>
              <a:rPr lang="en" sz="1200">
                <a:solidFill>
                  <a:srgbClr val="023747"/>
                </a:solidFill>
                <a:latin typeface="Garamond"/>
                <a:ea typeface="Garamond"/>
                <a:cs typeface="Garamond"/>
                <a:sym typeface="Garamond"/>
              </a:rPr>
              <a:t>- make its predictions individually comprehensible</a:t>
            </a:r>
            <a:endParaRPr sz="1200">
              <a:solidFill>
                <a:srgbClr val="023747"/>
              </a:solidFill>
              <a:latin typeface="Garamond"/>
              <a:ea typeface="Garamond"/>
              <a:cs typeface="Garamond"/>
              <a:sym typeface="Garamond"/>
            </a:endParaRPr>
          </a:p>
          <a:p>
            <a:pPr indent="0" lvl="0" marL="0" marR="0" rtl="0" algn="l">
              <a:lnSpc>
                <a:spcPct val="100000"/>
              </a:lnSpc>
              <a:spcBef>
                <a:spcPts val="0"/>
              </a:spcBef>
              <a:spcAft>
                <a:spcPts val="0"/>
              </a:spcAft>
              <a:buClr>
                <a:srgbClr val="023747"/>
              </a:buClr>
              <a:buSzPts val="1200"/>
              <a:buFont typeface="Garamond"/>
              <a:buNone/>
            </a:pPr>
            <a:r>
              <a:rPr lang="en" sz="1200">
                <a:solidFill>
                  <a:srgbClr val="023747"/>
                </a:solidFill>
                <a:latin typeface="Garamond"/>
                <a:ea typeface="Garamond"/>
                <a:cs typeface="Garamond"/>
                <a:sym typeface="Garamond"/>
              </a:rPr>
              <a:t>- method explains the classifier for a specific single instance (suitable for local explanations)</a:t>
            </a:r>
            <a:endParaRPr sz="1200">
              <a:solidFill>
                <a:srgbClr val="023747"/>
              </a:solidFill>
              <a:latin typeface="Garamond"/>
              <a:ea typeface="Garamond"/>
              <a:cs typeface="Garamond"/>
              <a:sym typeface="Garamond"/>
            </a:endParaRPr>
          </a:p>
          <a:p>
            <a:pPr indent="0" lvl="0" marL="0" marR="0" rtl="0" algn="l">
              <a:lnSpc>
                <a:spcPct val="100000"/>
              </a:lnSpc>
              <a:spcBef>
                <a:spcPts val="0"/>
              </a:spcBef>
              <a:spcAft>
                <a:spcPts val="0"/>
              </a:spcAft>
              <a:buClr>
                <a:srgbClr val="023747"/>
              </a:buClr>
              <a:buSzPts val="1200"/>
              <a:buFont typeface="Garamond"/>
              <a:buNone/>
            </a:pPr>
            <a:r>
              <a:rPr lang="en" sz="1200">
                <a:solidFill>
                  <a:srgbClr val="023747"/>
                </a:solidFill>
                <a:latin typeface="Garamond"/>
                <a:ea typeface="Garamond"/>
                <a:cs typeface="Garamond"/>
                <a:sym typeface="Garamond"/>
              </a:rPr>
              <a:t>- model agnostic tool which can give explanations for any supervised learning model</a:t>
            </a:r>
            <a:endParaRPr sz="1200">
              <a:solidFill>
                <a:srgbClr val="023747"/>
              </a:solidFill>
              <a:latin typeface="Garamond"/>
              <a:ea typeface="Garamond"/>
              <a:cs typeface="Garamond"/>
              <a:sym typeface="Garamond"/>
            </a:endParaRPr>
          </a:p>
          <a:p>
            <a:pPr indent="0" lvl="0" marL="0" marR="0" rtl="0" algn="l">
              <a:lnSpc>
                <a:spcPct val="100000"/>
              </a:lnSpc>
              <a:spcBef>
                <a:spcPts val="0"/>
              </a:spcBef>
              <a:spcAft>
                <a:spcPts val="0"/>
              </a:spcAft>
              <a:buClr>
                <a:srgbClr val="023747"/>
              </a:buClr>
              <a:buSzPts val="1200"/>
              <a:buFont typeface="Garamond"/>
              <a:buNone/>
            </a:pPr>
            <a:r>
              <a:rPr lang="en" sz="1200">
                <a:solidFill>
                  <a:srgbClr val="023747"/>
                </a:solidFill>
                <a:latin typeface="Garamond"/>
                <a:ea typeface="Garamond"/>
                <a:cs typeface="Garamond"/>
                <a:sym typeface="Garamond"/>
              </a:rPr>
              <a:t>-</a:t>
            </a:r>
            <a:r>
              <a:rPr lang="en" sz="1200">
                <a:solidFill>
                  <a:srgbClr val="023747"/>
                </a:solidFill>
                <a:uFill>
                  <a:noFill/>
                </a:uFill>
                <a:latin typeface="Garamond"/>
                <a:ea typeface="Garamond"/>
                <a:cs typeface="Garamond"/>
                <a:sym typeface="Garamond"/>
                <a:hlinkClick r:id="rId3">
                  <a:extLst>
                    <a:ext uri="{A12FA001-AC4F-418D-AE19-62706E023703}">
                      <ahyp:hlinkClr val="tx"/>
                    </a:ext>
                  </a:extLst>
                </a:hlinkClick>
              </a:rPr>
              <a:t> one of the most popular XAI tools out there due to its simplicity and intuitiveness</a:t>
            </a:r>
            <a:endParaRPr>
              <a:solidFill>
                <a:srgbClr val="023747"/>
              </a:solidFill>
            </a:endParaRPr>
          </a:p>
          <a:p>
            <a:pPr indent="0" lvl="0" marL="0" rtl="0" algn="l">
              <a:spcBef>
                <a:spcPts val="0"/>
              </a:spcBef>
              <a:spcAft>
                <a:spcPts val="0"/>
              </a:spcAft>
              <a:buClr>
                <a:srgbClr val="023747"/>
              </a:buClr>
              <a:buSzPts val="1200"/>
              <a:buFont typeface="Garamond"/>
              <a:buNone/>
            </a:pPr>
            <a:r>
              <a:rPr b="1" lang="en" sz="1100" u="sng">
                <a:solidFill>
                  <a:srgbClr val="023747"/>
                </a:solidFill>
                <a:latin typeface="Garamond"/>
                <a:ea typeface="Garamond"/>
                <a:cs typeface="Garamond"/>
                <a:sym typeface="Garamond"/>
                <a:hlinkClick r:id="rId4">
                  <a:extLst>
                    <a:ext uri="{A12FA001-AC4F-418D-AE19-62706E023703}">
                      <ahyp:hlinkClr val="tx"/>
                    </a:ext>
                  </a:extLst>
                </a:hlinkClick>
              </a:rPr>
              <a:t>https://github.com/marcotcr/lime</a:t>
            </a:r>
            <a:endParaRPr b="1" u="sng">
              <a:solidFill>
                <a:srgbClr val="023747"/>
              </a:solidFill>
            </a:endParaRPr>
          </a:p>
          <a:p>
            <a:pPr indent="0" lvl="0" marL="0" rtl="0" algn="l">
              <a:spcBef>
                <a:spcPts val="0"/>
              </a:spcBef>
              <a:spcAft>
                <a:spcPts val="0"/>
              </a:spcAft>
              <a:buClr>
                <a:srgbClr val="023747"/>
              </a:buClr>
              <a:buSzPts val="1200"/>
              <a:buFont typeface="Garamond"/>
              <a:buNone/>
            </a:pPr>
            <a:r>
              <a:t/>
            </a:r>
            <a:endParaRPr b="1" sz="600" u="sng">
              <a:solidFill>
                <a:srgbClr val="023747"/>
              </a:solidFill>
            </a:endParaRPr>
          </a:p>
          <a:p>
            <a:pPr indent="0" lvl="0" marL="0" marR="0" rtl="0" algn="l">
              <a:lnSpc>
                <a:spcPct val="100000"/>
              </a:lnSpc>
              <a:spcBef>
                <a:spcPts val="0"/>
              </a:spcBef>
              <a:spcAft>
                <a:spcPts val="0"/>
              </a:spcAft>
              <a:buClr>
                <a:srgbClr val="023747"/>
              </a:buClr>
              <a:buSzPts val="1200"/>
              <a:buFont typeface="Garamond"/>
              <a:buNone/>
            </a:pPr>
            <a:r>
              <a:rPr b="1" lang="en" sz="1200">
                <a:solidFill>
                  <a:srgbClr val="023747"/>
                </a:solidFill>
                <a:latin typeface="Garamond"/>
                <a:ea typeface="Garamond"/>
                <a:cs typeface="Garamond"/>
                <a:sym typeface="Garamond"/>
              </a:rPr>
              <a:t>- SHAP </a:t>
            </a:r>
            <a:r>
              <a:rPr lang="en" sz="1200">
                <a:solidFill>
                  <a:srgbClr val="023747"/>
                </a:solidFill>
                <a:latin typeface="Garamond"/>
                <a:ea typeface="Garamond"/>
                <a:cs typeface="Garamond"/>
                <a:sym typeface="Garamond"/>
              </a:rPr>
              <a:t>(SHapley Additive exPlanations)</a:t>
            </a:r>
            <a:r>
              <a:rPr lang="en" sz="1200">
                <a:solidFill>
                  <a:srgbClr val="023747"/>
                </a:solidFill>
                <a:uFill>
                  <a:noFill/>
                </a:uFill>
                <a:latin typeface="Garamond"/>
                <a:ea typeface="Garamond"/>
                <a:cs typeface="Garamond"/>
                <a:sym typeface="Garamond"/>
                <a:hlinkClick r:id="rId5">
                  <a:extLst>
                    <a:ext uri="{A12FA001-AC4F-418D-AE19-62706E023703}">
                      <ahyp:hlinkClr val="tx"/>
                    </a:ext>
                  </a:extLst>
                </a:hlinkClick>
              </a:rPr>
              <a:t> </a:t>
            </a:r>
            <a:endParaRPr b="1" sz="1200">
              <a:solidFill>
                <a:srgbClr val="023747"/>
              </a:solidFill>
              <a:latin typeface="Garamond"/>
              <a:ea typeface="Garamond"/>
              <a:cs typeface="Garamond"/>
              <a:sym typeface="Garamond"/>
            </a:endParaRPr>
          </a:p>
          <a:p>
            <a:pPr indent="0" lvl="0" marL="0" marR="0" rtl="0" algn="l">
              <a:lnSpc>
                <a:spcPct val="100000"/>
              </a:lnSpc>
              <a:spcBef>
                <a:spcPts val="0"/>
              </a:spcBef>
              <a:spcAft>
                <a:spcPts val="0"/>
              </a:spcAft>
              <a:buClr>
                <a:srgbClr val="023747"/>
              </a:buClr>
              <a:buSzPts val="1200"/>
              <a:buFont typeface="Garamond"/>
              <a:buNone/>
            </a:pPr>
            <a:r>
              <a:rPr lang="en" sz="1200">
                <a:solidFill>
                  <a:srgbClr val="023747"/>
                </a:solidFill>
                <a:latin typeface="Garamond"/>
                <a:ea typeface="Garamond"/>
                <a:cs typeface="Garamond"/>
                <a:sym typeface="Garamond"/>
              </a:rPr>
              <a:t>- game theoretic approach to explain the output of any machine learning model. </a:t>
            </a:r>
            <a:endParaRPr sz="1200">
              <a:solidFill>
                <a:srgbClr val="023747"/>
              </a:solidFill>
              <a:latin typeface="Garamond"/>
              <a:ea typeface="Garamond"/>
              <a:cs typeface="Garamond"/>
              <a:sym typeface="Garamond"/>
            </a:endParaRPr>
          </a:p>
          <a:p>
            <a:pPr indent="0" lvl="0" marL="0" marR="0" rtl="0" algn="l">
              <a:lnSpc>
                <a:spcPct val="100000"/>
              </a:lnSpc>
              <a:spcBef>
                <a:spcPts val="0"/>
              </a:spcBef>
              <a:spcAft>
                <a:spcPts val="0"/>
              </a:spcAft>
              <a:buClr>
                <a:srgbClr val="023747"/>
              </a:buClr>
              <a:buSzPts val="1200"/>
              <a:buFont typeface="Garamond"/>
              <a:buNone/>
            </a:pPr>
            <a:r>
              <a:rPr lang="en" sz="1200">
                <a:solidFill>
                  <a:srgbClr val="023747"/>
                </a:solidFill>
                <a:latin typeface="Garamond"/>
                <a:ea typeface="Garamond"/>
                <a:cs typeface="Garamond"/>
                <a:sym typeface="Garamond"/>
              </a:rPr>
              <a:t>- connects optimal credit allocation with local explanations using the classic Shapley values from game theory and their related extensions </a:t>
            </a:r>
            <a:endParaRPr sz="1200">
              <a:solidFill>
                <a:srgbClr val="023747"/>
              </a:solidFill>
              <a:latin typeface="Garamond"/>
              <a:ea typeface="Garamond"/>
              <a:cs typeface="Garamond"/>
              <a:sym typeface="Garamond"/>
            </a:endParaRPr>
          </a:p>
          <a:p>
            <a:pPr indent="0" lvl="0" marL="0" marR="0" rtl="0" algn="l">
              <a:lnSpc>
                <a:spcPct val="100000"/>
              </a:lnSpc>
              <a:spcBef>
                <a:spcPts val="0"/>
              </a:spcBef>
              <a:spcAft>
                <a:spcPts val="0"/>
              </a:spcAft>
              <a:buClr>
                <a:srgbClr val="023747"/>
              </a:buClr>
              <a:buSzPts val="1200"/>
              <a:buFont typeface="Garamond"/>
              <a:buNone/>
            </a:pPr>
            <a:r>
              <a:rPr b="1" lang="en" sz="1100" u="sng">
                <a:solidFill>
                  <a:srgbClr val="023747"/>
                </a:solidFill>
                <a:latin typeface="Garamond"/>
                <a:ea typeface="Garamond"/>
                <a:cs typeface="Garamond"/>
                <a:sym typeface="Garamond"/>
                <a:hlinkClick r:id="rId6">
                  <a:extLst>
                    <a:ext uri="{A12FA001-AC4F-418D-AE19-62706E023703}">
                      <ahyp:hlinkClr val="tx"/>
                    </a:ext>
                  </a:extLst>
                </a:hlinkClick>
              </a:rPr>
              <a:t>https://github.com/slundberg/shap</a:t>
            </a:r>
            <a:endParaRPr b="1" sz="1200">
              <a:solidFill>
                <a:srgbClr val="023747"/>
              </a:solidFill>
              <a:latin typeface="Garamond"/>
              <a:ea typeface="Garamond"/>
              <a:cs typeface="Garamond"/>
              <a:sym typeface="Garamond"/>
            </a:endParaRPr>
          </a:p>
          <a:p>
            <a:pPr indent="0" lvl="0" marL="0" marR="0" rtl="0" algn="l">
              <a:lnSpc>
                <a:spcPct val="100000"/>
              </a:lnSpc>
              <a:spcBef>
                <a:spcPts val="0"/>
              </a:spcBef>
              <a:spcAft>
                <a:spcPts val="0"/>
              </a:spcAft>
              <a:buClr>
                <a:srgbClr val="023747"/>
              </a:buClr>
              <a:buSzPts val="1200"/>
              <a:buFont typeface="Garamond"/>
              <a:buNone/>
            </a:pPr>
            <a:r>
              <a:rPr b="1" lang="en" sz="1200">
                <a:solidFill>
                  <a:srgbClr val="023747"/>
                </a:solidFill>
                <a:latin typeface="Garamond"/>
                <a:ea typeface="Garamond"/>
                <a:cs typeface="Garamond"/>
                <a:sym typeface="Garamond"/>
              </a:rPr>
              <a:t>+</a:t>
            </a:r>
            <a:endParaRPr b="1" sz="1200">
              <a:solidFill>
                <a:srgbClr val="023747"/>
              </a:solidFill>
              <a:latin typeface="Garamond"/>
              <a:ea typeface="Garamond"/>
              <a:cs typeface="Garamond"/>
              <a:sym typeface="Garamond"/>
            </a:endParaRPr>
          </a:p>
          <a:p>
            <a:pPr indent="0" lvl="0" marL="0" marR="0" rtl="0" algn="l">
              <a:lnSpc>
                <a:spcPct val="100000"/>
              </a:lnSpc>
              <a:spcBef>
                <a:spcPts val="0"/>
              </a:spcBef>
              <a:spcAft>
                <a:spcPts val="0"/>
              </a:spcAft>
              <a:buClr>
                <a:srgbClr val="023747"/>
              </a:buClr>
              <a:buSzPts val="1200"/>
              <a:buFont typeface="Garamond"/>
              <a:buNone/>
            </a:pPr>
            <a:r>
              <a:rPr b="1" lang="en" sz="1200">
                <a:solidFill>
                  <a:srgbClr val="023747"/>
                </a:solidFill>
                <a:latin typeface="Garamond"/>
                <a:ea typeface="Garamond"/>
                <a:cs typeface="Garamond"/>
                <a:sym typeface="Garamond"/>
              </a:rPr>
              <a:t>Others (100+ tools), f.e.:</a:t>
            </a:r>
            <a:endParaRPr b="1" sz="1200">
              <a:solidFill>
                <a:srgbClr val="023747"/>
              </a:solidFill>
              <a:latin typeface="Garamond"/>
              <a:ea typeface="Garamond"/>
              <a:cs typeface="Garamond"/>
              <a:sym typeface="Garamond"/>
            </a:endParaRPr>
          </a:p>
          <a:p>
            <a:pPr indent="0" lvl="0" marL="0" rtl="0" algn="l">
              <a:spcBef>
                <a:spcPts val="0"/>
              </a:spcBef>
              <a:spcAft>
                <a:spcPts val="0"/>
              </a:spcAft>
              <a:buClr>
                <a:srgbClr val="023747"/>
              </a:buClr>
              <a:buSzPts val="1200"/>
              <a:buFont typeface="Garamond"/>
              <a:buNone/>
            </a:pPr>
            <a:r>
              <a:rPr b="1" lang="en" sz="1200">
                <a:solidFill>
                  <a:srgbClr val="023747"/>
                </a:solidFill>
                <a:latin typeface="Garamond"/>
                <a:ea typeface="Garamond"/>
                <a:cs typeface="Garamond"/>
                <a:sym typeface="Garamond"/>
              </a:rPr>
              <a:t>- Alibi </a:t>
            </a:r>
            <a:r>
              <a:rPr lang="en" sz="1200">
                <a:latin typeface="Garamond"/>
                <a:ea typeface="Garamond"/>
                <a:cs typeface="Garamond"/>
                <a:sym typeface="Garamond"/>
              </a:rPr>
              <a:t>(Algorithms for explaining machine learning models)</a:t>
            </a:r>
            <a:r>
              <a:rPr lang="en" sz="1200" u="sng">
                <a:solidFill>
                  <a:schemeClr val="hlink"/>
                </a:solidFill>
                <a:latin typeface="Garamond"/>
                <a:ea typeface="Garamond"/>
                <a:cs typeface="Garamond"/>
                <a:sym typeface="Garamond"/>
                <a:hlinkClick r:id="rId7"/>
              </a:rPr>
              <a:t> </a:t>
            </a:r>
            <a:endParaRPr sz="1200">
              <a:solidFill>
                <a:srgbClr val="023747"/>
              </a:solidFill>
              <a:latin typeface="Garamond"/>
              <a:ea typeface="Garamond"/>
              <a:cs typeface="Garamond"/>
              <a:sym typeface="Garamond"/>
            </a:endParaRPr>
          </a:p>
          <a:p>
            <a:pPr indent="0" lvl="0" marL="0" rtl="0" algn="l">
              <a:spcBef>
                <a:spcPts val="0"/>
              </a:spcBef>
              <a:spcAft>
                <a:spcPts val="0"/>
              </a:spcAft>
              <a:buClr>
                <a:srgbClr val="023747"/>
              </a:buClr>
              <a:buSzPts val="1200"/>
              <a:buFont typeface="Garamond"/>
              <a:buNone/>
            </a:pPr>
            <a:r>
              <a:rPr b="1" lang="en" sz="1200" u="sng">
                <a:solidFill>
                  <a:srgbClr val="023747"/>
                </a:solidFill>
                <a:latin typeface="Garamond"/>
                <a:ea typeface="Garamond"/>
                <a:cs typeface="Garamond"/>
                <a:sym typeface="Garamond"/>
                <a:hlinkClick r:id="rId8">
                  <a:extLst>
                    <a:ext uri="{A12FA001-AC4F-418D-AE19-62706E023703}">
                      <ahyp:hlinkClr val="tx"/>
                    </a:ext>
                  </a:extLst>
                </a:hlinkClick>
              </a:rPr>
              <a:t>https://github.com/SeldonIO/alibi</a:t>
            </a:r>
            <a:endParaRPr b="1" sz="1200">
              <a:solidFill>
                <a:srgbClr val="023747"/>
              </a:solidFill>
              <a:latin typeface="Garamond"/>
              <a:ea typeface="Garamond"/>
              <a:cs typeface="Garamond"/>
              <a:sym typeface="Garamond"/>
            </a:endParaRPr>
          </a:p>
          <a:p>
            <a:pPr indent="0" lvl="0" marL="0" rtl="0" algn="l">
              <a:spcBef>
                <a:spcPts val="0"/>
              </a:spcBef>
              <a:spcAft>
                <a:spcPts val="0"/>
              </a:spcAft>
              <a:buClr>
                <a:srgbClr val="023747"/>
              </a:buClr>
              <a:buSzPts val="1200"/>
              <a:buFont typeface="Garamond"/>
              <a:buNone/>
            </a:pPr>
            <a:r>
              <a:rPr b="1" lang="en" sz="1200">
                <a:solidFill>
                  <a:srgbClr val="023747"/>
                </a:solidFill>
                <a:latin typeface="Garamond"/>
                <a:ea typeface="Garamond"/>
                <a:cs typeface="Garamond"/>
                <a:sym typeface="Garamond"/>
              </a:rPr>
              <a:t>- Captum </a:t>
            </a:r>
            <a:r>
              <a:rPr lang="en" sz="1200">
                <a:solidFill>
                  <a:srgbClr val="023747"/>
                </a:solidFill>
                <a:latin typeface="Garamond"/>
                <a:ea typeface="Garamond"/>
                <a:cs typeface="Garamond"/>
                <a:sym typeface="Garamond"/>
              </a:rPr>
              <a:t>(Model Interpretability for PyTorch)</a:t>
            </a:r>
            <a:r>
              <a:rPr lang="en" sz="1200" u="sng">
                <a:solidFill>
                  <a:srgbClr val="023747"/>
                </a:solidFill>
                <a:latin typeface="Garamond"/>
                <a:ea typeface="Garamond"/>
                <a:cs typeface="Garamond"/>
                <a:sym typeface="Garamond"/>
                <a:hlinkClick r:id="rId9">
                  <a:extLst>
                    <a:ext uri="{A12FA001-AC4F-418D-AE19-62706E023703}">
                      <ahyp:hlinkClr val="tx"/>
                    </a:ext>
                  </a:extLst>
                </a:hlinkClick>
              </a:rPr>
              <a:t> </a:t>
            </a:r>
            <a:endParaRPr sz="1200">
              <a:solidFill>
                <a:srgbClr val="023747"/>
              </a:solidFill>
              <a:latin typeface="Garamond"/>
              <a:ea typeface="Garamond"/>
              <a:cs typeface="Garamond"/>
              <a:sym typeface="Garamond"/>
            </a:endParaRPr>
          </a:p>
          <a:p>
            <a:pPr indent="0" lvl="0" marL="0" rtl="0" algn="l">
              <a:spcBef>
                <a:spcPts val="0"/>
              </a:spcBef>
              <a:spcAft>
                <a:spcPts val="0"/>
              </a:spcAft>
              <a:buClr>
                <a:srgbClr val="023747"/>
              </a:buClr>
              <a:buSzPts val="1200"/>
              <a:buFont typeface="Garamond"/>
              <a:buNone/>
            </a:pPr>
            <a:r>
              <a:rPr b="1" lang="en" sz="1200" u="sng">
                <a:solidFill>
                  <a:srgbClr val="023747"/>
                </a:solidFill>
                <a:latin typeface="Garamond"/>
                <a:ea typeface="Garamond"/>
                <a:cs typeface="Garamond"/>
                <a:sym typeface="Garamond"/>
                <a:hlinkClick r:id="rId10">
                  <a:extLst>
                    <a:ext uri="{A12FA001-AC4F-418D-AE19-62706E023703}">
                      <ahyp:hlinkClr val="tx"/>
                    </a:ext>
                  </a:extLst>
                </a:hlinkClick>
              </a:rPr>
              <a:t>https://captum.ai/</a:t>
            </a:r>
            <a:endParaRPr b="1" i="0" sz="1200" u="none">
              <a:solidFill>
                <a:srgbClr val="023747"/>
              </a:solidFill>
              <a:latin typeface="Garamond"/>
              <a:ea typeface="Garamond"/>
              <a:cs typeface="Garamond"/>
              <a:sym typeface="Garamond"/>
            </a:endParaRPr>
          </a:p>
        </p:txBody>
      </p:sp>
      <p:pic>
        <p:nvPicPr>
          <p:cNvPr id="321" name="Google Shape;321;p37"/>
          <p:cNvPicPr preferRelativeResize="0"/>
          <p:nvPr/>
        </p:nvPicPr>
        <p:blipFill>
          <a:blip r:embed="rId11">
            <a:alphaModFix/>
          </a:blip>
          <a:stretch>
            <a:fillRect/>
          </a:stretch>
        </p:blipFill>
        <p:spPr>
          <a:xfrm>
            <a:off x="0" y="755200"/>
            <a:ext cx="3486525" cy="3693324"/>
          </a:xfrm>
          <a:prstGeom prst="rect">
            <a:avLst/>
          </a:prstGeom>
          <a:noFill/>
          <a:ln>
            <a:noFill/>
          </a:ln>
        </p:spPr>
      </p:pic>
      <p:sp>
        <p:nvSpPr>
          <p:cNvPr id="322" name="Google Shape;322;p37"/>
          <p:cNvSpPr txBox="1"/>
          <p:nvPr/>
        </p:nvSpPr>
        <p:spPr>
          <a:xfrm>
            <a:off x="2439035" y="4516040"/>
            <a:ext cx="6706200" cy="514200"/>
          </a:xfrm>
          <a:prstGeom prst="rect">
            <a:avLst/>
          </a:prstGeom>
          <a:noFill/>
          <a:ln>
            <a:noFill/>
          </a:ln>
        </p:spPr>
        <p:txBody>
          <a:bodyPr anchorCtr="0" anchor="ctr" bIns="35100" lIns="67500" spcFirstLastPara="1" rIns="67500" wrap="square" tIns="35100">
            <a:noAutofit/>
          </a:bodyPr>
          <a:lstStyle/>
          <a:p>
            <a:pPr indent="0" lvl="0" marL="0" rtl="0" algn="l">
              <a:spcBef>
                <a:spcPts val="0"/>
              </a:spcBef>
              <a:spcAft>
                <a:spcPts val="0"/>
              </a:spcAft>
              <a:buClr>
                <a:srgbClr val="023747"/>
              </a:buClr>
              <a:buSzPts val="1700"/>
              <a:buFont typeface="Garamond"/>
              <a:buNone/>
            </a:pPr>
            <a:r>
              <a:rPr b="1" lang="en" sz="1600">
                <a:solidFill>
                  <a:schemeClr val="lt1"/>
                </a:solidFill>
                <a:latin typeface="Garamond"/>
                <a:ea typeface="Garamond"/>
                <a:cs typeface="Garamond"/>
                <a:sym typeface="Garamond"/>
              </a:rPr>
              <a:t>Under the Hood of LLM</a:t>
            </a:r>
            <a:endParaRPr b="1" sz="1600">
              <a:solidFill>
                <a:schemeClr val="lt1"/>
              </a:solidFill>
              <a:latin typeface="Garamond"/>
              <a:ea typeface="Garamond"/>
              <a:cs typeface="Garamond"/>
              <a:sym typeface="Garamond"/>
            </a:endParaRPr>
          </a:p>
        </p:txBody>
      </p:sp>
      <p:sp>
        <p:nvSpPr>
          <p:cNvPr id="323" name="Google Shape;323;p37"/>
          <p:cNvSpPr txBox="1"/>
          <p:nvPr/>
        </p:nvSpPr>
        <p:spPr>
          <a:xfrm>
            <a:off x="136950" y="4661300"/>
            <a:ext cx="2066400" cy="264300"/>
          </a:xfrm>
          <a:prstGeom prst="rect">
            <a:avLst/>
          </a:prstGeom>
          <a:noFill/>
          <a:ln>
            <a:noFill/>
          </a:ln>
        </p:spPr>
        <p:txBody>
          <a:bodyPr anchorCtr="0" anchor="t" bIns="35100" lIns="67500" spcFirstLastPara="1" rIns="67500" wrap="square" tIns="35100">
            <a:noAutofit/>
          </a:bodyPr>
          <a:lstStyle/>
          <a:p>
            <a:pPr indent="0" lvl="0" marL="0" marR="0" rtl="0" algn="l">
              <a:lnSpc>
                <a:spcPct val="100000"/>
              </a:lnSpc>
              <a:spcBef>
                <a:spcPts val="0"/>
              </a:spcBef>
              <a:spcAft>
                <a:spcPts val="0"/>
              </a:spcAft>
              <a:buClr>
                <a:srgbClr val="FFFFFF"/>
              </a:buClr>
              <a:buSzPts val="1300"/>
              <a:buFont typeface="Garamond"/>
              <a:buNone/>
            </a:pPr>
            <a:r>
              <a:rPr b="1" lang="en" sz="1200">
                <a:solidFill>
                  <a:srgbClr val="FFFFFF"/>
                </a:solidFill>
                <a:latin typeface="Garamond"/>
                <a:ea typeface="Garamond"/>
                <a:cs typeface="Garamond"/>
                <a:sym typeface="Garamond"/>
              </a:rPr>
              <a:t>20</a:t>
            </a:r>
            <a:r>
              <a:rPr b="1" i="0" lang="en" sz="1200" u="none">
                <a:solidFill>
                  <a:srgbClr val="FFFFFF"/>
                </a:solidFill>
                <a:latin typeface="Garamond"/>
                <a:ea typeface="Garamond"/>
                <a:cs typeface="Garamond"/>
                <a:sym typeface="Garamond"/>
              </a:rPr>
              <a:t>/</a:t>
            </a:r>
            <a:r>
              <a:rPr b="1" lang="en" sz="1200">
                <a:solidFill>
                  <a:srgbClr val="FFFFFF"/>
                </a:solidFill>
                <a:latin typeface="Garamond"/>
                <a:ea typeface="Garamond"/>
                <a:cs typeface="Garamond"/>
                <a:sym typeface="Garamond"/>
              </a:rPr>
              <a:t>30</a:t>
            </a:r>
            <a:r>
              <a:rPr b="1" i="0" lang="en" sz="1200" u="none">
                <a:solidFill>
                  <a:srgbClr val="FFFFFF"/>
                </a:solidFill>
                <a:latin typeface="Garamond"/>
                <a:ea typeface="Garamond"/>
                <a:cs typeface="Garamond"/>
                <a:sym typeface="Garamond"/>
              </a:rPr>
              <a:t>  #</a:t>
            </a:r>
            <a:r>
              <a:rPr b="1" lang="en" sz="1200">
                <a:solidFill>
                  <a:srgbClr val="FFFFFF"/>
                </a:solidFill>
                <a:latin typeface="Garamond"/>
                <a:ea typeface="Garamond"/>
                <a:cs typeface="Garamond"/>
                <a:sym typeface="Garamond"/>
              </a:rPr>
              <a:t>PyDataSK</a:t>
            </a:r>
            <a:r>
              <a:rPr b="1" i="0" lang="en" sz="1200" u="none">
                <a:solidFill>
                  <a:srgbClr val="FFFFFF"/>
                </a:solidFill>
                <a:latin typeface="Garamond"/>
                <a:ea typeface="Garamond"/>
                <a:cs typeface="Garamond"/>
                <a:sym typeface="Garamond"/>
              </a:rPr>
              <a:t> @ sli.do</a:t>
            </a:r>
            <a:endParaRPr sz="10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1CDD3"/>
        </a:solidFill>
      </p:bgPr>
    </p:bg>
    <p:spTree>
      <p:nvGrpSpPr>
        <p:cNvPr id="327" name="Shape 327"/>
        <p:cNvGrpSpPr/>
        <p:nvPr/>
      </p:nvGrpSpPr>
      <p:grpSpPr>
        <a:xfrm>
          <a:off x="0" y="0"/>
          <a:ext cx="0" cy="0"/>
          <a:chOff x="0" y="0"/>
          <a:chExt cx="0" cy="0"/>
        </a:xfrm>
      </p:grpSpPr>
      <p:sp>
        <p:nvSpPr>
          <p:cNvPr id="328" name="Google Shape;328;p38"/>
          <p:cNvSpPr txBox="1"/>
          <p:nvPr/>
        </p:nvSpPr>
        <p:spPr>
          <a:xfrm>
            <a:off x="103020" y="84663"/>
            <a:ext cx="8937900" cy="742800"/>
          </a:xfrm>
          <a:prstGeom prst="rect">
            <a:avLst/>
          </a:prstGeom>
          <a:noFill/>
          <a:ln>
            <a:noFill/>
          </a:ln>
        </p:spPr>
        <p:txBody>
          <a:bodyPr anchorCtr="0" anchor="ctr" bIns="35100" lIns="67500" spcFirstLastPara="1" rIns="67500" wrap="square" tIns="35100">
            <a:noAutofit/>
          </a:bodyPr>
          <a:lstStyle/>
          <a:p>
            <a:pPr indent="0" lvl="0" marL="0" marR="0" rtl="0" algn="l">
              <a:lnSpc>
                <a:spcPct val="100000"/>
              </a:lnSpc>
              <a:spcBef>
                <a:spcPts val="0"/>
              </a:spcBef>
              <a:spcAft>
                <a:spcPts val="0"/>
              </a:spcAft>
              <a:buClr>
                <a:srgbClr val="023747"/>
              </a:buClr>
              <a:buSzPts val="2300"/>
              <a:buFont typeface="Garamond"/>
              <a:buNone/>
            </a:pPr>
            <a:r>
              <a:rPr b="1" lang="en" sz="2400">
                <a:solidFill>
                  <a:srgbClr val="023747"/>
                </a:solidFill>
                <a:latin typeface="Garamond"/>
                <a:ea typeface="Garamond"/>
                <a:cs typeface="Garamond"/>
                <a:sym typeface="Garamond"/>
              </a:rPr>
              <a:t>Explainable AI/</a:t>
            </a:r>
            <a:r>
              <a:rPr b="1" lang="en" sz="2400">
                <a:solidFill>
                  <a:srgbClr val="023747"/>
                </a:solidFill>
                <a:latin typeface="Garamond"/>
                <a:ea typeface="Garamond"/>
                <a:cs typeface="Garamond"/>
                <a:sym typeface="Garamond"/>
              </a:rPr>
              <a:t>xAI + key literature</a:t>
            </a:r>
            <a:endParaRPr sz="2400">
              <a:latin typeface="Garamond"/>
              <a:ea typeface="Garamond"/>
              <a:cs typeface="Garamond"/>
              <a:sym typeface="Garamond"/>
            </a:endParaRPr>
          </a:p>
        </p:txBody>
      </p:sp>
      <p:sp>
        <p:nvSpPr>
          <p:cNvPr id="329" name="Google Shape;329;p38"/>
          <p:cNvSpPr txBox="1"/>
          <p:nvPr/>
        </p:nvSpPr>
        <p:spPr>
          <a:xfrm>
            <a:off x="5992625" y="740838"/>
            <a:ext cx="3048300" cy="3646200"/>
          </a:xfrm>
          <a:prstGeom prst="rect">
            <a:avLst/>
          </a:prstGeom>
          <a:noFill/>
          <a:ln>
            <a:noFill/>
          </a:ln>
        </p:spPr>
        <p:txBody>
          <a:bodyPr anchorCtr="0" anchor="t" bIns="35100" lIns="67500" spcFirstLastPara="1" rIns="67500" wrap="square" tIns="35100">
            <a:noAutofit/>
          </a:bodyPr>
          <a:lstStyle/>
          <a:p>
            <a:pPr indent="-330200" lvl="0" marL="457200" marR="0" rtl="0" algn="l">
              <a:lnSpc>
                <a:spcPct val="100000"/>
              </a:lnSpc>
              <a:spcBef>
                <a:spcPts val="0"/>
              </a:spcBef>
              <a:spcAft>
                <a:spcPts val="0"/>
              </a:spcAft>
              <a:buClr>
                <a:srgbClr val="023747"/>
              </a:buClr>
              <a:buSzPts val="1600"/>
              <a:buFont typeface="Garamond"/>
              <a:buChar char="●"/>
            </a:pPr>
            <a:r>
              <a:rPr b="1" lang="en" sz="1600">
                <a:solidFill>
                  <a:srgbClr val="023747"/>
                </a:solidFill>
                <a:latin typeface="Garamond"/>
                <a:ea typeface="Garamond"/>
                <a:cs typeface="Garamond"/>
                <a:sym typeface="Garamond"/>
              </a:rPr>
              <a:t>Source: https://christophm.github.io/interpretable-ml-book/</a:t>
            </a:r>
            <a:endParaRPr b="1" sz="1600">
              <a:solidFill>
                <a:srgbClr val="023747"/>
              </a:solidFill>
              <a:latin typeface="Garamond"/>
              <a:ea typeface="Garamond"/>
              <a:cs typeface="Garamond"/>
              <a:sym typeface="Garamond"/>
            </a:endParaRPr>
          </a:p>
          <a:p>
            <a:pPr indent="0" lvl="0" marL="457200" marR="0" rtl="0" algn="l">
              <a:lnSpc>
                <a:spcPct val="100000"/>
              </a:lnSpc>
              <a:spcBef>
                <a:spcPts val="0"/>
              </a:spcBef>
              <a:spcAft>
                <a:spcPts val="0"/>
              </a:spcAft>
              <a:buNone/>
            </a:pPr>
            <a:r>
              <a:t/>
            </a:r>
            <a:endParaRPr b="1" sz="1600">
              <a:solidFill>
                <a:srgbClr val="023747"/>
              </a:solidFill>
              <a:latin typeface="Garamond"/>
              <a:ea typeface="Garamond"/>
              <a:cs typeface="Garamond"/>
              <a:sym typeface="Garamond"/>
            </a:endParaRPr>
          </a:p>
          <a:p>
            <a:pPr indent="-330200" lvl="0" marL="457200" marR="0" rtl="0" algn="l">
              <a:lnSpc>
                <a:spcPct val="100000"/>
              </a:lnSpc>
              <a:spcBef>
                <a:spcPts val="0"/>
              </a:spcBef>
              <a:spcAft>
                <a:spcPts val="0"/>
              </a:spcAft>
              <a:buClr>
                <a:srgbClr val="023747"/>
              </a:buClr>
              <a:buSzPts val="1600"/>
              <a:buFont typeface="Garamond"/>
              <a:buChar char="●"/>
            </a:pPr>
            <a:r>
              <a:rPr b="1" lang="en" sz="1600">
                <a:solidFill>
                  <a:srgbClr val="023747"/>
                </a:solidFill>
                <a:latin typeface="Garamond"/>
                <a:ea typeface="Garamond"/>
                <a:cs typeface="Garamond"/>
                <a:sym typeface="Garamond"/>
              </a:rPr>
              <a:t>https://www.amazon.com/Machine-Learning-High-Risk-Applications-Responsible/dp/1098102436</a:t>
            </a:r>
            <a:endParaRPr b="1" sz="1600">
              <a:solidFill>
                <a:srgbClr val="023747"/>
              </a:solidFill>
              <a:latin typeface="Garamond"/>
              <a:ea typeface="Garamond"/>
              <a:cs typeface="Garamond"/>
              <a:sym typeface="Garamond"/>
            </a:endParaRPr>
          </a:p>
          <a:p>
            <a:pPr indent="0" lvl="0" marL="457200" marR="0" rtl="0" algn="l">
              <a:lnSpc>
                <a:spcPct val="100000"/>
              </a:lnSpc>
              <a:spcBef>
                <a:spcPts val="0"/>
              </a:spcBef>
              <a:spcAft>
                <a:spcPts val="0"/>
              </a:spcAft>
              <a:buNone/>
            </a:pPr>
            <a:r>
              <a:t/>
            </a:r>
            <a:endParaRPr b="1" sz="1600">
              <a:solidFill>
                <a:srgbClr val="023747"/>
              </a:solidFill>
              <a:latin typeface="Garamond"/>
              <a:ea typeface="Garamond"/>
              <a:cs typeface="Garamond"/>
              <a:sym typeface="Garamond"/>
            </a:endParaRPr>
          </a:p>
          <a:p>
            <a:pPr indent="-330200" lvl="0" marL="457200" marR="0" rtl="0" algn="l">
              <a:lnSpc>
                <a:spcPct val="100000"/>
              </a:lnSpc>
              <a:spcBef>
                <a:spcPts val="0"/>
              </a:spcBef>
              <a:spcAft>
                <a:spcPts val="0"/>
              </a:spcAft>
              <a:buClr>
                <a:srgbClr val="023747"/>
              </a:buClr>
              <a:buSzPts val="1600"/>
              <a:buFont typeface="Garamond"/>
              <a:buChar char="●"/>
            </a:pPr>
            <a:r>
              <a:rPr b="1" lang="en" sz="1600">
                <a:solidFill>
                  <a:srgbClr val="023747"/>
                </a:solidFill>
                <a:latin typeface="Garamond"/>
                <a:ea typeface="Garamond"/>
                <a:cs typeface="Garamond"/>
                <a:sym typeface="Garamond"/>
              </a:rPr>
              <a:t>https://www.amazon.com/Interpretable-Machine-Learning-Python-hands/dp/180323542X/</a:t>
            </a:r>
            <a:endParaRPr b="1" sz="1600">
              <a:solidFill>
                <a:srgbClr val="023747"/>
              </a:solidFill>
              <a:latin typeface="Garamond"/>
              <a:ea typeface="Garamond"/>
              <a:cs typeface="Garamond"/>
              <a:sym typeface="Garamond"/>
            </a:endParaRPr>
          </a:p>
        </p:txBody>
      </p:sp>
      <p:sp>
        <p:nvSpPr>
          <p:cNvPr id="330" name="Google Shape;330;p38"/>
          <p:cNvSpPr/>
          <p:nvPr/>
        </p:nvSpPr>
        <p:spPr>
          <a:xfrm>
            <a:off x="3420366" y="2571750"/>
            <a:ext cx="1223100" cy="378600"/>
          </a:xfrm>
          <a:prstGeom prst="rect">
            <a:avLst/>
          </a:prstGeom>
          <a:no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400" u="none">
              <a:solidFill>
                <a:srgbClr val="FFFFFF"/>
              </a:solidFill>
              <a:latin typeface="Twentieth Century"/>
              <a:ea typeface="Twentieth Century"/>
              <a:cs typeface="Twentieth Century"/>
              <a:sym typeface="Twentieth Century"/>
            </a:endParaRPr>
          </a:p>
        </p:txBody>
      </p:sp>
      <p:pic>
        <p:nvPicPr>
          <p:cNvPr id="331" name="Google Shape;331;p38"/>
          <p:cNvPicPr preferRelativeResize="0"/>
          <p:nvPr/>
        </p:nvPicPr>
        <p:blipFill rotWithShape="1">
          <a:blip r:embed="rId3">
            <a:alphaModFix/>
          </a:blip>
          <a:srcRect b="0" l="0" r="-1574" t="-1389"/>
          <a:stretch/>
        </p:blipFill>
        <p:spPr>
          <a:xfrm>
            <a:off x="197575" y="740850"/>
            <a:ext cx="2872901" cy="3646173"/>
          </a:xfrm>
          <a:prstGeom prst="rect">
            <a:avLst/>
          </a:prstGeom>
          <a:noFill/>
          <a:ln>
            <a:noFill/>
          </a:ln>
        </p:spPr>
      </p:pic>
      <p:pic>
        <p:nvPicPr>
          <p:cNvPr id="332" name="Google Shape;332;p38"/>
          <p:cNvPicPr preferRelativeResize="0"/>
          <p:nvPr/>
        </p:nvPicPr>
        <p:blipFill rotWithShape="1">
          <a:blip r:embed="rId4">
            <a:alphaModFix/>
          </a:blip>
          <a:srcRect b="1644" l="0" r="0" t="1644"/>
          <a:stretch/>
        </p:blipFill>
        <p:spPr>
          <a:xfrm>
            <a:off x="3070475" y="748663"/>
            <a:ext cx="2872902" cy="3646173"/>
          </a:xfrm>
          <a:prstGeom prst="rect">
            <a:avLst/>
          </a:prstGeom>
          <a:noFill/>
          <a:ln>
            <a:noFill/>
          </a:ln>
        </p:spPr>
      </p:pic>
      <p:pic>
        <p:nvPicPr>
          <p:cNvPr id="333" name="Google Shape;333;p38"/>
          <p:cNvPicPr preferRelativeResize="0"/>
          <p:nvPr/>
        </p:nvPicPr>
        <p:blipFill>
          <a:blip r:embed="rId5">
            <a:alphaModFix/>
          </a:blip>
          <a:stretch>
            <a:fillRect/>
          </a:stretch>
        </p:blipFill>
        <p:spPr>
          <a:xfrm>
            <a:off x="66275" y="740875"/>
            <a:ext cx="2954939" cy="3646150"/>
          </a:xfrm>
          <a:prstGeom prst="rect">
            <a:avLst/>
          </a:prstGeom>
          <a:noFill/>
          <a:ln>
            <a:noFill/>
          </a:ln>
        </p:spPr>
      </p:pic>
      <p:sp>
        <p:nvSpPr>
          <p:cNvPr id="334" name="Google Shape;334;p38"/>
          <p:cNvSpPr txBox="1"/>
          <p:nvPr/>
        </p:nvSpPr>
        <p:spPr>
          <a:xfrm>
            <a:off x="136950" y="4661300"/>
            <a:ext cx="2066400" cy="264300"/>
          </a:xfrm>
          <a:prstGeom prst="rect">
            <a:avLst/>
          </a:prstGeom>
          <a:noFill/>
          <a:ln>
            <a:noFill/>
          </a:ln>
        </p:spPr>
        <p:txBody>
          <a:bodyPr anchorCtr="0" anchor="t" bIns="35100" lIns="67500" spcFirstLastPara="1" rIns="67500" wrap="square" tIns="35100">
            <a:noAutofit/>
          </a:bodyPr>
          <a:lstStyle/>
          <a:p>
            <a:pPr indent="0" lvl="0" marL="0" marR="0" rtl="0" algn="l">
              <a:lnSpc>
                <a:spcPct val="100000"/>
              </a:lnSpc>
              <a:spcBef>
                <a:spcPts val="0"/>
              </a:spcBef>
              <a:spcAft>
                <a:spcPts val="0"/>
              </a:spcAft>
              <a:buClr>
                <a:srgbClr val="FFFFFF"/>
              </a:buClr>
              <a:buSzPts val="1300"/>
              <a:buFont typeface="Garamond"/>
              <a:buNone/>
            </a:pPr>
            <a:r>
              <a:rPr b="1" lang="en" sz="1200">
                <a:solidFill>
                  <a:srgbClr val="FFFFFF"/>
                </a:solidFill>
                <a:latin typeface="Garamond"/>
                <a:ea typeface="Garamond"/>
                <a:cs typeface="Garamond"/>
                <a:sym typeface="Garamond"/>
              </a:rPr>
              <a:t>21</a:t>
            </a:r>
            <a:r>
              <a:rPr b="1" i="0" lang="en" sz="1200" u="none">
                <a:solidFill>
                  <a:srgbClr val="FFFFFF"/>
                </a:solidFill>
                <a:latin typeface="Garamond"/>
                <a:ea typeface="Garamond"/>
                <a:cs typeface="Garamond"/>
                <a:sym typeface="Garamond"/>
              </a:rPr>
              <a:t>/</a:t>
            </a:r>
            <a:r>
              <a:rPr b="1" lang="en" sz="1200">
                <a:solidFill>
                  <a:srgbClr val="FFFFFF"/>
                </a:solidFill>
                <a:latin typeface="Garamond"/>
                <a:ea typeface="Garamond"/>
                <a:cs typeface="Garamond"/>
                <a:sym typeface="Garamond"/>
              </a:rPr>
              <a:t>30</a:t>
            </a:r>
            <a:r>
              <a:rPr b="1" i="0" lang="en" sz="1200" u="none">
                <a:solidFill>
                  <a:srgbClr val="FFFFFF"/>
                </a:solidFill>
                <a:latin typeface="Garamond"/>
                <a:ea typeface="Garamond"/>
                <a:cs typeface="Garamond"/>
                <a:sym typeface="Garamond"/>
              </a:rPr>
              <a:t>  #</a:t>
            </a:r>
            <a:r>
              <a:rPr b="1" lang="en" sz="1200">
                <a:solidFill>
                  <a:srgbClr val="FFFFFF"/>
                </a:solidFill>
                <a:latin typeface="Garamond"/>
                <a:ea typeface="Garamond"/>
                <a:cs typeface="Garamond"/>
                <a:sym typeface="Garamond"/>
              </a:rPr>
              <a:t>PyDataSK</a:t>
            </a:r>
            <a:r>
              <a:rPr b="1" i="0" lang="en" sz="1200" u="none">
                <a:solidFill>
                  <a:srgbClr val="FFFFFF"/>
                </a:solidFill>
                <a:latin typeface="Garamond"/>
                <a:ea typeface="Garamond"/>
                <a:cs typeface="Garamond"/>
                <a:sym typeface="Garamond"/>
              </a:rPr>
              <a:t> @ sli.do</a:t>
            </a:r>
            <a:endParaRPr sz="1000"/>
          </a:p>
        </p:txBody>
      </p:sp>
      <p:sp>
        <p:nvSpPr>
          <p:cNvPr id="335" name="Google Shape;335;p38"/>
          <p:cNvSpPr txBox="1"/>
          <p:nvPr/>
        </p:nvSpPr>
        <p:spPr>
          <a:xfrm>
            <a:off x="2439035" y="4516040"/>
            <a:ext cx="6706200" cy="514200"/>
          </a:xfrm>
          <a:prstGeom prst="rect">
            <a:avLst/>
          </a:prstGeom>
          <a:noFill/>
          <a:ln>
            <a:noFill/>
          </a:ln>
        </p:spPr>
        <p:txBody>
          <a:bodyPr anchorCtr="0" anchor="ctr" bIns="35100" lIns="67500" spcFirstLastPara="1" rIns="67500" wrap="square" tIns="35100">
            <a:noAutofit/>
          </a:bodyPr>
          <a:lstStyle/>
          <a:p>
            <a:pPr indent="0" lvl="0" marL="0" rtl="0" algn="l">
              <a:spcBef>
                <a:spcPts val="0"/>
              </a:spcBef>
              <a:spcAft>
                <a:spcPts val="0"/>
              </a:spcAft>
              <a:buClr>
                <a:srgbClr val="023747"/>
              </a:buClr>
              <a:buSzPts val="1700"/>
              <a:buFont typeface="Garamond"/>
              <a:buNone/>
            </a:pPr>
            <a:r>
              <a:rPr b="1" lang="en" sz="1600">
                <a:solidFill>
                  <a:schemeClr val="lt1"/>
                </a:solidFill>
                <a:latin typeface="Garamond"/>
                <a:ea typeface="Garamond"/>
                <a:cs typeface="Garamond"/>
                <a:sym typeface="Garamond"/>
              </a:rPr>
              <a:t>Under the Hood of LLM</a:t>
            </a:r>
            <a:endParaRPr b="1" sz="1600">
              <a:solidFill>
                <a:schemeClr val="lt1"/>
              </a:solidFill>
              <a:latin typeface="Garamond"/>
              <a:ea typeface="Garamond"/>
              <a:cs typeface="Garamond"/>
              <a:sym typeface="Garamon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1CDD3"/>
        </a:solidFill>
      </p:bgPr>
    </p:bg>
    <p:spTree>
      <p:nvGrpSpPr>
        <p:cNvPr id="339" name="Shape 339"/>
        <p:cNvGrpSpPr/>
        <p:nvPr/>
      </p:nvGrpSpPr>
      <p:grpSpPr>
        <a:xfrm>
          <a:off x="0" y="0"/>
          <a:ext cx="0" cy="0"/>
          <a:chOff x="0" y="0"/>
          <a:chExt cx="0" cy="0"/>
        </a:xfrm>
      </p:grpSpPr>
      <p:sp>
        <p:nvSpPr>
          <p:cNvPr id="340" name="Google Shape;340;p39"/>
          <p:cNvSpPr txBox="1"/>
          <p:nvPr/>
        </p:nvSpPr>
        <p:spPr>
          <a:xfrm>
            <a:off x="539493" y="222647"/>
            <a:ext cx="8605697" cy="742950"/>
          </a:xfrm>
          <a:prstGeom prst="rect">
            <a:avLst/>
          </a:prstGeom>
          <a:noFill/>
          <a:ln>
            <a:noFill/>
          </a:ln>
        </p:spPr>
        <p:txBody>
          <a:bodyPr anchorCtr="0" anchor="ctr" bIns="35100" lIns="67500" spcFirstLastPara="1" rIns="67500" wrap="square" tIns="35100">
            <a:noAutofit/>
          </a:bodyPr>
          <a:lstStyle/>
          <a:p>
            <a:pPr indent="0" lvl="0" marL="0" marR="0" rtl="0" algn="l">
              <a:lnSpc>
                <a:spcPct val="100000"/>
              </a:lnSpc>
              <a:spcBef>
                <a:spcPts val="0"/>
              </a:spcBef>
              <a:spcAft>
                <a:spcPts val="0"/>
              </a:spcAft>
              <a:buClr>
                <a:srgbClr val="023747"/>
              </a:buClr>
              <a:buSzPts val="2400"/>
              <a:buFont typeface="Garamond"/>
              <a:buNone/>
            </a:pPr>
            <a:r>
              <a:rPr b="1" i="0" lang="en" sz="2200" u="none">
                <a:solidFill>
                  <a:srgbClr val="023747"/>
                </a:solidFill>
                <a:latin typeface="Garamond"/>
                <a:ea typeface="Garamond"/>
                <a:cs typeface="Garamond"/>
                <a:sym typeface="Garamond"/>
              </a:rPr>
              <a:t>AI &amp; Ethics of AGI (</a:t>
            </a:r>
            <a:r>
              <a:rPr b="1" lang="en" sz="2200">
                <a:solidFill>
                  <a:srgbClr val="023747"/>
                </a:solidFill>
                <a:latin typeface="Garamond"/>
                <a:ea typeface="Garamond"/>
                <a:cs typeface="Garamond"/>
                <a:sym typeface="Garamond"/>
              </a:rPr>
              <a:t>Transhumanism &amp; Empathy/future </a:t>
            </a:r>
            <a:r>
              <a:rPr b="1" i="0" lang="en" sz="2200" u="none">
                <a:solidFill>
                  <a:srgbClr val="023747"/>
                </a:solidFill>
                <a:latin typeface="Garamond"/>
                <a:ea typeface="Garamond"/>
                <a:cs typeface="Garamond"/>
                <a:sym typeface="Garamond"/>
              </a:rPr>
              <a:t>challenges)</a:t>
            </a:r>
            <a:endParaRPr sz="900"/>
          </a:p>
        </p:txBody>
      </p:sp>
      <p:sp>
        <p:nvSpPr>
          <p:cNvPr id="341" name="Google Shape;341;p39"/>
          <p:cNvSpPr txBox="1"/>
          <p:nvPr/>
        </p:nvSpPr>
        <p:spPr>
          <a:xfrm>
            <a:off x="479946" y="822722"/>
            <a:ext cx="8231744" cy="3565922"/>
          </a:xfrm>
          <a:prstGeom prst="rect">
            <a:avLst/>
          </a:prstGeom>
          <a:noFill/>
          <a:ln>
            <a:noFill/>
          </a:ln>
        </p:spPr>
        <p:txBody>
          <a:bodyPr anchorCtr="0" anchor="t" bIns="35100" lIns="67500" spcFirstLastPara="1" rIns="67500" wrap="square" tIns="35100">
            <a:noAutofit/>
          </a:bodyPr>
          <a:lstStyle/>
          <a:p>
            <a:pPr indent="0" lvl="0" marL="0" rtl="0" algn="l">
              <a:spcBef>
                <a:spcPts val="400"/>
              </a:spcBef>
              <a:spcAft>
                <a:spcPts val="0"/>
              </a:spcAft>
              <a:buClr>
                <a:srgbClr val="023747"/>
              </a:buClr>
              <a:buSzPts val="1400"/>
              <a:buFont typeface="Garamond"/>
              <a:buNone/>
            </a:pPr>
            <a:r>
              <a:rPr lang="en" sz="1100" u="sng">
                <a:solidFill>
                  <a:schemeClr val="hlink"/>
                </a:solidFill>
                <a:hlinkClick r:id="rId3"/>
              </a:rPr>
              <a:t>Neuralink, Elon Musk’s brain implant startup, set to begin human trials | CNN Business</a:t>
            </a:r>
            <a:endParaRPr b="1">
              <a:solidFill>
                <a:srgbClr val="023747"/>
              </a:solidFill>
              <a:latin typeface="Garamond"/>
              <a:ea typeface="Garamond"/>
              <a:cs typeface="Garamond"/>
              <a:sym typeface="Garamond"/>
            </a:endParaRPr>
          </a:p>
        </p:txBody>
      </p:sp>
      <p:pic>
        <p:nvPicPr>
          <p:cNvPr id="342" name="Google Shape;342;p39"/>
          <p:cNvPicPr preferRelativeResize="0"/>
          <p:nvPr/>
        </p:nvPicPr>
        <p:blipFill>
          <a:blip r:embed="rId4">
            <a:alphaModFix/>
          </a:blip>
          <a:stretch>
            <a:fillRect/>
          </a:stretch>
        </p:blipFill>
        <p:spPr>
          <a:xfrm>
            <a:off x="0" y="822725"/>
            <a:ext cx="6172200" cy="3382650"/>
          </a:xfrm>
          <a:prstGeom prst="rect">
            <a:avLst/>
          </a:prstGeom>
          <a:noFill/>
          <a:ln>
            <a:noFill/>
          </a:ln>
        </p:spPr>
      </p:pic>
      <p:sp>
        <p:nvSpPr>
          <p:cNvPr id="343" name="Google Shape;343;p39"/>
          <p:cNvSpPr txBox="1"/>
          <p:nvPr/>
        </p:nvSpPr>
        <p:spPr>
          <a:xfrm>
            <a:off x="93150" y="4205375"/>
            <a:ext cx="8957700" cy="325200"/>
          </a:xfrm>
          <a:prstGeom prst="rect">
            <a:avLst/>
          </a:prstGeom>
          <a:noFill/>
          <a:ln>
            <a:noFill/>
          </a:ln>
        </p:spPr>
        <p:txBody>
          <a:bodyPr anchorCtr="0" anchor="t" bIns="33750" lIns="67500" spcFirstLastPara="1" rIns="67500" wrap="square" tIns="33750">
            <a:noAutofit/>
          </a:bodyPr>
          <a:lstStyle/>
          <a:p>
            <a:pPr indent="0" lvl="0" marL="0" marR="0" rtl="0" algn="l">
              <a:lnSpc>
                <a:spcPct val="100000"/>
              </a:lnSpc>
              <a:spcBef>
                <a:spcPts val="0"/>
              </a:spcBef>
              <a:spcAft>
                <a:spcPts val="0"/>
              </a:spcAft>
              <a:buClr>
                <a:srgbClr val="000000"/>
              </a:buClr>
              <a:buSzPts val="1400"/>
              <a:buFont typeface="Garamond"/>
              <a:buNone/>
            </a:pPr>
            <a:r>
              <a:rPr b="1" lang="en">
                <a:latin typeface="Garamond"/>
                <a:ea typeface="Garamond"/>
                <a:cs typeface="Garamond"/>
                <a:sym typeface="Garamond"/>
              </a:rPr>
              <a:t>Source: https://edition.cnn.com/2023/09/20/tech/musk-neuralink-human-trials/index.html</a:t>
            </a:r>
            <a:endParaRPr b="1" sz="1100"/>
          </a:p>
        </p:txBody>
      </p:sp>
      <p:pic>
        <p:nvPicPr>
          <p:cNvPr id="344" name="Google Shape;344;p39"/>
          <p:cNvPicPr preferRelativeResize="0"/>
          <p:nvPr/>
        </p:nvPicPr>
        <p:blipFill>
          <a:blip r:embed="rId5">
            <a:alphaModFix/>
          </a:blip>
          <a:stretch>
            <a:fillRect/>
          </a:stretch>
        </p:blipFill>
        <p:spPr>
          <a:xfrm>
            <a:off x="6126575" y="822725"/>
            <a:ext cx="3017425" cy="3382650"/>
          </a:xfrm>
          <a:prstGeom prst="rect">
            <a:avLst/>
          </a:prstGeom>
          <a:noFill/>
          <a:ln>
            <a:noFill/>
          </a:ln>
        </p:spPr>
      </p:pic>
      <p:sp>
        <p:nvSpPr>
          <p:cNvPr id="345" name="Google Shape;345;p39"/>
          <p:cNvSpPr txBox="1"/>
          <p:nvPr/>
        </p:nvSpPr>
        <p:spPr>
          <a:xfrm>
            <a:off x="2439035" y="4516040"/>
            <a:ext cx="6706200" cy="514200"/>
          </a:xfrm>
          <a:prstGeom prst="rect">
            <a:avLst/>
          </a:prstGeom>
          <a:noFill/>
          <a:ln>
            <a:noFill/>
          </a:ln>
        </p:spPr>
        <p:txBody>
          <a:bodyPr anchorCtr="0" anchor="ctr" bIns="35100" lIns="67500" spcFirstLastPara="1" rIns="67500" wrap="square" tIns="35100">
            <a:noAutofit/>
          </a:bodyPr>
          <a:lstStyle/>
          <a:p>
            <a:pPr indent="0" lvl="0" marL="0" rtl="0" algn="l">
              <a:spcBef>
                <a:spcPts val="0"/>
              </a:spcBef>
              <a:spcAft>
                <a:spcPts val="0"/>
              </a:spcAft>
              <a:buClr>
                <a:srgbClr val="023747"/>
              </a:buClr>
              <a:buSzPts val="1700"/>
              <a:buFont typeface="Garamond"/>
              <a:buNone/>
            </a:pPr>
            <a:r>
              <a:rPr b="1" lang="en" sz="1600">
                <a:solidFill>
                  <a:schemeClr val="lt1"/>
                </a:solidFill>
                <a:latin typeface="Garamond"/>
                <a:ea typeface="Garamond"/>
                <a:cs typeface="Garamond"/>
                <a:sym typeface="Garamond"/>
              </a:rPr>
              <a:t>Under the Hood of LLM</a:t>
            </a:r>
            <a:endParaRPr b="1" sz="1600">
              <a:solidFill>
                <a:schemeClr val="lt1"/>
              </a:solidFill>
              <a:latin typeface="Garamond"/>
              <a:ea typeface="Garamond"/>
              <a:cs typeface="Garamond"/>
              <a:sym typeface="Garamond"/>
            </a:endParaRPr>
          </a:p>
        </p:txBody>
      </p:sp>
      <p:sp>
        <p:nvSpPr>
          <p:cNvPr id="346" name="Google Shape;346;p39"/>
          <p:cNvSpPr txBox="1"/>
          <p:nvPr/>
        </p:nvSpPr>
        <p:spPr>
          <a:xfrm>
            <a:off x="136950" y="4661300"/>
            <a:ext cx="2066400" cy="264300"/>
          </a:xfrm>
          <a:prstGeom prst="rect">
            <a:avLst/>
          </a:prstGeom>
          <a:noFill/>
          <a:ln>
            <a:noFill/>
          </a:ln>
        </p:spPr>
        <p:txBody>
          <a:bodyPr anchorCtr="0" anchor="t" bIns="35100" lIns="67500" spcFirstLastPara="1" rIns="67500" wrap="square" tIns="35100">
            <a:noAutofit/>
          </a:bodyPr>
          <a:lstStyle/>
          <a:p>
            <a:pPr indent="0" lvl="0" marL="0" marR="0" rtl="0" algn="l">
              <a:lnSpc>
                <a:spcPct val="100000"/>
              </a:lnSpc>
              <a:spcBef>
                <a:spcPts val="0"/>
              </a:spcBef>
              <a:spcAft>
                <a:spcPts val="0"/>
              </a:spcAft>
              <a:buClr>
                <a:srgbClr val="FFFFFF"/>
              </a:buClr>
              <a:buSzPts val="1300"/>
              <a:buFont typeface="Garamond"/>
              <a:buNone/>
            </a:pPr>
            <a:r>
              <a:rPr b="1" lang="en" sz="1200">
                <a:solidFill>
                  <a:srgbClr val="FFFFFF"/>
                </a:solidFill>
                <a:latin typeface="Garamond"/>
                <a:ea typeface="Garamond"/>
                <a:cs typeface="Garamond"/>
                <a:sym typeface="Garamond"/>
              </a:rPr>
              <a:t>22</a:t>
            </a:r>
            <a:r>
              <a:rPr b="1" i="0" lang="en" sz="1200" u="none">
                <a:solidFill>
                  <a:srgbClr val="FFFFFF"/>
                </a:solidFill>
                <a:latin typeface="Garamond"/>
                <a:ea typeface="Garamond"/>
                <a:cs typeface="Garamond"/>
                <a:sym typeface="Garamond"/>
              </a:rPr>
              <a:t>/</a:t>
            </a:r>
            <a:r>
              <a:rPr b="1" lang="en" sz="1200">
                <a:solidFill>
                  <a:srgbClr val="FFFFFF"/>
                </a:solidFill>
                <a:latin typeface="Garamond"/>
                <a:ea typeface="Garamond"/>
                <a:cs typeface="Garamond"/>
                <a:sym typeface="Garamond"/>
              </a:rPr>
              <a:t>30</a:t>
            </a:r>
            <a:r>
              <a:rPr b="1" i="0" lang="en" sz="1200" u="none">
                <a:solidFill>
                  <a:srgbClr val="FFFFFF"/>
                </a:solidFill>
                <a:latin typeface="Garamond"/>
                <a:ea typeface="Garamond"/>
                <a:cs typeface="Garamond"/>
                <a:sym typeface="Garamond"/>
              </a:rPr>
              <a:t>  #</a:t>
            </a:r>
            <a:r>
              <a:rPr b="1" lang="en" sz="1200">
                <a:solidFill>
                  <a:srgbClr val="FFFFFF"/>
                </a:solidFill>
                <a:latin typeface="Garamond"/>
                <a:ea typeface="Garamond"/>
                <a:cs typeface="Garamond"/>
                <a:sym typeface="Garamond"/>
              </a:rPr>
              <a:t>PyDataSK</a:t>
            </a:r>
            <a:r>
              <a:rPr b="1" i="0" lang="en" sz="1200" u="none">
                <a:solidFill>
                  <a:srgbClr val="FFFFFF"/>
                </a:solidFill>
                <a:latin typeface="Garamond"/>
                <a:ea typeface="Garamond"/>
                <a:cs typeface="Garamond"/>
                <a:sym typeface="Garamond"/>
              </a:rPr>
              <a:t> @ sli.do</a:t>
            </a:r>
            <a:endParaRPr sz="10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1CDD3"/>
        </a:solidFill>
      </p:bgPr>
    </p:bg>
    <p:spTree>
      <p:nvGrpSpPr>
        <p:cNvPr id="350" name="Shape 350"/>
        <p:cNvGrpSpPr/>
        <p:nvPr/>
      </p:nvGrpSpPr>
      <p:grpSpPr>
        <a:xfrm>
          <a:off x="0" y="0"/>
          <a:ext cx="0" cy="0"/>
          <a:chOff x="0" y="0"/>
          <a:chExt cx="0" cy="0"/>
        </a:xfrm>
      </p:grpSpPr>
      <p:sp>
        <p:nvSpPr>
          <p:cNvPr id="351" name="Google Shape;351;p40"/>
          <p:cNvSpPr txBox="1"/>
          <p:nvPr/>
        </p:nvSpPr>
        <p:spPr>
          <a:xfrm>
            <a:off x="539493" y="222647"/>
            <a:ext cx="8605800" cy="742800"/>
          </a:xfrm>
          <a:prstGeom prst="rect">
            <a:avLst/>
          </a:prstGeom>
          <a:noFill/>
          <a:ln>
            <a:noFill/>
          </a:ln>
        </p:spPr>
        <p:txBody>
          <a:bodyPr anchorCtr="0" anchor="ctr" bIns="35100" lIns="67500" spcFirstLastPara="1" rIns="67500" wrap="square" tIns="35100">
            <a:noAutofit/>
          </a:bodyPr>
          <a:lstStyle/>
          <a:p>
            <a:pPr indent="0" lvl="0" marL="0" marR="0" rtl="0" algn="l">
              <a:lnSpc>
                <a:spcPct val="100000"/>
              </a:lnSpc>
              <a:spcBef>
                <a:spcPts val="0"/>
              </a:spcBef>
              <a:spcAft>
                <a:spcPts val="0"/>
              </a:spcAft>
              <a:buClr>
                <a:srgbClr val="023747"/>
              </a:buClr>
              <a:buSzPts val="2400"/>
              <a:buFont typeface="Garamond"/>
              <a:buNone/>
            </a:pPr>
            <a:r>
              <a:rPr b="1" i="0" lang="en" sz="2400" u="none">
                <a:solidFill>
                  <a:srgbClr val="023747"/>
                </a:solidFill>
                <a:latin typeface="Garamond"/>
                <a:ea typeface="Garamond"/>
                <a:cs typeface="Garamond"/>
                <a:sym typeface="Garamond"/>
              </a:rPr>
              <a:t>AI &amp; Ethics (food for thought &amp; main challenges for the future)</a:t>
            </a:r>
            <a:endParaRPr sz="1100"/>
          </a:p>
        </p:txBody>
      </p:sp>
      <p:sp>
        <p:nvSpPr>
          <p:cNvPr id="352" name="Google Shape;352;p40"/>
          <p:cNvSpPr txBox="1"/>
          <p:nvPr/>
        </p:nvSpPr>
        <p:spPr>
          <a:xfrm>
            <a:off x="479946" y="822722"/>
            <a:ext cx="8231700" cy="3565800"/>
          </a:xfrm>
          <a:prstGeom prst="rect">
            <a:avLst/>
          </a:prstGeom>
          <a:noFill/>
          <a:ln>
            <a:noFill/>
          </a:ln>
        </p:spPr>
        <p:txBody>
          <a:bodyPr anchorCtr="0" anchor="t" bIns="35100" lIns="67500" spcFirstLastPara="1" rIns="67500" wrap="square" tIns="35100">
            <a:noAutofit/>
          </a:bodyPr>
          <a:lstStyle/>
          <a:p>
            <a:pPr indent="0" lvl="0" marL="0" marR="0" rtl="0" algn="l">
              <a:lnSpc>
                <a:spcPct val="115000"/>
              </a:lnSpc>
              <a:spcBef>
                <a:spcPts val="0"/>
              </a:spcBef>
              <a:spcAft>
                <a:spcPts val="0"/>
              </a:spcAft>
              <a:buClr>
                <a:srgbClr val="023747"/>
              </a:buClr>
              <a:buSzPts val="1300"/>
              <a:buFont typeface="Garamond"/>
              <a:buNone/>
            </a:pPr>
            <a:r>
              <a:rPr b="1" i="0" lang="en" sz="1300" u="none">
                <a:solidFill>
                  <a:srgbClr val="023747"/>
                </a:solidFill>
                <a:latin typeface="Garamond"/>
                <a:ea typeface="Garamond"/>
                <a:cs typeface="Garamond"/>
                <a:sym typeface="Garamond"/>
              </a:rPr>
              <a:t>- we should all be humble &amp; think all the time about ethical implications of our work</a:t>
            </a:r>
            <a:endParaRPr sz="1100"/>
          </a:p>
          <a:p>
            <a:pPr indent="0" lvl="0" marL="0" marR="0" rtl="0" algn="l">
              <a:lnSpc>
                <a:spcPct val="115000"/>
              </a:lnSpc>
              <a:spcBef>
                <a:spcPts val="300"/>
              </a:spcBef>
              <a:spcAft>
                <a:spcPts val="0"/>
              </a:spcAft>
              <a:buClr>
                <a:srgbClr val="023747"/>
              </a:buClr>
              <a:buSzPts val="1300"/>
              <a:buFont typeface="Garamond"/>
              <a:buNone/>
            </a:pPr>
            <a:r>
              <a:rPr b="1" i="0" lang="en" sz="1300" u="none">
                <a:solidFill>
                  <a:srgbClr val="023747"/>
                </a:solidFill>
                <a:latin typeface="Garamond"/>
                <a:ea typeface="Garamond"/>
                <a:cs typeface="Garamond"/>
                <a:sym typeface="Garamond"/>
              </a:rPr>
              <a:t>- data in not (at least our) reality &amp; need of transparency (explainable AI/HLAI/Superintelligence)</a:t>
            </a:r>
            <a:endParaRPr sz="1100"/>
          </a:p>
          <a:p>
            <a:pPr indent="0" lvl="0" marL="0" marR="0" rtl="0" algn="l">
              <a:lnSpc>
                <a:spcPct val="115000"/>
              </a:lnSpc>
              <a:spcBef>
                <a:spcPts val="300"/>
              </a:spcBef>
              <a:spcAft>
                <a:spcPts val="0"/>
              </a:spcAft>
              <a:buClr>
                <a:srgbClr val="023747"/>
              </a:buClr>
              <a:buSzPts val="1300"/>
              <a:buFont typeface="Garamond"/>
              <a:buNone/>
            </a:pPr>
            <a:r>
              <a:rPr b="1" i="0" lang="en" sz="1300" u="none">
                <a:solidFill>
                  <a:srgbClr val="023747"/>
                </a:solidFill>
                <a:latin typeface="Garamond"/>
                <a:ea typeface="Garamond"/>
                <a:cs typeface="Garamond"/>
                <a:sym typeface="Garamond"/>
              </a:rPr>
              <a:t>- we have no programming of common sense (fails/CYC)</a:t>
            </a:r>
            <a:endParaRPr sz="1100"/>
          </a:p>
          <a:p>
            <a:pPr indent="0" lvl="0" marL="0" marR="0" rtl="0" algn="l">
              <a:lnSpc>
                <a:spcPct val="115000"/>
              </a:lnSpc>
              <a:spcBef>
                <a:spcPts val="300"/>
              </a:spcBef>
              <a:spcAft>
                <a:spcPts val="0"/>
              </a:spcAft>
              <a:buClr>
                <a:srgbClr val="023747"/>
              </a:buClr>
              <a:buSzPts val="1300"/>
              <a:buFont typeface="Garamond"/>
              <a:buNone/>
            </a:pPr>
            <a:r>
              <a:rPr b="1" i="0" lang="en" sz="1300" u="none">
                <a:solidFill>
                  <a:srgbClr val="023747"/>
                </a:solidFill>
                <a:latin typeface="Garamond"/>
                <a:ea typeface="Garamond"/>
                <a:cs typeface="Garamond"/>
                <a:sym typeface="Garamond"/>
              </a:rPr>
              <a:t>- we need both left and right brain/lobe thinking</a:t>
            </a:r>
            <a:endParaRPr sz="1100"/>
          </a:p>
          <a:p>
            <a:pPr indent="0" lvl="0" marL="0" marR="0" rtl="0" algn="l">
              <a:lnSpc>
                <a:spcPct val="115000"/>
              </a:lnSpc>
              <a:spcBef>
                <a:spcPts val="300"/>
              </a:spcBef>
              <a:spcAft>
                <a:spcPts val="0"/>
              </a:spcAft>
              <a:buClr>
                <a:srgbClr val="023747"/>
              </a:buClr>
              <a:buSzPts val="1300"/>
              <a:buFont typeface="Garamond"/>
              <a:buNone/>
            </a:pPr>
            <a:r>
              <a:rPr b="1" i="0" lang="en" sz="1300" u="none">
                <a:solidFill>
                  <a:srgbClr val="023747"/>
                </a:solidFill>
                <a:latin typeface="Garamond"/>
                <a:ea typeface="Garamond"/>
                <a:cs typeface="Garamond"/>
                <a:sym typeface="Garamond"/>
              </a:rPr>
              <a:t>-</a:t>
            </a:r>
            <a:r>
              <a:rPr b="1" i="0" lang="en" sz="1300" u="none">
                <a:solidFill>
                  <a:srgbClr val="023747"/>
                </a:solidFill>
                <a:latin typeface="Calibri"/>
                <a:ea typeface="Calibri"/>
                <a:cs typeface="Calibri"/>
                <a:sym typeface="Calibri"/>
              </a:rPr>
              <a:t> </a:t>
            </a:r>
            <a:r>
              <a:rPr b="1" i="0" lang="en" sz="1300" u="none">
                <a:solidFill>
                  <a:srgbClr val="023747"/>
                </a:solidFill>
                <a:latin typeface="Garamond"/>
                <a:ea typeface="Garamond"/>
                <a:cs typeface="Garamond"/>
                <a:sym typeface="Garamond"/>
              </a:rPr>
              <a:t>we don't know how we really think (and if you think you know, well… good luck)</a:t>
            </a:r>
            <a:endParaRPr sz="1100"/>
          </a:p>
          <a:p>
            <a:pPr indent="0" lvl="0" marL="0" marR="0" rtl="0" algn="l">
              <a:lnSpc>
                <a:spcPct val="115000"/>
              </a:lnSpc>
              <a:spcBef>
                <a:spcPts val="300"/>
              </a:spcBef>
              <a:spcAft>
                <a:spcPts val="0"/>
              </a:spcAft>
              <a:buClr>
                <a:srgbClr val="023747"/>
              </a:buClr>
              <a:buSzPts val="1300"/>
              <a:buFont typeface="Garamond"/>
              <a:buNone/>
            </a:pPr>
            <a:r>
              <a:rPr b="1" i="0" lang="en" sz="1300" u="none">
                <a:solidFill>
                  <a:srgbClr val="023747"/>
                </a:solidFill>
                <a:latin typeface="Garamond"/>
                <a:ea typeface="Garamond"/>
                <a:cs typeface="Garamond"/>
                <a:sym typeface="Garamond"/>
              </a:rPr>
              <a:t>- we don't know what intelligence is (unknown processes)</a:t>
            </a:r>
            <a:endParaRPr sz="1100"/>
          </a:p>
          <a:p>
            <a:pPr indent="0" lvl="0" marL="0" marR="0" rtl="0" algn="l">
              <a:lnSpc>
                <a:spcPct val="115000"/>
              </a:lnSpc>
              <a:spcBef>
                <a:spcPts val="300"/>
              </a:spcBef>
              <a:spcAft>
                <a:spcPts val="0"/>
              </a:spcAft>
              <a:buClr>
                <a:srgbClr val="023747"/>
              </a:buClr>
              <a:buSzPts val="1300"/>
              <a:buFont typeface="Garamond"/>
              <a:buNone/>
            </a:pPr>
            <a:r>
              <a:rPr b="1" i="0" lang="en" sz="1300" u="none">
                <a:solidFill>
                  <a:srgbClr val="023747"/>
                </a:solidFill>
                <a:latin typeface="Garamond"/>
                <a:ea typeface="Garamond"/>
                <a:cs typeface="Garamond"/>
                <a:sym typeface="Garamond"/>
              </a:rPr>
              <a:t>- we are not walking neural nets (but if some of you are, please, let me know)</a:t>
            </a:r>
            <a:endParaRPr sz="1100"/>
          </a:p>
          <a:p>
            <a:pPr indent="0" lvl="0" marL="0" marR="0" rtl="0" algn="l">
              <a:lnSpc>
                <a:spcPct val="115000"/>
              </a:lnSpc>
              <a:spcBef>
                <a:spcPts val="300"/>
              </a:spcBef>
              <a:spcAft>
                <a:spcPts val="0"/>
              </a:spcAft>
              <a:buClr>
                <a:srgbClr val="023747"/>
              </a:buClr>
              <a:buSzPts val="1300"/>
              <a:buFont typeface="Garamond"/>
              <a:buNone/>
            </a:pPr>
            <a:r>
              <a:rPr b="1" i="0" lang="en" sz="1300" u="none">
                <a:solidFill>
                  <a:srgbClr val="023747"/>
                </a:solidFill>
                <a:latin typeface="Garamond"/>
                <a:ea typeface="Garamond"/>
                <a:cs typeface="Garamond"/>
                <a:sym typeface="Garamond"/>
              </a:rPr>
              <a:t>- design perceptron (imitate brain without knowing how the brain really works), real research of brain started (Brain Initiative/public and private research, 2013 +DARPA, IARPA)</a:t>
            </a:r>
            <a:endParaRPr sz="1100"/>
          </a:p>
          <a:p>
            <a:pPr indent="0" lvl="0" marL="0" marR="0" rtl="0" algn="l">
              <a:lnSpc>
                <a:spcPct val="115000"/>
              </a:lnSpc>
              <a:spcBef>
                <a:spcPts val="300"/>
              </a:spcBef>
              <a:spcAft>
                <a:spcPts val="0"/>
              </a:spcAft>
              <a:buClr>
                <a:srgbClr val="023747"/>
              </a:buClr>
              <a:buSzPts val="1300"/>
              <a:buFont typeface="Garamond"/>
              <a:buNone/>
            </a:pPr>
            <a:r>
              <a:rPr b="1" i="0" lang="en" sz="1300" u="none">
                <a:solidFill>
                  <a:srgbClr val="023747"/>
                </a:solidFill>
                <a:latin typeface="Garamond"/>
                <a:ea typeface="Garamond"/>
                <a:cs typeface="Garamond"/>
                <a:sym typeface="Garamond"/>
              </a:rPr>
              <a:t>- we need to rethink the basic design of neural nets (mathematics of deep learning)</a:t>
            </a:r>
            <a:endParaRPr sz="1100"/>
          </a:p>
          <a:p>
            <a:pPr indent="0" lvl="0" marL="0" marR="0" rtl="0" algn="l">
              <a:lnSpc>
                <a:spcPct val="115000"/>
              </a:lnSpc>
              <a:spcBef>
                <a:spcPts val="300"/>
              </a:spcBef>
              <a:spcAft>
                <a:spcPts val="0"/>
              </a:spcAft>
              <a:buClr>
                <a:srgbClr val="023747"/>
              </a:buClr>
              <a:buSzPts val="1300"/>
              <a:buFont typeface="Garamond"/>
              <a:buNone/>
            </a:pPr>
            <a:r>
              <a:rPr b="1" i="0" lang="en" sz="1300" u="none">
                <a:solidFill>
                  <a:srgbClr val="023747"/>
                </a:solidFill>
                <a:latin typeface="Garamond"/>
                <a:ea typeface="Garamond"/>
                <a:cs typeface="Garamond"/>
                <a:sym typeface="Garamond"/>
              </a:rPr>
              <a:t>- we can count all the neurons in our brains (10's of billions and 1000’s of billions synapses)</a:t>
            </a:r>
            <a:endParaRPr sz="1100"/>
          </a:p>
          <a:p>
            <a:pPr indent="0" lvl="0" marL="0" marR="0" rtl="0" algn="l">
              <a:lnSpc>
                <a:spcPct val="115000"/>
              </a:lnSpc>
              <a:spcBef>
                <a:spcPts val="300"/>
              </a:spcBef>
              <a:spcAft>
                <a:spcPts val="0"/>
              </a:spcAft>
              <a:buClr>
                <a:srgbClr val="023747"/>
              </a:buClr>
              <a:buSzPts val="1300"/>
              <a:buFont typeface="Garamond"/>
              <a:buNone/>
            </a:pPr>
            <a:r>
              <a:rPr b="1" i="0" lang="en" sz="1300" u="none">
                <a:solidFill>
                  <a:srgbClr val="023747"/>
                </a:solidFill>
                <a:latin typeface="Garamond"/>
                <a:ea typeface="Garamond"/>
                <a:cs typeface="Garamond"/>
                <a:sym typeface="Garamond"/>
              </a:rPr>
              <a:t>- we need rules (ethical &amp; law standards/technology is currently before ethics)</a:t>
            </a:r>
            <a:endParaRPr sz="1100"/>
          </a:p>
          <a:p>
            <a:pPr indent="0" lvl="0" marL="0" marR="0" rtl="0" algn="l">
              <a:lnSpc>
                <a:spcPct val="115000"/>
              </a:lnSpc>
              <a:spcBef>
                <a:spcPts val="300"/>
              </a:spcBef>
              <a:spcAft>
                <a:spcPts val="0"/>
              </a:spcAft>
              <a:buClr>
                <a:srgbClr val="023747"/>
              </a:buClr>
              <a:buSzPts val="1300"/>
              <a:buFont typeface="Garamond"/>
              <a:buNone/>
            </a:pPr>
            <a:r>
              <a:rPr b="1" i="0" lang="en" sz="1300" u="none">
                <a:solidFill>
                  <a:srgbClr val="023747"/>
                </a:solidFill>
                <a:latin typeface="Garamond"/>
                <a:ea typeface="Garamond"/>
                <a:cs typeface="Garamond"/>
                <a:sym typeface="Garamond"/>
              </a:rPr>
              <a:t>“But the big feature of human-level intelligence is not what it does when it works but what it does when it's stuck.”</a:t>
            </a:r>
            <a:endParaRPr sz="1100"/>
          </a:p>
          <a:p>
            <a:pPr indent="0" lvl="0" marL="0" marR="0" rtl="0" algn="l">
              <a:lnSpc>
                <a:spcPct val="115000"/>
              </a:lnSpc>
              <a:spcBef>
                <a:spcPts val="300"/>
              </a:spcBef>
              <a:spcAft>
                <a:spcPts val="0"/>
              </a:spcAft>
              <a:buClr>
                <a:srgbClr val="023747"/>
              </a:buClr>
              <a:buSzPts val="1300"/>
              <a:buFont typeface="Garamond"/>
              <a:buNone/>
            </a:pPr>
            <a:r>
              <a:rPr b="1" i="0" lang="en" sz="1300" u="none">
                <a:solidFill>
                  <a:srgbClr val="023747"/>
                </a:solidFill>
                <a:latin typeface="Garamond"/>
                <a:ea typeface="Garamond"/>
                <a:cs typeface="Garamond"/>
                <a:sym typeface="Garamond"/>
              </a:rPr>
              <a:t>-- Marvin Minsky</a:t>
            </a:r>
            <a:endParaRPr sz="1100"/>
          </a:p>
        </p:txBody>
      </p:sp>
      <p:sp>
        <p:nvSpPr>
          <p:cNvPr id="353" name="Google Shape;353;p40"/>
          <p:cNvSpPr txBox="1"/>
          <p:nvPr/>
        </p:nvSpPr>
        <p:spPr>
          <a:xfrm>
            <a:off x="136950" y="4661300"/>
            <a:ext cx="2066400" cy="264300"/>
          </a:xfrm>
          <a:prstGeom prst="rect">
            <a:avLst/>
          </a:prstGeom>
          <a:noFill/>
          <a:ln>
            <a:noFill/>
          </a:ln>
        </p:spPr>
        <p:txBody>
          <a:bodyPr anchorCtr="0" anchor="t" bIns="35100" lIns="67500" spcFirstLastPara="1" rIns="67500" wrap="square" tIns="35100">
            <a:noAutofit/>
          </a:bodyPr>
          <a:lstStyle/>
          <a:p>
            <a:pPr indent="0" lvl="0" marL="0" marR="0" rtl="0" algn="l">
              <a:lnSpc>
                <a:spcPct val="100000"/>
              </a:lnSpc>
              <a:spcBef>
                <a:spcPts val="0"/>
              </a:spcBef>
              <a:spcAft>
                <a:spcPts val="0"/>
              </a:spcAft>
              <a:buClr>
                <a:srgbClr val="FFFFFF"/>
              </a:buClr>
              <a:buSzPts val="1300"/>
              <a:buFont typeface="Garamond"/>
              <a:buNone/>
            </a:pPr>
            <a:r>
              <a:rPr b="1" lang="en" sz="1200">
                <a:solidFill>
                  <a:srgbClr val="FFFFFF"/>
                </a:solidFill>
                <a:latin typeface="Garamond"/>
                <a:ea typeface="Garamond"/>
                <a:cs typeface="Garamond"/>
                <a:sym typeface="Garamond"/>
              </a:rPr>
              <a:t>23</a:t>
            </a:r>
            <a:r>
              <a:rPr b="1" i="0" lang="en" sz="1200" u="none">
                <a:solidFill>
                  <a:srgbClr val="FFFFFF"/>
                </a:solidFill>
                <a:latin typeface="Garamond"/>
                <a:ea typeface="Garamond"/>
                <a:cs typeface="Garamond"/>
                <a:sym typeface="Garamond"/>
              </a:rPr>
              <a:t>/</a:t>
            </a:r>
            <a:r>
              <a:rPr b="1" lang="en" sz="1200">
                <a:solidFill>
                  <a:srgbClr val="FFFFFF"/>
                </a:solidFill>
                <a:latin typeface="Garamond"/>
                <a:ea typeface="Garamond"/>
                <a:cs typeface="Garamond"/>
                <a:sym typeface="Garamond"/>
              </a:rPr>
              <a:t>30</a:t>
            </a:r>
            <a:r>
              <a:rPr b="1" i="0" lang="en" sz="1200" u="none">
                <a:solidFill>
                  <a:srgbClr val="FFFFFF"/>
                </a:solidFill>
                <a:latin typeface="Garamond"/>
                <a:ea typeface="Garamond"/>
                <a:cs typeface="Garamond"/>
                <a:sym typeface="Garamond"/>
              </a:rPr>
              <a:t>  #</a:t>
            </a:r>
            <a:r>
              <a:rPr b="1" lang="en" sz="1200">
                <a:solidFill>
                  <a:srgbClr val="FFFFFF"/>
                </a:solidFill>
                <a:latin typeface="Garamond"/>
                <a:ea typeface="Garamond"/>
                <a:cs typeface="Garamond"/>
                <a:sym typeface="Garamond"/>
              </a:rPr>
              <a:t>PyDataSK</a:t>
            </a:r>
            <a:r>
              <a:rPr b="1" i="0" lang="en" sz="1200" u="none">
                <a:solidFill>
                  <a:srgbClr val="FFFFFF"/>
                </a:solidFill>
                <a:latin typeface="Garamond"/>
                <a:ea typeface="Garamond"/>
                <a:cs typeface="Garamond"/>
                <a:sym typeface="Garamond"/>
              </a:rPr>
              <a:t> @ sli.do</a:t>
            </a:r>
            <a:endParaRPr sz="1000"/>
          </a:p>
        </p:txBody>
      </p:sp>
      <p:sp>
        <p:nvSpPr>
          <p:cNvPr id="354" name="Google Shape;354;p40"/>
          <p:cNvSpPr txBox="1"/>
          <p:nvPr/>
        </p:nvSpPr>
        <p:spPr>
          <a:xfrm>
            <a:off x="2439035" y="4516040"/>
            <a:ext cx="6706200" cy="514200"/>
          </a:xfrm>
          <a:prstGeom prst="rect">
            <a:avLst/>
          </a:prstGeom>
          <a:noFill/>
          <a:ln>
            <a:noFill/>
          </a:ln>
        </p:spPr>
        <p:txBody>
          <a:bodyPr anchorCtr="0" anchor="ctr" bIns="35100" lIns="67500" spcFirstLastPara="1" rIns="67500" wrap="square" tIns="35100">
            <a:noAutofit/>
          </a:bodyPr>
          <a:lstStyle/>
          <a:p>
            <a:pPr indent="0" lvl="0" marL="0" rtl="0" algn="l">
              <a:spcBef>
                <a:spcPts val="0"/>
              </a:spcBef>
              <a:spcAft>
                <a:spcPts val="0"/>
              </a:spcAft>
              <a:buClr>
                <a:srgbClr val="023747"/>
              </a:buClr>
              <a:buSzPts val="1700"/>
              <a:buFont typeface="Garamond"/>
              <a:buNone/>
            </a:pPr>
            <a:r>
              <a:rPr b="1" lang="en" sz="1600">
                <a:solidFill>
                  <a:schemeClr val="lt1"/>
                </a:solidFill>
                <a:latin typeface="Garamond"/>
                <a:ea typeface="Garamond"/>
                <a:cs typeface="Garamond"/>
                <a:sym typeface="Garamond"/>
              </a:rPr>
              <a:t>Under the Hood of LLM</a:t>
            </a:r>
            <a:endParaRPr b="1" sz="1600">
              <a:solidFill>
                <a:schemeClr val="lt1"/>
              </a:solidFill>
              <a:latin typeface="Garamond"/>
              <a:ea typeface="Garamond"/>
              <a:cs typeface="Garamond"/>
              <a:sym typeface="Garamon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1CDD3"/>
        </a:solidFill>
      </p:bgPr>
    </p:bg>
    <p:spTree>
      <p:nvGrpSpPr>
        <p:cNvPr id="358" name="Shape 358"/>
        <p:cNvGrpSpPr/>
        <p:nvPr/>
      </p:nvGrpSpPr>
      <p:grpSpPr>
        <a:xfrm>
          <a:off x="0" y="0"/>
          <a:ext cx="0" cy="0"/>
          <a:chOff x="0" y="0"/>
          <a:chExt cx="0" cy="0"/>
        </a:xfrm>
      </p:grpSpPr>
      <p:sp>
        <p:nvSpPr>
          <p:cNvPr id="359" name="Google Shape;359;p41"/>
          <p:cNvSpPr txBox="1"/>
          <p:nvPr/>
        </p:nvSpPr>
        <p:spPr>
          <a:xfrm>
            <a:off x="-14650" y="0"/>
            <a:ext cx="9288900" cy="742800"/>
          </a:xfrm>
          <a:prstGeom prst="rect">
            <a:avLst/>
          </a:prstGeom>
          <a:noFill/>
          <a:ln>
            <a:noFill/>
          </a:ln>
        </p:spPr>
        <p:txBody>
          <a:bodyPr anchorCtr="0" anchor="ctr" bIns="35100" lIns="67500" spcFirstLastPara="1" rIns="67500" wrap="square" tIns="35100">
            <a:noAutofit/>
          </a:bodyPr>
          <a:lstStyle/>
          <a:p>
            <a:pPr indent="0" lvl="0" marL="0" marR="0" rtl="0" algn="l">
              <a:lnSpc>
                <a:spcPct val="100000"/>
              </a:lnSpc>
              <a:spcBef>
                <a:spcPts val="0"/>
              </a:spcBef>
              <a:spcAft>
                <a:spcPts val="0"/>
              </a:spcAft>
              <a:buClr>
                <a:srgbClr val="023747"/>
              </a:buClr>
              <a:buSzPts val="2400"/>
              <a:buFont typeface="Garamond"/>
              <a:buNone/>
            </a:pPr>
            <a:r>
              <a:rPr b="1" lang="en" sz="2000">
                <a:solidFill>
                  <a:srgbClr val="023747"/>
                </a:solidFill>
                <a:latin typeface="Garamond"/>
                <a:ea typeface="Garamond"/>
                <a:cs typeface="Garamond"/>
                <a:sym typeface="Garamond"/>
              </a:rPr>
              <a:t>What’s coming next? (BottleCapAI, Diffbot and beyond/Wolfram Alpha LLM)</a:t>
            </a:r>
            <a:endParaRPr sz="700"/>
          </a:p>
        </p:txBody>
      </p:sp>
      <p:sp>
        <p:nvSpPr>
          <p:cNvPr id="360" name="Google Shape;360;p41"/>
          <p:cNvSpPr txBox="1"/>
          <p:nvPr/>
        </p:nvSpPr>
        <p:spPr>
          <a:xfrm>
            <a:off x="479946" y="822722"/>
            <a:ext cx="8231700" cy="3565800"/>
          </a:xfrm>
          <a:prstGeom prst="rect">
            <a:avLst/>
          </a:prstGeom>
          <a:noFill/>
          <a:ln>
            <a:noFill/>
          </a:ln>
        </p:spPr>
        <p:txBody>
          <a:bodyPr anchorCtr="0" anchor="t" bIns="35100" lIns="67500" spcFirstLastPara="1" rIns="67500" wrap="square" tIns="35100">
            <a:noAutofit/>
          </a:bodyPr>
          <a:lstStyle/>
          <a:p>
            <a:pPr indent="0" lvl="0" marL="0" rtl="0" algn="l">
              <a:spcBef>
                <a:spcPts val="400"/>
              </a:spcBef>
              <a:spcAft>
                <a:spcPts val="0"/>
              </a:spcAft>
              <a:buClr>
                <a:srgbClr val="023747"/>
              </a:buClr>
              <a:buSzPts val="1400"/>
              <a:buFont typeface="Garamond"/>
              <a:buNone/>
            </a:pPr>
            <a:r>
              <a:rPr lang="en" sz="1100" u="sng">
                <a:solidFill>
                  <a:schemeClr val="hlink"/>
                </a:solidFill>
                <a:hlinkClick r:id="rId3"/>
              </a:rPr>
              <a:t>Neuralink, Elon Musk’s brain implant startup, set to begin human trials | CNN Business</a:t>
            </a:r>
            <a:endParaRPr b="1">
              <a:solidFill>
                <a:srgbClr val="023747"/>
              </a:solidFill>
              <a:latin typeface="Garamond"/>
              <a:ea typeface="Garamond"/>
              <a:cs typeface="Garamond"/>
              <a:sym typeface="Garamond"/>
            </a:endParaRPr>
          </a:p>
        </p:txBody>
      </p:sp>
      <p:sp>
        <p:nvSpPr>
          <p:cNvPr id="361" name="Google Shape;361;p41"/>
          <p:cNvSpPr txBox="1"/>
          <p:nvPr/>
        </p:nvSpPr>
        <p:spPr>
          <a:xfrm>
            <a:off x="136950" y="4661300"/>
            <a:ext cx="2066400" cy="264300"/>
          </a:xfrm>
          <a:prstGeom prst="rect">
            <a:avLst/>
          </a:prstGeom>
          <a:noFill/>
          <a:ln>
            <a:noFill/>
          </a:ln>
        </p:spPr>
        <p:txBody>
          <a:bodyPr anchorCtr="0" anchor="t" bIns="35100" lIns="67500" spcFirstLastPara="1" rIns="67500" wrap="square" tIns="35100">
            <a:noAutofit/>
          </a:bodyPr>
          <a:lstStyle/>
          <a:p>
            <a:pPr indent="0" lvl="0" marL="0" marR="0" rtl="0" algn="l">
              <a:lnSpc>
                <a:spcPct val="100000"/>
              </a:lnSpc>
              <a:spcBef>
                <a:spcPts val="0"/>
              </a:spcBef>
              <a:spcAft>
                <a:spcPts val="0"/>
              </a:spcAft>
              <a:buClr>
                <a:srgbClr val="FFFFFF"/>
              </a:buClr>
              <a:buSzPts val="1300"/>
              <a:buFont typeface="Garamond"/>
              <a:buNone/>
            </a:pPr>
            <a:r>
              <a:rPr b="1" lang="en" sz="1200">
                <a:solidFill>
                  <a:srgbClr val="FFFFFF"/>
                </a:solidFill>
                <a:latin typeface="Garamond"/>
                <a:ea typeface="Garamond"/>
                <a:cs typeface="Garamond"/>
                <a:sym typeface="Garamond"/>
              </a:rPr>
              <a:t>24</a:t>
            </a:r>
            <a:r>
              <a:rPr b="1" i="0" lang="en" sz="1200" u="none">
                <a:solidFill>
                  <a:srgbClr val="FFFFFF"/>
                </a:solidFill>
                <a:latin typeface="Garamond"/>
                <a:ea typeface="Garamond"/>
                <a:cs typeface="Garamond"/>
                <a:sym typeface="Garamond"/>
              </a:rPr>
              <a:t>/</a:t>
            </a:r>
            <a:r>
              <a:rPr b="1" lang="en" sz="1200">
                <a:solidFill>
                  <a:srgbClr val="FFFFFF"/>
                </a:solidFill>
                <a:latin typeface="Garamond"/>
                <a:ea typeface="Garamond"/>
                <a:cs typeface="Garamond"/>
                <a:sym typeface="Garamond"/>
              </a:rPr>
              <a:t>30</a:t>
            </a:r>
            <a:r>
              <a:rPr b="1" i="0" lang="en" sz="1200" u="none">
                <a:solidFill>
                  <a:srgbClr val="FFFFFF"/>
                </a:solidFill>
                <a:latin typeface="Garamond"/>
                <a:ea typeface="Garamond"/>
                <a:cs typeface="Garamond"/>
                <a:sym typeface="Garamond"/>
              </a:rPr>
              <a:t>  #</a:t>
            </a:r>
            <a:r>
              <a:rPr b="1" lang="en" sz="1200">
                <a:solidFill>
                  <a:srgbClr val="FFFFFF"/>
                </a:solidFill>
                <a:latin typeface="Garamond"/>
                <a:ea typeface="Garamond"/>
                <a:cs typeface="Garamond"/>
                <a:sym typeface="Garamond"/>
              </a:rPr>
              <a:t>AIslovakIA</a:t>
            </a:r>
            <a:r>
              <a:rPr b="1" i="0" lang="en" sz="1200" u="none">
                <a:solidFill>
                  <a:srgbClr val="FFFFFF"/>
                </a:solidFill>
                <a:latin typeface="Garamond"/>
                <a:ea typeface="Garamond"/>
                <a:cs typeface="Garamond"/>
                <a:sym typeface="Garamond"/>
              </a:rPr>
              <a:t> @ sli.do</a:t>
            </a:r>
            <a:endParaRPr sz="1000"/>
          </a:p>
        </p:txBody>
      </p:sp>
      <p:pic>
        <p:nvPicPr>
          <p:cNvPr id="362" name="Google Shape;362;p41" title="Tomas Mikolov.png"/>
          <p:cNvPicPr preferRelativeResize="0"/>
          <p:nvPr/>
        </p:nvPicPr>
        <p:blipFill rotWithShape="1">
          <a:blip r:embed="rId4">
            <a:alphaModFix/>
          </a:blip>
          <a:srcRect b="3540" l="0" r="0" t="3540"/>
          <a:stretch/>
        </p:blipFill>
        <p:spPr>
          <a:xfrm>
            <a:off x="-14650" y="632600"/>
            <a:ext cx="3900601" cy="3445452"/>
          </a:xfrm>
          <a:prstGeom prst="rect">
            <a:avLst/>
          </a:prstGeom>
          <a:noFill/>
          <a:ln>
            <a:noFill/>
          </a:ln>
        </p:spPr>
      </p:pic>
      <p:sp>
        <p:nvSpPr>
          <p:cNvPr id="363" name="Google Shape;363;p41"/>
          <p:cNvSpPr txBox="1"/>
          <p:nvPr/>
        </p:nvSpPr>
        <p:spPr>
          <a:xfrm>
            <a:off x="-14650" y="4078050"/>
            <a:ext cx="8957700" cy="325200"/>
          </a:xfrm>
          <a:prstGeom prst="rect">
            <a:avLst/>
          </a:prstGeom>
          <a:noFill/>
          <a:ln>
            <a:noFill/>
          </a:ln>
        </p:spPr>
        <p:txBody>
          <a:bodyPr anchorCtr="0" anchor="t" bIns="33750" lIns="67500" spcFirstLastPara="1" rIns="67500" wrap="square" tIns="33750">
            <a:noAutofit/>
          </a:bodyPr>
          <a:lstStyle/>
          <a:p>
            <a:pPr indent="0" lvl="0" marL="0" marR="0" rtl="0" algn="l">
              <a:lnSpc>
                <a:spcPct val="100000"/>
              </a:lnSpc>
              <a:spcBef>
                <a:spcPts val="0"/>
              </a:spcBef>
              <a:spcAft>
                <a:spcPts val="0"/>
              </a:spcAft>
              <a:buClr>
                <a:srgbClr val="000000"/>
              </a:buClr>
              <a:buSzPts val="1400"/>
              <a:buFont typeface="Garamond"/>
              <a:buNone/>
            </a:pPr>
            <a:r>
              <a:rPr b="1" lang="en" sz="1100">
                <a:solidFill>
                  <a:schemeClr val="dk1"/>
                </a:solidFill>
                <a:latin typeface="Garamond"/>
                <a:ea typeface="Garamond"/>
                <a:cs typeface="Garamond"/>
                <a:sym typeface="Garamond"/>
              </a:rPr>
              <a:t>https://www.linkedin.com/posts/tomas-mikolov-59831188_happy-to-announce-my-new-project-month-ago-activity-7327968472133496832-DXWc?utm_source=share&amp;utm_medium=member_desktop&amp;rcm=ACoAABqk-LABV1znl-ZsXPPDmVC7gevQYjHpMbk</a:t>
            </a:r>
            <a:endParaRPr b="1" sz="1100">
              <a:solidFill>
                <a:schemeClr val="dk1"/>
              </a:solidFill>
              <a:latin typeface="Garamond"/>
              <a:ea typeface="Garamond"/>
              <a:cs typeface="Garamond"/>
              <a:sym typeface="Garamond"/>
            </a:endParaRPr>
          </a:p>
        </p:txBody>
      </p:sp>
      <p:pic>
        <p:nvPicPr>
          <p:cNvPr id="364" name="Google Shape;364;p41" title="diffbot Untitled.png"/>
          <p:cNvPicPr preferRelativeResize="0"/>
          <p:nvPr/>
        </p:nvPicPr>
        <p:blipFill>
          <a:blip r:embed="rId5">
            <a:alphaModFix/>
          </a:blip>
          <a:stretch>
            <a:fillRect/>
          </a:stretch>
        </p:blipFill>
        <p:spPr>
          <a:xfrm>
            <a:off x="3885950" y="632600"/>
            <a:ext cx="5258051" cy="3445449"/>
          </a:xfrm>
          <a:prstGeom prst="rect">
            <a:avLst/>
          </a:prstGeom>
          <a:noFill/>
          <a:ln>
            <a:noFill/>
          </a:ln>
        </p:spPr>
      </p:pic>
      <p:sp>
        <p:nvSpPr>
          <p:cNvPr id="365" name="Google Shape;365;p41"/>
          <p:cNvSpPr txBox="1"/>
          <p:nvPr/>
        </p:nvSpPr>
        <p:spPr>
          <a:xfrm>
            <a:off x="2439035" y="4516040"/>
            <a:ext cx="6706200" cy="514200"/>
          </a:xfrm>
          <a:prstGeom prst="rect">
            <a:avLst/>
          </a:prstGeom>
          <a:noFill/>
          <a:ln>
            <a:noFill/>
          </a:ln>
        </p:spPr>
        <p:txBody>
          <a:bodyPr anchorCtr="0" anchor="ctr" bIns="35100" lIns="67500" spcFirstLastPara="1" rIns="67500" wrap="square" tIns="35100">
            <a:noAutofit/>
          </a:bodyPr>
          <a:lstStyle/>
          <a:p>
            <a:pPr indent="0" lvl="0" marL="0" rtl="0" algn="l">
              <a:spcBef>
                <a:spcPts val="0"/>
              </a:spcBef>
              <a:spcAft>
                <a:spcPts val="0"/>
              </a:spcAft>
              <a:buClr>
                <a:srgbClr val="023747"/>
              </a:buClr>
              <a:buSzPts val="1700"/>
              <a:buFont typeface="Garamond"/>
              <a:buNone/>
            </a:pPr>
            <a:r>
              <a:rPr b="1" lang="en" sz="1600">
                <a:solidFill>
                  <a:schemeClr val="lt1"/>
                </a:solidFill>
                <a:latin typeface="Garamond"/>
                <a:ea typeface="Garamond"/>
                <a:cs typeface="Garamond"/>
                <a:sym typeface="Garamond"/>
              </a:rPr>
              <a:t>Under the Hood of LLM</a:t>
            </a:r>
            <a:endParaRPr b="1" sz="1600">
              <a:solidFill>
                <a:schemeClr val="lt1"/>
              </a:solidFill>
              <a:latin typeface="Garamond"/>
              <a:ea typeface="Garamond"/>
              <a:cs typeface="Garamond"/>
              <a:sym typeface="Garamon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1CDD3"/>
        </a:solidFill>
      </p:bgPr>
    </p:bg>
    <p:spTree>
      <p:nvGrpSpPr>
        <p:cNvPr id="369" name="Shape 369"/>
        <p:cNvGrpSpPr/>
        <p:nvPr/>
      </p:nvGrpSpPr>
      <p:grpSpPr>
        <a:xfrm>
          <a:off x="0" y="0"/>
          <a:ext cx="0" cy="0"/>
          <a:chOff x="0" y="0"/>
          <a:chExt cx="0" cy="0"/>
        </a:xfrm>
      </p:grpSpPr>
      <p:sp>
        <p:nvSpPr>
          <p:cNvPr id="370" name="Google Shape;370;p42"/>
          <p:cNvSpPr txBox="1"/>
          <p:nvPr/>
        </p:nvSpPr>
        <p:spPr>
          <a:xfrm>
            <a:off x="-14650" y="0"/>
            <a:ext cx="9288900" cy="742800"/>
          </a:xfrm>
          <a:prstGeom prst="rect">
            <a:avLst/>
          </a:prstGeom>
          <a:noFill/>
          <a:ln>
            <a:noFill/>
          </a:ln>
        </p:spPr>
        <p:txBody>
          <a:bodyPr anchorCtr="0" anchor="ctr" bIns="35100" lIns="67500" spcFirstLastPara="1" rIns="67500" wrap="square" tIns="35100">
            <a:noAutofit/>
          </a:bodyPr>
          <a:lstStyle/>
          <a:p>
            <a:pPr indent="0" lvl="0" marL="0" marR="0" rtl="0" algn="l">
              <a:lnSpc>
                <a:spcPct val="100000"/>
              </a:lnSpc>
              <a:spcBef>
                <a:spcPts val="0"/>
              </a:spcBef>
              <a:spcAft>
                <a:spcPts val="0"/>
              </a:spcAft>
              <a:buClr>
                <a:srgbClr val="023747"/>
              </a:buClr>
              <a:buSzPts val="2400"/>
              <a:buFont typeface="Garamond"/>
              <a:buNone/>
            </a:pPr>
            <a:r>
              <a:rPr b="1" i="0" lang="en" sz="2000" u="none">
                <a:solidFill>
                  <a:srgbClr val="023747"/>
                </a:solidFill>
                <a:latin typeface="Garamond"/>
                <a:ea typeface="Garamond"/>
                <a:cs typeface="Garamond"/>
                <a:sym typeface="Garamond"/>
              </a:rPr>
              <a:t>AI</a:t>
            </a:r>
            <a:r>
              <a:rPr b="1" lang="en" sz="2000">
                <a:solidFill>
                  <a:srgbClr val="023747"/>
                </a:solidFill>
                <a:latin typeface="Garamond"/>
                <a:ea typeface="Garamond"/>
                <a:cs typeface="Garamond"/>
                <a:sym typeface="Garamond"/>
              </a:rPr>
              <a:t>, Consciousness </a:t>
            </a:r>
            <a:r>
              <a:rPr b="1" i="0" lang="en" sz="2000" u="none">
                <a:solidFill>
                  <a:srgbClr val="023747"/>
                </a:solidFill>
                <a:latin typeface="Garamond"/>
                <a:ea typeface="Garamond"/>
                <a:cs typeface="Garamond"/>
                <a:sym typeface="Garamond"/>
              </a:rPr>
              <a:t>&amp; Ethics of AGI</a:t>
            </a:r>
            <a:r>
              <a:rPr b="1" lang="en" sz="2000">
                <a:solidFill>
                  <a:srgbClr val="023747"/>
                </a:solidFill>
                <a:latin typeface="Garamond"/>
                <a:ea typeface="Garamond"/>
                <a:cs typeface="Garamond"/>
                <a:sym typeface="Garamond"/>
              </a:rPr>
              <a:t> </a:t>
            </a:r>
            <a:r>
              <a:rPr b="1" i="0" lang="en" sz="2000" u="none">
                <a:solidFill>
                  <a:srgbClr val="023747"/>
                </a:solidFill>
                <a:latin typeface="Garamond"/>
                <a:ea typeface="Garamond"/>
                <a:cs typeface="Garamond"/>
                <a:sym typeface="Garamond"/>
              </a:rPr>
              <a:t>(</a:t>
            </a:r>
            <a:r>
              <a:rPr b="1" lang="en" sz="2000">
                <a:solidFill>
                  <a:srgbClr val="023747"/>
                </a:solidFill>
                <a:latin typeface="Garamond"/>
                <a:ea typeface="Garamond"/>
                <a:cs typeface="Garamond"/>
                <a:sym typeface="Garamond"/>
              </a:rPr>
              <a:t>Transhumanism &amp; Empathy/future </a:t>
            </a:r>
            <a:r>
              <a:rPr b="1" i="0" lang="en" sz="2000" u="none">
                <a:solidFill>
                  <a:srgbClr val="023747"/>
                </a:solidFill>
                <a:latin typeface="Garamond"/>
                <a:ea typeface="Garamond"/>
                <a:cs typeface="Garamond"/>
                <a:sym typeface="Garamond"/>
              </a:rPr>
              <a:t>challenges)</a:t>
            </a:r>
            <a:endParaRPr sz="700"/>
          </a:p>
        </p:txBody>
      </p:sp>
      <p:sp>
        <p:nvSpPr>
          <p:cNvPr id="371" name="Google Shape;371;p42"/>
          <p:cNvSpPr txBox="1"/>
          <p:nvPr/>
        </p:nvSpPr>
        <p:spPr>
          <a:xfrm>
            <a:off x="479946" y="822722"/>
            <a:ext cx="8231700" cy="3565800"/>
          </a:xfrm>
          <a:prstGeom prst="rect">
            <a:avLst/>
          </a:prstGeom>
          <a:noFill/>
          <a:ln>
            <a:noFill/>
          </a:ln>
        </p:spPr>
        <p:txBody>
          <a:bodyPr anchorCtr="0" anchor="t" bIns="35100" lIns="67500" spcFirstLastPara="1" rIns="67500" wrap="square" tIns="35100">
            <a:noAutofit/>
          </a:bodyPr>
          <a:lstStyle/>
          <a:p>
            <a:pPr indent="0" lvl="0" marL="0" rtl="0" algn="l">
              <a:spcBef>
                <a:spcPts val="400"/>
              </a:spcBef>
              <a:spcAft>
                <a:spcPts val="0"/>
              </a:spcAft>
              <a:buClr>
                <a:srgbClr val="023747"/>
              </a:buClr>
              <a:buSzPts val="1400"/>
              <a:buFont typeface="Garamond"/>
              <a:buNone/>
            </a:pPr>
            <a:r>
              <a:rPr lang="en" sz="1100" u="sng">
                <a:solidFill>
                  <a:schemeClr val="hlink"/>
                </a:solidFill>
                <a:hlinkClick r:id="rId3"/>
              </a:rPr>
              <a:t>Neuralink, Elon Musk’s brain implant startup, set to begin human trials | CNN Business</a:t>
            </a:r>
            <a:endParaRPr b="1">
              <a:solidFill>
                <a:srgbClr val="023747"/>
              </a:solidFill>
              <a:latin typeface="Garamond"/>
              <a:ea typeface="Garamond"/>
              <a:cs typeface="Garamond"/>
              <a:sym typeface="Garamond"/>
            </a:endParaRPr>
          </a:p>
        </p:txBody>
      </p:sp>
      <p:pic>
        <p:nvPicPr>
          <p:cNvPr id="372" name="Google Shape;372;p42"/>
          <p:cNvPicPr preferRelativeResize="0"/>
          <p:nvPr/>
        </p:nvPicPr>
        <p:blipFill>
          <a:blip r:embed="rId4">
            <a:alphaModFix/>
          </a:blip>
          <a:stretch>
            <a:fillRect/>
          </a:stretch>
        </p:blipFill>
        <p:spPr>
          <a:xfrm>
            <a:off x="-14650" y="632600"/>
            <a:ext cx="3900599" cy="3445450"/>
          </a:xfrm>
          <a:prstGeom prst="rect">
            <a:avLst/>
          </a:prstGeom>
          <a:noFill/>
          <a:ln>
            <a:noFill/>
          </a:ln>
        </p:spPr>
      </p:pic>
      <p:sp>
        <p:nvSpPr>
          <p:cNvPr id="373" name="Google Shape;373;p42"/>
          <p:cNvSpPr txBox="1"/>
          <p:nvPr/>
        </p:nvSpPr>
        <p:spPr>
          <a:xfrm>
            <a:off x="-14650" y="4078050"/>
            <a:ext cx="8957700" cy="325200"/>
          </a:xfrm>
          <a:prstGeom prst="rect">
            <a:avLst/>
          </a:prstGeom>
          <a:noFill/>
          <a:ln>
            <a:noFill/>
          </a:ln>
        </p:spPr>
        <p:txBody>
          <a:bodyPr anchorCtr="0" anchor="t" bIns="33750" lIns="67500" spcFirstLastPara="1" rIns="67500" wrap="square" tIns="33750">
            <a:noAutofit/>
          </a:bodyPr>
          <a:lstStyle/>
          <a:p>
            <a:pPr indent="0" lvl="0" marL="0" marR="0" rtl="0" algn="l">
              <a:lnSpc>
                <a:spcPct val="100000"/>
              </a:lnSpc>
              <a:spcBef>
                <a:spcPts val="0"/>
              </a:spcBef>
              <a:spcAft>
                <a:spcPts val="0"/>
              </a:spcAft>
              <a:buClr>
                <a:srgbClr val="000000"/>
              </a:buClr>
              <a:buSzPts val="1400"/>
              <a:buFont typeface="Garamond"/>
              <a:buNone/>
            </a:pPr>
            <a:r>
              <a:rPr b="1" lang="en" sz="1100" u="sng">
                <a:solidFill>
                  <a:schemeClr val="dk1"/>
                </a:solidFill>
                <a:latin typeface="Garamond"/>
                <a:ea typeface="Garamond"/>
                <a:cs typeface="Garamond"/>
                <a:sym typeface="Garamond"/>
                <a:hlinkClick r:id="rId5">
                  <a:extLst>
                    <a:ext uri="{A12FA001-AC4F-418D-AE19-62706E023703}">
                      <ahyp:hlinkClr val="tx"/>
                    </a:ext>
                  </a:extLst>
                </a:hlinkClick>
              </a:rPr>
              <a:t>Maryam Alimardani — Tilburg University Research Portal, https://research.tilburguniversity.edu/en/persons/maryam-alimardani</a:t>
            </a:r>
            <a:endParaRPr b="1" sz="1100">
              <a:solidFill>
                <a:schemeClr val="dk1"/>
              </a:solidFill>
              <a:latin typeface="Garamond"/>
              <a:ea typeface="Garamond"/>
              <a:cs typeface="Garamond"/>
              <a:sym typeface="Garamond"/>
            </a:endParaRPr>
          </a:p>
          <a:p>
            <a:pPr indent="0" lvl="0" marL="0" marR="0" rtl="0" algn="l">
              <a:lnSpc>
                <a:spcPct val="100000"/>
              </a:lnSpc>
              <a:spcBef>
                <a:spcPts val="0"/>
              </a:spcBef>
              <a:spcAft>
                <a:spcPts val="0"/>
              </a:spcAft>
              <a:buClr>
                <a:srgbClr val="000000"/>
              </a:buClr>
              <a:buSzPts val="1400"/>
              <a:buFont typeface="Garamond"/>
              <a:buNone/>
            </a:pPr>
            <a:r>
              <a:rPr b="1" lang="en" sz="1100" u="sng">
                <a:solidFill>
                  <a:schemeClr val="dk1"/>
                </a:solidFill>
                <a:latin typeface="Garamond"/>
                <a:ea typeface="Garamond"/>
                <a:cs typeface="Garamond"/>
                <a:sym typeface="Garamond"/>
                <a:hlinkClick r:id="rId6">
                  <a:extLst>
                    <a:ext uri="{A12FA001-AC4F-418D-AE19-62706E023703}">
                      <ahyp:hlinkClr val="tx"/>
                    </a:ext>
                  </a:extLst>
                </a:hlinkClick>
              </a:rPr>
              <a:t>Vedkyňa skúma, ako sa dá vidieť do mozgu. Pýtali sme sa, čo s tým robiť (aktuality.sk)</a:t>
            </a:r>
            <a:endParaRPr b="1" sz="1100">
              <a:solidFill>
                <a:schemeClr val="dk1"/>
              </a:solidFill>
              <a:latin typeface="Garamond"/>
              <a:ea typeface="Garamond"/>
              <a:cs typeface="Garamond"/>
              <a:sym typeface="Garamond"/>
            </a:endParaRPr>
          </a:p>
        </p:txBody>
      </p:sp>
      <p:pic>
        <p:nvPicPr>
          <p:cNvPr id="374" name="Google Shape;374;p42"/>
          <p:cNvPicPr preferRelativeResize="0"/>
          <p:nvPr/>
        </p:nvPicPr>
        <p:blipFill>
          <a:blip r:embed="rId7">
            <a:alphaModFix/>
          </a:blip>
          <a:stretch>
            <a:fillRect/>
          </a:stretch>
        </p:blipFill>
        <p:spPr>
          <a:xfrm>
            <a:off x="3885950" y="632600"/>
            <a:ext cx="5258050" cy="3445451"/>
          </a:xfrm>
          <a:prstGeom prst="rect">
            <a:avLst/>
          </a:prstGeom>
          <a:noFill/>
          <a:ln>
            <a:noFill/>
          </a:ln>
        </p:spPr>
      </p:pic>
      <p:sp>
        <p:nvSpPr>
          <p:cNvPr id="375" name="Google Shape;375;p42"/>
          <p:cNvSpPr txBox="1"/>
          <p:nvPr/>
        </p:nvSpPr>
        <p:spPr>
          <a:xfrm>
            <a:off x="136950" y="4661300"/>
            <a:ext cx="2066400" cy="264300"/>
          </a:xfrm>
          <a:prstGeom prst="rect">
            <a:avLst/>
          </a:prstGeom>
          <a:noFill/>
          <a:ln>
            <a:noFill/>
          </a:ln>
        </p:spPr>
        <p:txBody>
          <a:bodyPr anchorCtr="0" anchor="t" bIns="35100" lIns="67500" spcFirstLastPara="1" rIns="67500" wrap="square" tIns="35100">
            <a:noAutofit/>
          </a:bodyPr>
          <a:lstStyle/>
          <a:p>
            <a:pPr indent="0" lvl="0" marL="0" marR="0" rtl="0" algn="l">
              <a:lnSpc>
                <a:spcPct val="100000"/>
              </a:lnSpc>
              <a:spcBef>
                <a:spcPts val="0"/>
              </a:spcBef>
              <a:spcAft>
                <a:spcPts val="0"/>
              </a:spcAft>
              <a:buClr>
                <a:srgbClr val="FFFFFF"/>
              </a:buClr>
              <a:buSzPts val="1300"/>
              <a:buFont typeface="Garamond"/>
              <a:buNone/>
            </a:pPr>
            <a:r>
              <a:rPr b="1" lang="en" sz="1200">
                <a:solidFill>
                  <a:srgbClr val="FFFFFF"/>
                </a:solidFill>
                <a:latin typeface="Garamond"/>
                <a:ea typeface="Garamond"/>
                <a:cs typeface="Garamond"/>
                <a:sym typeface="Garamond"/>
              </a:rPr>
              <a:t>25</a:t>
            </a:r>
            <a:r>
              <a:rPr b="1" i="0" lang="en" sz="1200" u="none">
                <a:solidFill>
                  <a:srgbClr val="FFFFFF"/>
                </a:solidFill>
                <a:latin typeface="Garamond"/>
                <a:ea typeface="Garamond"/>
                <a:cs typeface="Garamond"/>
                <a:sym typeface="Garamond"/>
              </a:rPr>
              <a:t>/</a:t>
            </a:r>
            <a:r>
              <a:rPr b="1" lang="en" sz="1200">
                <a:solidFill>
                  <a:srgbClr val="FFFFFF"/>
                </a:solidFill>
                <a:latin typeface="Garamond"/>
                <a:ea typeface="Garamond"/>
                <a:cs typeface="Garamond"/>
                <a:sym typeface="Garamond"/>
              </a:rPr>
              <a:t>30</a:t>
            </a:r>
            <a:r>
              <a:rPr b="1" i="0" lang="en" sz="1200" u="none">
                <a:solidFill>
                  <a:srgbClr val="FFFFFF"/>
                </a:solidFill>
                <a:latin typeface="Garamond"/>
                <a:ea typeface="Garamond"/>
                <a:cs typeface="Garamond"/>
                <a:sym typeface="Garamond"/>
              </a:rPr>
              <a:t>  #</a:t>
            </a:r>
            <a:r>
              <a:rPr b="1" lang="en" sz="1200">
                <a:solidFill>
                  <a:srgbClr val="FFFFFF"/>
                </a:solidFill>
                <a:latin typeface="Garamond"/>
                <a:ea typeface="Garamond"/>
                <a:cs typeface="Garamond"/>
                <a:sym typeface="Garamond"/>
              </a:rPr>
              <a:t>PyDataSK</a:t>
            </a:r>
            <a:r>
              <a:rPr b="1" i="0" lang="en" sz="1200" u="none">
                <a:solidFill>
                  <a:srgbClr val="FFFFFF"/>
                </a:solidFill>
                <a:latin typeface="Garamond"/>
                <a:ea typeface="Garamond"/>
                <a:cs typeface="Garamond"/>
                <a:sym typeface="Garamond"/>
              </a:rPr>
              <a:t> @ sli.do</a:t>
            </a:r>
            <a:endParaRPr sz="1000"/>
          </a:p>
        </p:txBody>
      </p:sp>
      <p:sp>
        <p:nvSpPr>
          <p:cNvPr id="376" name="Google Shape;376;p42"/>
          <p:cNvSpPr txBox="1"/>
          <p:nvPr/>
        </p:nvSpPr>
        <p:spPr>
          <a:xfrm>
            <a:off x="2439035" y="4516040"/>
            <a:ext cx="6706200" cy="514200"/>
          </a:xfrm>
          <a:prstGeom prst="rect">
            <a:avLst/>
          </a:prstGeom>
          <a:noFill/>
          <a:ln>
            <a:noFill/>
          </a:ln>
        </p:spPr>
        <p:txBody>
          <a:bodyPr anchorCtr="0" anchor="ctr" bIns="35100" lIns="67500" spcFirstLastPara="1" rIns="67500" wrap="square" tIns="35100">
            <a:noAutofit/>
          </a:bodyPr>
          <a:lstStyle/>
          <a:p>
            <a:pPr indent="0" lvl="0" marL="0" rtl="0" algn="l">
              <a:spcBef>
                <a:spcPts val="0"/>
              </a:spcBef>
              <a:spcAft>
                <a:spcPts val="0"/>
              </a:spcAft>
              <a:buClr>
                <a:srgbClr val="023747"/>
              </a:buClr>
              <a:buSzPts val="1700"/>
              <a:buFont typeface="Garamond"/>
              <a:buNone/>
            </a:pPr>
            <a:r>
              <a:rPr b="1" lang="en" sz="1600">
                <a:solidFill>
                  <a:schemeClr val="lt1"/>
                </a:solidFill>
                <a:latin typeface="Garamond"/>
                <a:ea typeface="Garamond"/>
                <a:cs typeface="Garamond"/>
                <a:sym typeface="Garamond"/>
              </a:rPr>
              <a:t>Under the Hood of LLM</a:t>
            </a:r>
            <a:endParaRPr b="1" sz="1600">
              <a:solidFill>
                <a:schemeClr val="lt1"/>
              </a:solidFill>
              <a:latin typeface="Garamond"/>
              <a:ea typeface="Garamond"/>
              <a:cs typeface="Garamond"/>
              <a:sym typeface="Garamon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1CDD3"/>
        </a:solidFill>
      </p:bgPr>
    </p:bg>
    <p:spTree>
      <p:nvGrpSpPr>
        <p:cNvPr id="380" name="Shape 380"/>
        <p:cNvGrpSpPr/>
        <p:nvPr/>
      </p:nvGrpSpPr>
      <p:grpSpPr>
        <a:xfrm>
          <a:off x="0" y="0"/>
          <a:ext cx="0" cy="0"/>
          <a:chOff x="0" y="0"/>
          <a:chExt cx="0" cy="0"/>
        </a:xfrm>
      </p:grpSpPr>
      <p:sp>
        <p:nvSpPr>
          <p:cNvPr id="381" name="Google Shape;381;p43"/>
          <p:cNvSpPr txBox="1"/>
          <p:nvPr/>
        </p:nvSpPr>
        <p:spPr>
          <a:xfrm>
            <a:off x="610949" y="195263"/>
            <a:ext cx="8154333" cy="742950"/>
          </a:xfrm>
          <a:prstGeom prst="rect">
            <a:avLst/>
          </a:prstGeom>
          <a:noFill/>
          <a:ln>
            <a:noFill/>
          </a:ln>
        </p:spPr>
        <p:txBody>
          <a:bodyPr anchorCtr="0" anchor="ctr" bIns="35100" lIns="67500" spcFirstLastPara="1" rIns="67500" wrap="square" tIns="35100">
            <a:noAutofit/>
          </a:bodyPr>
          <a:lstStyle/>
          <a:p>
            <a:pPr indent="0" lvl="0" marL="0" marR="0" rtl="0" algn="l">
              <a:lnSpc>
                <a:spcPct val="80000"/>
              </a:lnSpc>
              <a:spcBef>
                <a:spcPts val="0"/>
              </a:spcBef>
              <a:spcAft>
                <a:spcPts val="0"/>
              </a:spcAft>
              <a:buClr>
                <a:srgbClr val="023747"/>
              </a:buClr>
              <a:buSzPts val="2400"/>
              <a:buFont typeface="Garamond"/>
              <a:buNone/>
            </a:pPr>
            <a:r>
              <a:rPr b="1" i="0" lang="en" sz="2400" u="none">
                <a:solidFill>
                  <a:srgbClr val="023747"/>
                </a:solidFill>
                <a:latin typeface="Garamond"/>
                <a:ea typeface="Garamond"/>
                <a:cs typeface="Garamond"/>
                <a:sym typeface="Garamond"/>
              </a:rPr>
              <a:t>PyData </a:t>
            </a:r>
            <a:r>
              <a:rPr b="1" lang="en" sz="2400">
                <a:solidFill>
                  <a:srgbClr val="023747"/>
                </a:solidFill>
                <a:latin typeface="Garamond"/>
                <a:ea typeface="Garamond"/>
                <a:cs typeface="Garamond"/>
                <a:sym typeface="Garamond"/>
              </a:rPr>
              <a:t>Slovaki</a:t>
            </a:r>
            <a:r>
              <a:rPr b="1" i="0" lang="en" sz="2400" u="none">
                <a:solidFill>
                  <a:srgbClr val="023747"/>
                </a:solidFill>
                <a:latin typeface="Garamond"/>
                <a:ea typeface="Garamond"/>
                <a:cs typeface="Garamond"/>
                <a:sym typeface="Garamond"/>
              </a:rPr>
              <a:t>a &amp; activities within CEE + V4</a:t>
            </a:r>
            <a:endParaRPr sz="1100"/>
          </a:p>
        </p:txBody>
      </p:sp>
      <p:sp>
        <p:nvSpPr>
          <p:cNvPr id="382" name="Google Shape;382;p43"/>
          <p:cNvSpPr txBox="1"/>
          <p:nvPr/>
        </p:nvSpPr>
        <p:spPr>
          <a:xfrm>
            <a:off x="3360819" y="1113234"/>
            <a:ext cx="5475920" cy="3132534"/>
          </a:xfrm>
          <a:prstGeom prst="rect">
            <a:avLst/>
          </a:prstGeom>
          <a:noFill/>
          <a:ln>
            <a:noFill/>
          </a:ln>
        </p:spPr>
        <p:txBody>
          <a:bodyPr anchorCtr="0" anchor="t" bIns="35100" lIns="67500" spcFirstLastPara="1" rIns="67500" wrap="square" tIns="35100">
            <a:noAutofit/>
          </a:bodyPr>
          <a:lstStyle/>
          <a:p>
            <a:pPr indent="-203200" lvl="1" marL="469900" marR="0" rtl="0" algn="l">
              <a:lnSpc>
                <a:spcPct val="100000"/>
              </a:lnSpc>
              <a:spcBef>
                <a:spcPts val="0"/>
              </a:spcBef>
              <a:spcAft>
                <a:spcPts val="0"/>
              </a:spcAft>
              <a:buClr>
                <a:srgbClr val="023747"/>
              </a:buClr>
              <a:buSzPts val="1200"/>
              <a:buFont typeface="Noto Sans Symbols"/>
              <a:buChar char="🞑"/>
            </a:pPr>
            <a:r>
              <a:rPr b="1" i="0" lang="en" sz="1700" u="none" cap="none" strike="noStrike">
                <a:solidFill>
                  <a:srgbClr val="023747"/>
                </a:solidFill>
                <a:latin typeface="Garamond"/>
                <a:ea typeface="Garamond"/>
                <a:cs typeface="Garamond"/>
                <a:sym typeface="Garamond"/>
              </a:rPr>
              <a:t>300+ members</a:t>
            </a:r>
            <a:endParaRPr sz="1100"/>
          </a:p>
          <a:p>
            <a:pPr indent="-203200" lvl="1" marL="469900" marR="0" rtl="0" algn="l">
              <a:lnSpc>
                <a:spcPct val="100000"/>
              </a:lnSpc>
              <a:spcBef>
                <a:spcPts val="400"/>
              </a:spcBef>
              <a:spcAft>
                <a:spcPts val="0"/>
              </a:spcAft>
              <a:buClr>
                <a:srgbClr val="023747"/>
              </a:buClr>
              <a:buSzPts val="1200"/>
              <a:buFont typeface="Noto Sans Symbols"/>
              <a:buChar char="🞑"/>
            </a:pPr>
            <a:r>
              <a:rPr b="1" lang="en" sz="1700">
                <a:solidFill>
                  <a:srgbClr val="023747"/>
                </a:solidFill>
                <a:latin typeface="Garamond"/>
                <a:ea typeface="Garamond"/>
                <a:cs typeface="Garamond"/>
                <a:sym typeface="Garamond"/>
              </a:rPr>
              <a:t>3000</a:t>
            </a:r>
            <a:r>
              <a:rPr b="1" i="0" lang="en" sz="1700" u="none" cap="none" strike="noStrike">
                <a:solidFill>
                  <a:srgbClr val="023747"/>
                </a:solidFill>
                <a:latin typeface="Garamond"/>
                <a:ea typeface="Garamond"/>
                <a:cs typeface="Garamond"/>
                <a:sym typeface="Garamond"/>
              </a:rPr>
              <a:t>+ on mailing list</a:t>
            </a:r>
            <a:endParaRPr sz="1100"/>
          </a:p>
          <a:p>
            <a:pPr indent="-203200" lvl="1" marL="469900" marR="0" rtl="0" algn="l">
              <a:lnSpc>
                <a:spcPct val="100000"/>
              </a:lnSpc>
              <a:spcBef>
                <a:spcPts val="400"/>
              </a:spcBef>
              <a:spcAft>
                <a:spcPts val="0"/>
              </a:spcAft>
              <a:buClr>
                <a:srgbClr val="023747"/>
              </a:buClr>
              <a:buSzPts val="1200"/>
              <a:buFont typeface="Noto Sans Symbols"/>
              <a:buChar char="🞑"/>
            </a:pPr>
            <a:r>
              <a:rPr b="1" i="0" lang="en" sz="1700" u="none" cap="none" strike="noStrike">
                <a:solidFill>
                  <a:srgbClr val="023747"/>
                </a:solidFill>
                <a:latin typeface="Garamond"/>
                <a:ea typeface="Garamond"/>
                <a:cs typeface="Garamond"/>
                <a:sym typeface="Garamond"/>
              </a:rPr>
              <a:t>800+ followers</a:t>
            </a:r>
            <a:endParaRPr sz="1100"/>
          </a:p>
          <a:p>
            <a:pPr indent="-203200" lvl="1" marL="469900" marR="0" rtl="0" algn="l">
              <a:lnSpc>
                <a:spcPct val="100000"/>
              </a:lnSpc>
              <a:spcBef>
                <a:spcPts val="400"/>
              </a:spcBef>
              <a:spcAft>
                <a:spcPts val="0"/>
              </a:spcAft>
              <a:buClr>
                <a:srgbClr val="023747"/>
              </a:buClr>
              <a:buSzPts val="1200"/>
              <a:buFont typeface="Noto Sans Symbols"/>
              <a:buChar char="🞑"/>
            </a:pPr>
            <a:r>
              <a:rPr b="1" i="0" lang="en" sz="1700" u="none" cap="none" strike="noStrike">
                <a:solidFill>
                  <a:srgbClr val="023747"/>
                </a:solidFill>
                <a:latin typeface="Garamond"/>
                <a:ea typeface="Garamond"/>
                <a:cs typeface="Garamond"/>
                <a:sym typeface="Garamond"/>
              </a:rPr>
              <a:t>Partners: O'Reilly, robime.it</a:t>
            </a:r>
            <a:r>
              <a:rPr b="1" lang="en" sz="1700">
                <a:solidFill>
                  <a:srgbClr val="023747"/>
                </a:solidFill>
                <a:latin typeface="Garamond"/>
                <a:ea typeface="Garamond"/>
                <a:cs typeface="Garamond"/>
                <a:sym typeface="Garamond"/>
              </a:rPr>
              <a:t>, codecon.sk, nextech.sk</a:t>
            </a:r>
            <a:endParaRPr sz="1100"/>
          </a:p>
          <a:p>
            <a:pPr indent="-190500" lvl="1" marL="469900" marR="0" rtl="0" algn="l">
              <a:lnSpc>
                <a:spcPct val="100000"/>
              </a:lnSpc>
              <a:spcBef>
                <a:spcPts val="400"/>
              </a:spcBef>
              <a:spcAft>
                <a:spcPts val="0"/>
              </a:spcAft>
              <a:buClr>
                <a:srgbClr val="023747"/>
              </a:buClr>
              <a:buSzPts val="1000"/>
              <a:buFont typeface="Noto Sans Symbols"/>
              <a:buChar char="🞑"/>
            </a:pPr>
            <a:r>
              <a:rPr b="1" i="0" lang="en" sz="1500" u="none" cap="none" strike="noStrike">
                <a:solidFill>
                  <a:srgbClr val="023747"/>
                </a:solidFill>
                <a:latin typeface="Garamond"/>
                <a:ea typeface="Garamond"/>
                <a:cs typeface="Garamond"/>
                <a:sym typeface="Garamond"/>
              </a:rPr>
              <a:t>Sponsors</a:t>
            </a:r>
            <a:r>
              <a:rPr b="1" lang="en" sz="1500">
                <a:solidFill>
                  <a:srgbClr val="023747"/>
                </a:solidFill>
                <a:latin typeface="Garamond"/>
                <a:ea typeface="Garamond"/>
                <a:cs typeface="Garamond"/>
                <a:sym typeface="Garamond"/>
              </a:rPr>
              <a:t>+</a:t>
            </a:r>
            <a:r>
              <a:rPr b="1" i="0" lang="en" sz="1500" u="none" cap="none" strike="noStrike">
                <a:solidFill>
                  <a:srgbClr val="023747"/>
                </a:solidFill>
                <a:latin typeface="Garamond"/>
                <a:ea typeface="Garamond"/>
                <a:cs typeface="Garamond"/>
                <a:sym typeface="Garamond"/>
              </a:rPr>
              <a:t>Partners: SwissRe, H2O.ai, Mi</a:t>
            </a:r>
            <a:r>
              <a:rPr b="1" lang="en" sz="1500">
                <a:solidFill>
                  <a:srgbClr val="023747"/>
                </a:solidFill>
                <a:latin typeface="Garamond"/>
                <a:ea typeface="Garamond"/>
                <a:cs typeface="Garamond"/>
                <a:sym typeface="Garamond"/>
              </a:rPr>
              <a:t>crosoft, EuroCC</a:t>
            </a:r>
            <a:endParaRPr sz="900"/>
          </a:p>
          <a:p>
            <a:pPr indent="-209550" lvl="1" marL="469900" marR="0" rtl="0" algn="l">
              <a:lnSpc>
                <a:spcPct val="100000"/>
              </a:lnSpc>
              <a:spcBef>
                <a:spcPts val="400"/>
              </a:spcBef>
              <a:spcAft>
                <a:spcPts val="0"/>
              </a:spcAft>
              <a:buClr>
                <a:srgbClr val="023747"/>
              </a:buClr>
              <a:buSzPts val="1300"/>
              <a:buFont typeface="Noto Sans Symbols"/>
              <a:buChar char="🞑"/>
            </a:pPr>
            <a:r>
              <a:rPr b="1" i="0" lang="en" sz="1300" u="none" cap="none" strike="noStrike">
                <a:solidFill>
                  <a:srgbClr val="023747"/>
                </a:solidFill>
                <a:latin typeface="Garamond"/>
                <a:ea typeface="Garamond"/>
                <a:cs typeface="Garamond"/>
                <a:sym typeface="Garamond"/>
              </a:rPr>
              <a:t>WeAreDevelopers World Congress (“GAPDATA-25” &amp; “PYDATA-25”), </a:t>
            </a:r>
            <a:r>
              <a:rPr b="1" lang="en" sz="1300">
                <a:solidFill>
                  <a:srgbClr val="023747"/>
                </a:solidFill>
                <a:latin typeface="Garamond"/>
                <a:ea typeface="Garamond"/>
                <a:cs typeface="Garamond"/>
                <a:sym typeface="Garamond"/>
              </a:rPr>
              <a:t>Berlin</a:t>
            </a:r>
            <a:r>
              <a:rPr b="1" i="0" lang="en" sz="1300" u="none" cap="none" strike="noStrike">
                <a:solidFill>
                  <a:srgbClr val="023747"/>
                </a:solidFill>
                <a:latin typeface="Garamond"/>
                <a:ea typeface="Garamond"/>
                <a:cs typeface="Garamond"/>
                <a:sym typeface="Garamond"/>
              </a:rPr>
              <a:t>, </a:t>
            </a:r>
            <a:r>
              <a:rPr b="1" lang="en" sz="1300">
                <a:solidFill>
                  <a:srgbClr val="023747"/>
                </a:solidFill>
                <a:latin typeface="Garamond"/>
                <a:ea typeface="Garamond"/>
                <a:cs typeface="Garamond"/>
                <a:sym typeface="Garamond"/>
              </a:rPr>
              <a:t>9</a:t>
            </a:r>
            <a:r>
              <a:rPr b="1" i="0" lang="en" sz="1300" u="none" cap="none" strike="noStrike">
                <a:solidFill>
                  <a:srgbClr val="023747"/>
                </a:solidFill>
                <a:latin typeface="Garamond"/>
                <a:ea typeface="Garamond"/>
                <a:cs typeface="Garamond"/>
                <a:sym typeface="Garamond"/>
              </a:rPr>
              <a:t>.-</a:t>
            </a:r>
            <a:r>
              <a:rPr b="1" lang="en" sz="1300">
                <a:solidFill>
                  <a:srgbClr val="023747"/>
                </a:solidFill>
                <a:latin typeface="Garamond"/>
                <a:ea typeface="Garamond"/>
                <a:cs typeface="Garamond"/>
                <a:sym typeface="Garamond"/>
              </a:rPr>
              <a:t>11</a:t>
            </a:r>
            <a:r>
              <a:rPr b="1" i="0" lang="en" sz="1300" u="none" cap="none" strike="noStrike">
                <a:solidFill>
                  <a:srgbClr val="023747"/>
                </a:solidFill>
                <a:latin typeface="Garamond"/>
                <a:ea typeface="Garamond"/>
                <a:cs typeface="Garamond"/>
                <a:sym typeface="Garamond"/>
              </a:rPr>
              <a:t>. </a:t>
            </a:r>
            <a:r>
              <a:rPr b="1" lang="en" sz="1300">
                <a:solidFill>
                  <a:srgbClr val="023747"/>
                </a:solidFill>
                <a:latin typeface="Garamond"/>
                <a:ea typeface="Garamond"/>
                <a:cs typeface="Garamond"/>
                <a:sym typeface="Garamond"/>
              </a:rPr>
              <a:t>July 2025</a:t>
            </a:r>
            <a:endParaRPr sz="1300"/>
          </a:p>
          <a:p>
            <a:pPr indent="-209550" lvl="1" marL="469900" marR="0" rtl="0" algn="l">
              <a:lnSpc>
                <a:spcPct val="100000"/>
              </a:lnSpc>
              <a:spcBef>
                <a:spcPts val="400"/>
              </a:spcBef>
              <a:spcAft>
                <a:spcPts val="0"/>
              </a:spcAft>
              <a:buClr>
                <a:srgbClr val="023747"/>
              </a:buClr>
              <a:buSzPts val="1300"/>
              <a:buFont typeface="Noto Sans Symbols"/>
              <a:buChar char="🞑"/>
            </a:pPr>
            <a:r>
              <a:rPr b="1" lang="en" sz="1300">
                <a:solidFill>
                  <a:srgbClr val="023747"/>
                </a:solidFill>
                <a:latin typeface="Garamond"/>
                <a:ea typeface="Garamond"/>
                <a:cs typeface="Garamond"/>
                <a:sym typeface="Garamond"/>
              </a:rPr>
              <a:t>Machine Learning Prague</a:t>
            </a:r>
            <a:r>
              <a:rPr b="1" i="0" lang="en" sz="1300" u="none" cap="none" strike="noStrike">
                <a:solidFill>
                  <a:srgbClr val="023747"/>
                </a:solidFill>
                <a:latin typeface="Garamond"/>
                <a:ea typeface="Garamond"/>
                <a:cs typeface="Garamond"/>
                <a:sym typeface="Garamond"/>
              </a:rPr>
              <a:t> (“</a:t>
            </a:r>
            <a:r>
              <a:rPr b="1" lang="en" sz="1300">
                <a:solidFill>
                  <a:srgbClr val="023747"/>
                </a:solidFill>
                <a:latin typeface="Garamond"/>
                <a:ea typeface="Garamond"/>
                <a:cs typeface="Garamond"/>
                <a:sym typeface="Garamond"/>
              </a:rPr>
              <a:t>pydatask15</a:t>
            </a:r>
            <a:r>
              <a:rPr b="1" i="0" lang="en" sz="1300" u="none" cap="none" strike="noStrike">
                <a:solidFill>
                  <a:srgbClr val="023747"/>
                </a:solidFill>
                <a:latin typeface="Garamond"/>
                <a:ea typeface="Garamond"/>
                <a:cs typeface="Garamond"/>
                <a:sym typeface="Garamond"/>
              </a:rPr>
              <a:t>” for </a:t>
            </a:r>
            <a:r>
              <a:rPr b="1" lang="en" sz="1300">
                <a:solidFill>
                  <a:srgbClr val="023747"/>
                </a:solidFill>
                <a:latin typeface="Garamond"/>
                <a:ea typeface="Garamond"/>
                <a:cs typeface="Garamond"/>
                <a:sym typeface="Garamond"/>
              </a:rPr>
              <a:t>15</a:t>
            </a:r>
            <a:r>
              <a:rPr b="1" i="0" lang="en" sz="1300" u="none" cap="none" strike="noStrike">
                <a:solidFill>
                  <a:srgbClr val="023747"/>
                </a:solidFill>
                <a:latin typeface="Garamond"/>
                <a:ea typeface="Garamond"/>
                <a:cs typeface="Garamond"/>
                <a:sym typeface="Garamond"/>
              </a:rPr>
              <a:t>% discount), </a:t>
            </a:r>
            <a:r>
              <a:rPr b="1" lang="en" sz="1300">
                <a:solidFill>
                  <a:srgbClr val="023747"/>
                </a:solidFill>
                <a:latin typeface="Garamond"/>
                <a:ea typeface="Garamond"/>
                <a:cs typeface="Garamond"/>
                <a:sym typeface="Garamond"/>
              </a:rPr>
              <a:t>Prague/O2 </a:t>
            </a:r>
            <a:r>
              <a:rPr b="1" i="0" lang="en" sz="1300" u="none" cap="none" strike="noStrike">
                <a:solidFill>
                  <a:srgbClr val="023747"/>
                </a:solidFill>
                <a:latin typeface="Garamond"/>
                <a:ea typeface="Garamond"/>
                <a:cs typeface="Garamond"/>
                <a:sym typeface="Garamond"/>
              </a:rPr>
              <a:t>, 2</a:t>
            </a:r>
            <a:r>
              <a:rPr b="1" lang="en" sz="1300">
                <a:solidFill>
                  <a:srgbClr val="023747"/>
                </a:solidFill>
                <a:latin typeface="Garamond"/>
                <a:ea typeface="Garamond"/>
                <a:cs typeface="Garamond"/>
                <a:sym typeface="Garamond"/>
              </a:rPr>
              <a:t>8</a:t>
            </a:r>
            <a:r>
              <a:rPr b="1" i="0" lang="en" sz="1300" u="none" cap="none" strike="noStrike">
                <a:solidFill>
                  <a:srgbClr val="023747"/>
                </a:solidFill>
                <a:latin typeface="Garamond"/>
                <a:ea typeface="Garamond"/>
                <a:cs typeface="Garamond"/>
                <a:sym typeface="Garamond"/>
              </a:rPr>
              <a:t>.-</a:t>
            </a:r>
            <a:r>
              <a:rPr b="1" lang="en" sz="1300">
                <a:solidFill>
                  <a:srgbClr val="023747"/>
                </a:solidFill>
                <a:latin typeface="Garamond"/>
                <a:ea typeface="Garamond"/>
                <a:cs typeface="Garamond"/>
                <a:sym typeface="Garamond"/>
              </a:rPr>
              <a:t>30</a:t>
            </a:r>
            <a:r>
              <a:rPr b="1" i="0" lang="en" sz="1300" u="none" cap="none" strike="noStrike">
                <a:solidFill>
                  <a:srgbClr val="023747"/>
                </a:solidFill>
                <a:latin typeface="Garamond"/>
                <a:ea typeface="Garamond"/>
                <a:cs typeface="Garamond"/>
                <a:sym typeface="Garamond"/>
              </a:rPr>
              <a:t>. </a:t>
            </a:r>
            <a:r>
              <a:rPr b="1" lang="en" sz="1300">
                <a:solidFill>
                  <a:srgbClr val="023747"/>
                </a:solidFill>
                <a:latin typeface="Garamond"/>
                <a:ea typeface="Garamond"/>
                <a:cs typeface="Garamond"/>
                <a:sym typeface="Garamond"/>
              </a:rPr>
              <a:t>April </a:t>
            </a:r>
            <a:r>
              <a:rPr b="1" i="0" lang="en" sz="1300" u="none" cap="none" strike="noStrike">
                <a:solidFill>
                  <a:srgbClr val="023747"/>
                </a:solidFill>
                <a:latin typeface="Garamond"/>
                <a:ea typeface="Garamond"/>
                <a:cs typeface="Garamond"/>
                <a:sym typeface="Garamond"/>
              </a:rPr>
              <a:t>20</a:t>
            </a:r>
            <a:r>
              <a:rPr b="1" lang="en" sz="1300">
                <a:solidFill>
                  <a:srgbClr val="023747"/>
                </a:solidFill>
                <a:latin typeface="Garamond"/>
                <a:ea typeface="Garamond"/>
                <a:cs typeface="Garamond"/>
                <a:sym typeface="Garamond"/>
              </a:rPr>
              <a:t>25</a:t>
            </a:r>
            <a:endParaRPr b="1" sz="1300">
              <a:solidFill>
                <a:srgbClr val="023747"/>
              </a:solidFill>
              <a:latin typeface="Garamond"/>
              <a:ea typeface="Garamond"/>
              <a:cs typeface="Garamond"/>
              <a:sym typeface="Garamond"/>
            </a:endParaRPr>
          </a:p>
          <a:p>
            <a:pPr indent="-209550" lvl="1" marL="469900" marR="0" rtl="0" algn="l">
              <a:lnSpc>
                <a:spcPct val="100000"/>
              </a:lnSpc>
              <a:spcBef>
                <a:spcPts val="400"/>
              </a:spcBef>
              <a:spcAft>
                <a:spcPts val="0"/>
              </a:spcAft>
              <a:buClr>
                <a:srgbClr val="023747"/>
              </a:buClr>
              <a:buSzPts val="1300"/>
              <a:buFont typeface="Garamond"/>
              <a:buChar char="🞑"/>
            </a:pPr>
            <a:r>
              <a:rPr b="1" lang="en" sz="1300">
                <a:solidFill>
                  <a:srgbClr val="023747"/>
                </a:solidFill>
                <a:latin typeface="Garamond"/>
                <a:ea typeface="Garamond"/>
                <a:cs typeface="Garamond"/>
                <a:sym typeface="Garamond"/>
              </a:rPr>
              <a:t>WebExpo, Prague/Lucerna, 28.-30. May 2025 </a:t>
            </a:r>
            <a:r>
              <a:rPr b="1" lang="en" sz="1300">
                <a:solidFill>
                  <a:srgbClr val="023747"/>
                </a:solidFill>
                <a:latin typeface="Garamond"/>
                <a:ea typeface="Garamond"/>
                <a:cs typeface="Garamond"/>
                <a:sym typeface="Garamond"/>
              </a:rPr>
              <a:t>(“pydatask15” for 15% discount)</a:t>
            </a:r>
            <a:endParaRPr b="1" sz="1300">
              <a:solidFill>
                <a:srgbClr val="023747"/>
              </a:solidFill>
              <a:latin typeface="Garamond"/>
              <a:ea typeface="Garamond"/>
              <a:cs typeface="Garamond"/>
              <a:sym typeface="Garamond"/>
            </a:endParaRPr>
          </a:p>
          <a:p>
            <a:pPr indent="-209550" lvl="1" marL="469900" marR="0" rtl="0" algn="l">
              <a:lnSpc>
                <a:spcPct val="100000"/>
              </a:lnSpc>
              <a:spcBef>
                <a:spcPts val="400"/>
              </a:spcBef>
              <a:spcAft>
                <a:spcPts val="0"/>
              </a:spcAft>
              <a:buClr>
                <a:srgbClr val="023747"/>
              </a:buClr>
              <a:buSzPts val="1300"/>
              <a:buFont typeface="Noto Sans Symbols"/>
              <a:buChar char="🞑"/>
            </a:pPr>
            <a:r>
              <a:rPr b="1" i="0" lang="en" sz="1300" u="none" cap="none" strike="noStrike">
                <a:solidFill>
                  <a:srgbClr val="023747"/>
                </a:solidFill>
                <a:latin typeface="Garamond"/>
                <a:ea typeface="Garamond"/>
                <a:cs typeface="Garamond"/>
                <a:sym typeface="Garamond"/>
              </a:rPr>
              <a:t>Our </a:t>
            </a:r>
            <a:r>
              <a:rPr b="1" lang="en" sz="1300">
                <a:solidFill>
                  <a:srgbClr val="023747"/>
                </a:solidFill>
                <a:latin typeface="Garamond"/>
                <a:ea typeface="Garamond"/>
                <a:cs typeface="Garamond"/>
                <a:sym typeface="Garamond"/>
              </a:rPr>
              <a:t>meetups</a:t>
            </a:r>
            <a:r>
              <a:rPr b="1" i="0" lang="en" sz="1300" u="none" cap="none" strike="noStrike">
                <a:solidFill>
                  <a:srgbClr val="023747"/>
                </a:solidFill>
                <a:latin typeface="Garamond"/>
                <a:ea typeface="Garamond"/>
                <a:cs typeface="Garamond"/>
                <a:sym typeface="Garamond"/>
              </a:rPr>
              <a:t> (</a:t>
            </a:r>
            <a:r>
              <a:rPr b="1" lang="en" sz="1300">
                <a:solidFill>
                  <a:srgbClr val="023747"/>
                </a:solidFill>
                <a:latin typeface="Garamond"/>
                <a:ea typeface="Garamond"/>
                <a:cs typeface="Garamond"/>
                <a:sym typeface="Garamond"/>
              </a:rPr>
              <a:t>23.5.</a:t>
            </a:r>
            <a:r>
              <a:rPr b="1" i="0" lang="en" sz="1300" u="none" cap="none" strike="noStrike">
                <a:solidFill>
                  <a:srgbClr val="023747"/>
                </a:solidFill>
                <a:latin typeface="Garamond"/>
                <a:ea typeface="Garamond"/>
                <a:cs typeface="Garamond"/>
                <a:sym typeface="Garamond"/>
              </a:rPr>
              <a:t>, 1</a:t>
            </a:r>
            <a:r>
              <a:rPr b="1" lang="en" sz="1300">
                <a:solidFill>
                  <a:srgbClr val="023747"/>
                </a:solidFill>
                <a:latin typeface="Garamond"/>
                <a:ea typeface="Garamond"/>
                <a:cs typeface="Garamond"/>
                <a:sym typeface="Garamond"/>
              </a:rPr>
              <a:t>4:00 </a:t>
            </a:r>
            <a:r>
              <a:rPr b="1" i="0" lang="en" sz="1300" u="none" cap="none" strike="noStrike">
                <a:solidFill>
                  <a:srgbClr val="023747"/>
                </a:solidFill>
                <a:latin typeface="Garamond"/>
                <a:ea typeface="Garamond"/>
                <a:cs typeface="Garamond"/>
                <a:sym typeface="Garamond"/>
              </a:rPr>
              <a:t>PyData Slovakia &amp; Bratislava</a:t>
            </a:r>
            <a:r>
              <a:rPr b="1" lang="en" sz="1300">
                <a:solidFill>
                  <a:srgbClr val="023747"/>
                </a:solidFill>
                <a:latin typeface="Garamond"/>
                <a:ea typeface="Garamond"/>
                <a:cs typeface="Garamond"/>
                <a:sym typeface="Garamond"/>
              </a:rPr>
              <a:t>, Maryam Alimardani</a:t>
            </a:r>
            <a:r>
              <a:rPr b="1" i="0" lang="en" sz="1300" u="none" cap="none" strike="noStrike">
                <a:solidFill>
                  <a:srgbClr val="023747"/>
                </a:solidFill>
                <a:latin typeface="Garamond"/>
                <a:ea typeface="Garamond"/>
                <a:cs typeface="Garamond"/>
                <a:sym typeface="Garamond"/>
              </a:rPr>
              <a:t>)</a:t>
            </a:r>
            <a:endParaRPr sz="1300"/>
          </a:p>
          <a:p>
            <a:pPr indent="0" lvl="0" marL="0" marR="0" rtl="0" algn="l">
              <a:lnSpc>
                <a:spcPct val="100000"/>
              </a:lnSpc>
              <a:spcBef>
                <a:spcPts val="0"/>
              </a:spcBef>
              <a:spcAft>
                <a:spcPts val="0"/>
              </a:spcAft>
              <a:buNone/>
            </a:pPr>
            <a:r>
              <a:t/>
            </a:r>
            <a:endParaRPr b="1" i="0" sz="1700" u="none" cap="none" strike="noStrike">
              <a:solidFill>
                <a:srgbClr val="023747"/>
              </a:solidFill>
              <a:latin typeface="Garamond"/>
              <a:ea typeface="Garamond"/>
              <a:cs typeface="Garamond"/>
              <a:sym typeface="Garamond"/>
            </a:endParaRPr>
          </a:p>
        </p:txBody>
      </p:sp>
      <p:pic>
        <p:nvPicPr>
          <p:cNvPr id="383" name="Google Shape;383;p43"/>
          <p:cNvPicPr preferRelativeResize="0"/>
          <p:nvPr/>
        </p:nvPicPr>
        <p:blipFill rotWithShape="1">
          <a:blip r:embed="rId3">
            <a:alphaModFix/>
          </a:blip>
          <a:srcRect b="0" l="0" r="0" t="0"/>
          <a:stretch/>
        </p:blipFill>
        <p:spPr>
          <a:xfrm>
            <a:off x="-136957" y="754856"/>
            <a:ext cx="2556937" cy="1302544"/>
          </a:xfrm>
          <a:prstGeom prst="rect">
            <a:avLst/>
          </a:prstGeom>
          <a:noFill/>
          <a:ln>
            <a:noFill/>
          </a:ln>
        </p:spPr>
      </p:pic>
      <p:pic>
        <p:nvPicPr>
          <p:cNvPr id="384" name="Google Shape;384;p43"/>
          <p:cNvPicPr preferRelativeResize="0"/>
          <p:nvPr/>
        </p:nvPicPr>
        <p:blipFill rotWithShape="1">
          <a:blip r:embed="rId4">
            <a:alphaModFix/>
          </a:blip>
          <a:srcRect b="0" l="0" r="0" t="0"/>
          <a:stretch/>
        </p:blipFill>
        <p:spPr>
          <a:xfrm>
            <a:off x="1577989" y="2194321"/>
            <a:ext cx="1920978" cy="959644"/>
          </a:xfrm>
          <a:prstGeom prst="rect">
            <a:avLst/>
          </a:prstGeom>
          <a:noFill/>
          <a:ln>
            <a:noFill/>
          </a:ln>
        </p:spPr>
      </p:pic>
      <p:pic>
        <p:nvPicPr>
          <p:cNvPr id="385" name="Google Shape;385;p43"/>
          <p:cNvPicPr preferRelativeResize="0"/>
          <p:nvPr/>
        </p:nvPicPr>
        <p:blipFill rotWithShape="1">
          <a:blip r:embed="rId5">
            <a:alphaModFix/>
          </a:blip>
          <a:srcRect b="0" l="0" r="0" t="0"/>
          <a:stretch/>
        </p:blipFill>
        <p:spPr>
          <a:xfrm>
            <a:off x="7146" y="2075259"/>
            <a:ext cx="1707801" cy="1147763"/>
          </a:xfrm>
          <a:prstGeom prst="rect">
            <a:avLst/>
          </a:prstGeom>
          <a:noFill/>
          <a:ln>
            <a:noFill/>
          </a:ln>
        </p:spPr>
      </p:pic>
      <p:pic>
        <p:nvPicPr>
          <p:cNvPr id="386" name="Google Shape;386;p43"/>
          <p:cNvPicPr preferRelativeResize="0"/>
          <p:nvPr/>
        </p:nvPicPr>
        <p:blipFill rotWithShape="1">
          <a:blip r:embed="rId6">
            <a:alphaModFix/>
          </a:blip>
          <a:srcRect b="0" l="0" r="0" t="0"/>
          <a:stretch/>
        </p:blipFill>
        <p:spPr>
          <a:xfrm>
            <a:off x="2743915" y="3498056"/>
            <a:ext cx="755053" cy="479822"/>
          </a:xfrm>
          <a:prstGeom prst="rect">
            <a:avLst/>
          </a:prstGeom>
          <a:noFill/>
          <a:ln>
            <a:noFill/>
          </a:ln>
        </p:spPr>
      </p:pic>
      <p:pic>
        <p:nvPicPr>
          <p:cNvPr id="387" name="Google Shape;387;p43"/>
          <p:cNvPicPr preferRelativeResize="0"/>
          <p:nvPr/>
        </p:nvPicPr>
        <p:blipFill rotWithShape="1">
          <a:blip r:embed="rId7">
            <a:alphaModFix/>
          </a:blip>
          <a:srcRect b="0" l="0" r="0" t="0"/>
          <a:stretch/>
        </p:blipFill>
        <p:spPr>
          <a:xfrm>
            <a:off x="1920978" y="753665"/>
            <a:ext cx="1851904" cy="1440656"/>
          </a:xfrm>
          <a:prstGeom prst="rect">
            <a:avLst/>
          </a:prstGeom>
          <a:noFill/>
          <a:ln>
            <a:noFill/>
          </a:ln>
        </p:spPr>
      </p:pic>
      <p:pic>
        <p:nvPicPr>
          <p:cNvPr id="388" name="Google Shape;388;p43" title="codecon BRATISLAVA-–-kopia-2048x1024.png"/>
          <p:cNvPicPr preferRelativeResize="0"/>
          <p:nvPr/>
        </p:nvPicPr>
        <p:blipFill>
          <a:blip r:embed="rId8">
            <a:alphaModFix/>
          </a:blip>
          <a:stretch>
            <a:fillRect/>
          </a:stretch>
        </p:blipFill>
        <p:spPr>
          <a:xfrm>
            <a:off x="136950" y="3223025"/>
            <a:ext cx="2470298" cy="1235149"/>
          </a:xfrm>
          <a:prstGeom prst="rect">
            <a:avLst/>
          </a:prstGeom>
          <a:noFill/>
          <a:ln>
            <a:noFill/>
          </a:ln>
        </p:spPr>
      </p:pic>
      <p:pic>
        <p:nvPicPr>
          <p:cNvPr id="389" name="Google Shape;389;p43"/>
          <p:cNvPicPr preferRelativeResize="0"/>
          <p:nvPr/>
        </p:nvPicPr>
        <p:blipFill>
          <a:blip r:embed="rId9">
            <a:alphaModFix/>
          </a:blip>
          <a:stretch>
            <a:fillRect/>
          </a:stretch>
        </p:blipFill>
        <p:spPr>
          <a:xfrm>
            <a:off x="6161150" y="685438"/>
            <a:ext cx="2743924" cy="1371962"/>
          </a:xfrm>
          <a:prstGeom prst="rect">
            <a:avLst/>
          </a:prstGeom>
          <a:noFill/>
          <a:ln>
            <a:noFill/>
          </a:ln>
        </p:spPr>
      </p:pic>
      <p:sp>
        <p:nvSpPr>
          <p:cNvPr id="390" name="Google Shape;390;p43"/>
          <p:cNvSpPr txBox="1"/>
          <p:nvPr/>
        </p:nvSpPr>
        <p:spPr>
          <a:xfrm>
            <a:off x="136950" y="4661300"/>
            <a:ext cx="2066400" cy="264300"/>
          </a:xfrm>
          <a:prstGeom prst="rect">
            <a:avLst/>
          </a:prstGeom>
          <a:noFill/>
          <a:ln>
            <a:noFill/>
          </a:ln>
        </p:spPr>
        <p:txBody>
          <a:bodyPr anchorCtr="0" anchor="t" bIns="35100" lIns="67500" spcFirstLastPara="1" rIns="67500" wrap="square" tIns="35100">
            <a:noAutofit/>
          </a:bodyPr>
          <a:lstStyle/>
          <a:p>
            <a:pPr indent="0" lvl="0" marL="0" marR="0" rtl="0" algn="l">
              <a:lnSpc>
                <a:spcPct val="100000"/>
              </a:lnSpc>
              <a:spcBef>
                <a:spcPts val="0"/>
              </a:spcBef>
              <a:spcAft>
                <a:spcPts val="0"/>
              </a:spcAft>
              <a:buClr>
                <a:srgbClr val="FFFFFF"/>
              </a:buClr>
              <a:buSzPts val="1300"/>
              <a:buFont typeface="Garamond"/>
              <a:buNone/>
            </a:pPr>
            <a:r>
              <a:rPr b="1" lang="en" sz="1200">
                <a:solidFill>
                  <a:srgbClr val="FFFFFF"/>
                </a:solidFill>
                <a:latin typeface="Garamond"/>
                <a:ea typeface="Garamond"/>
                <a:cs typeface="Garamond"/>
                <a:sym typeface="Garamond"/>
              </a:rPr>
              <a:t>26</a:t>
            </a:r>
            <a:r>
              <a:rPr b="1" i="0" lang="en" sz="1200" u="none">
                <a:solidFill>
                  <a:srgbClr val="FFFFFF"/>
                </a:solidFill>
                <a:latin typeface="Garamond"/>
                <a:ea typeface="Garamond"/>
                <a:cs typeface="Garamond"/>
                <a:sym typeface="Garamond"/>
              </a:rPr>
              <a:t>/</a:t>
            </a:r>
            <a:r>
              <a:rPr b="1" lang="en" sz="1200">
                <a:solidFill>
                  <a:srgbClr val="FFFFFF"/>
                </a:solidFill>
                <a:latin typeface="Garamond"/>
                <a:ea typeface="Garamond"/>
                <a:cs typeface="Garamond"/>
                <a:sym typeface="Garamond"/>
              </a:rPr>
              <a:t>30</a:t>
            </a:r>
            <a:r>
              <a:rPr b="1" i="0" lang="en" sz="1200" u="none">
                <a:solidFill>
                  <a:srgbClr val="FFFFFF"/>
                </a:solidFill>
                <a:latin typeface="Garamond"/>
                <a:ea typeface="Garamond"/>
                <a:cs typeface="Garamond"/>
                <a:sym typeface="Garamond"/>
              </a:rPr>
              <a:t>  #</a:t>
            </a:r>
            <a:r>
              <a:rPr b="1" lang="en" sz="1200">
                <a:solidFill>
                  <a:srgbClr val="FFFFFF"/>
                </a:solidFill>
                <a:latin typeface="Garamond"/>
                <a:ea typeface="Garamond"/>
                <a:cs typeface="Garamond"/>
                <a:sym typeface="Garamond"/>
              </a:rPr>
              <a:t>PyDataSK</a:t>
            </a:r>
            <a:r>
              <a:rPr b="1" i="0" lang="en" sz="1200" u="none">
                <a:solidFill>
                  <a:srgbClr val="FFFFFF"/>
                </a:solidFill>
                <a:latin typeface="Garamond"/>
                <a:ea typeface="Garamond"/>
                <a:cs typeface="Garamond"/>
                <a:sym typeface="Garamond"/>
              </a:rPr>
              <a:t> @ sli.do</a:t>
            </a:r>
            <a:endParaRPr sz="1000"/>
          </a:p>
        </p:txBody>
      </p:sp>
      <p:sp>
        <p:nvSpPr>
          <p:cNvPr id="391" name="Google Shape;391;p43"/>
          <p:cNvSpPr txBox="1"/>
          <p:nvPr/>
        </p:nvSpPr>
        <p:spPr>
          <a:xfrm>
            <a:off x="2439035" y="4516040"/>
            <a:ext cx="6706200" cy="514200"/>
          </a:xfrm>
          <a:prstGeom prst="rect">
            <a:avLst/>
          </a:prstGeom>
          <a:noFill/>
          <a:ln>
            <a:noFill/>
          </a:ln>
        </p:spPr>
        <p:txBody>
          <a:bodyPr anchorCtr="0" anchor="ctr" bIns="35100" lIns="67500" spcFirstLastPara="1" rIns="67500" wrap="square" tIns="35100">
            <a:noAutofit/>
          </a:bodyPr>
          <a:lstStyle/>
          <a:p>
            <a:pPr indent="0" lvl="0" marL="0" rtl="0" algn="l">
              <a:spcBef>
                <a:spcPts val="0"/>
              </a:spcBef>
              <a:spcAft>
                <a:spcPts val="0"/>
              </a:spcAft>
              <a:buClr>
                <a:srgbClr val="023747"/>
              </a:buClr>
              <a:buSzPts val="1700"/>
              <a:buFont typeface="Garamond"/>
              <a:buNone/>
            </a:pPr>
            <a:r>
              <a:rPr b="1" lang="en" sz="1600">
                <a:solidFill>
                  <a:schemeClr val="lt1"/>
                </a:solidFill>
                <a:latin typeface="Garamond"/>
                <a:ea typeface="Garamond"/>
                <a:cs typeface="Garamond"/>
                <a:sym typeface="Garamond"/>
              </a:rPr>
              <a:t>Under the Hood of LLM</a:t>
            </a:r>
            <a:endParaRPr b="1" sz="1600">
              <a:solidFill>
                <a:schemeClr val="lt1"/>
              </a:solidFill>
              <a:latin typeface="Garamond"/>
              <a:ea typeface="Garamond"/>
              <a:cs typeface="Garamond"/>
              <a:sym typeface="Garamon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1CDD3"/>
        </a:solidFill>
      </p:bgPr>
    </p:bg>
    <p:spTree>
      <p:nvGrpSpPr>
        <p:cNvPr id="90" name="Shape 90"/>
        <p:cNvGrpSpPr/>
        <p:nvPr/>
      </p:nvGrpSpPr>
      <p:grpSpPr>
        <a:xfrm>
          <a:off x="0" y="0"/>
          <a:ext cx="0" cy="0"/>
          <a:chOff x="0" y="0"/>
          <a:chExt cx="0" cy="0"/>
        </a:xfrm>
      </p:grpSpPr>
      <p:sp>
        <p:nvSpPr>
          <p:cNvPr id="91" name="Google Shape;91;p17"/>
          <p:cNvSpPr txBox="1"/>
          <p:nvPr/>
        </p:nvSpPr>
        <p:spPr>
          <a:xfrm>
            <a:off x="196504" y="205978"/>
            <a:ext cx="8790300" cy="742800"/>
          </a:xfrm>
          <a:prstGeom prst="rect">
            <a:avLst/>
          </a:prstGeom>
          <a:noFill/>
          <a:ln>
            <a:noFill/>
          </a:ln>
        </p:spPr>
        <p:txBody>
          <a:bodyPr anchorCtr="0" anchor="ctr" bIns="35100" lIns="67500" spcFirstLastPara="1" rIns="67500" wrap="square" tIns="35100">
            <a:noAutofit/>
          </a:bodyPr>
          <a:lstStyle/>
          <a:p>
            <a:pPr indent="0" lvl="0" marL="0" marR="0" rtl="0" algn="l">
              <a:lnSpc>
                <a:spcPct val="100000"/>
              </a:lnSpc>
              <a:spcBef>
                <a:spcPts val="0"/>
              </a:spcBef>
              <a:spcAft>
                <a:spcPts val="0"/>
              </a:spcAft>
              <a:buClr>
                <a:srgbClr val="023747"/>
              </a:buClr>
              <a:buSzPts val="2900"/>
              <a:buFont typeface="Garamond"/>
              <a:buNone/>
            </a:pPr>
            <a:r>
              <a:rPr b="1" lang="en" sz="2900">
                <a:solidFill>
                  <a:srgbClr val="023747"/>
                </a:solidFill>
                <a:latin typeface="Garamond"/>
                <a:ea typeface="Garamond"/>
                <a:cs typeface="Garamond"/>
                <a:sym typeface="Garamond"/>
              </a:rPr>
              <a:t>Structure of the talk (25-40 min., Q&amp;A 5-15 min.)</a:t>
            </a:r>
            <a:endParaRPr sz="1100"/>
          </a:p>
        </p:txBody>
      </p:sp>
      <p:sp>
        <p:nvSpPr>
          <p:cNvPr id="92" name="Google Shape;92;p17"/>
          <p:cNvSpPr txBox="1"/>
          <p:nvPr/>
        </p:nvSpPr>
        <p:spPr>
          <a:xfrm>
            <a:off x="196500" y="829425"/>
            <a:ext cx="8286300" cy="3364800"/>
          </a:xfrm>
          <a:prstGeom prst="rect">
            <a:avLst/>
          </a:prstGeom>
          <a:noFill/>
          <a:ln>
            <a:noFill/>
          </a:ln>
        </p:spPr>
        <p:txBody>
          <a:bodyPr anchorCtr="0" anchor="t" bIns="35100" lIns="67500" spcFirstLastPara="1" rIns="67500" wrap="square" tIns="35100">
            <a:noAutofit/>
          </a:bodyPr>
          <a:lstStyle/>
          <a:p>
            <a:pPr indent="0" lvl="0" marL="0" marR="0" rtl="0" algn="l">
              <a:lnSpc>
                <a:spcPct val="100000"/>
              </a:lnSpc>
              <a:spcBef>
                <a:spcPts val="0"/>
              </a:spcBef>
              <a:spcAft>
                <a:spcPts val="0"/>
              </a:spcAft>
              <a:buClr>
                <a:srgbClr val="023747"/>
              </a:buClr>
              <a:buSzPts val="1400"/>
              <a:buFont typeface="Garamond"/>
              <a:buNone/>
            </a:pPr>
            <a:r>
              <a:rPr b="1" i="0" lang="en" sz="1400" u="none">
                <a:solidFill>
                  <a:srgbClr val="023747"/>
                </a:solidFill>
                <a:latin typeface="Garamond"/>
                <a:ea typeface="Garamond"/>
                <a:cs typeface="Garamond"/>
                <a:sym typeface="Garamond"/>
              </a:rPr>
              <a:t>- </a:t>
            </a:r>
            <a:r>
              <a:rPr b="1" lang="en">
                <a:solidFill>
                  <a:srgbClr val="023747"/>
                </a:solidFill>
                <a:latin typeface="Garamond"/>
                <a:ea typeface="Garamond"/>
                <a:cs typeface="Garamond"/>
                <a:sym typeface="Garamond"/>
              </a:rPr>
              <a:t>NumFocus &amp; PyData [Slovakia, </a:t>
            </a:r>
            <a:r>
              <a:rPr b="1" lang="en" u="sng">
                <a:solidFill>
                  <a:srgbClr val="111111"/>
                </a:solidFill>
                <a:latin typeface="Garamond"/>
                <a:ea typeface="Garamond"/>
                <a:cs typeface="Garamond"/>
                <a:sym typeface="Garamond"/>
                <a:hlinkClick r:id="rId3">
                  <a:extLst>
                    <a:ext uri="{A12FA001-AC4F-418D-AE19-62706E023703}">
                      <ahyp:hlinkClr val="tx"/>
                    </a:ext>
                  </a:extLst>
                </a:hlinkClick>
              </a:rPr>
              <a:t>slovakia@pydata.org</a:t>
            </a:r>
            <a:r>
              <a:rPr b="1" lang="en">
                <a:solidFill>
                  <a:srgbClr val="111111"/>
                </a:solidFill>
                <a:latin typeface="Garamond"/>
                <a:ea typeface="Garamond"/>
                <a:cs typeface="Garamond"/>
                <a:sym typeface="Garamond"/>
              </a:rPr>
              <a:t>]</a:t>
            </a:r>
            <a:r>
              <a:rPr b="1" lang="en">
                <a:solidFill>
                  <a:srgbClr val="023747"/>
                </a:solidFill>
                <a:latin typeface="Garamond"/>
                <a:ea typeface="Garamond"/>
                <a:cs typeface="Garamond"/>
                <a:sym typeface="Garamond"/>
              </a:rPr>
              <a:t> Intro</a:t>
            </a:r>
            <a:endParaRPr b="1" i="0" sz="1400" u="none">
              <a:solidFill>
                <a:srgbClr val="023747"/>
              </a:solidFill>
              <a:latin typeface="Garamond"/>
              <a:ea typeface="Garamond"/>
              <a:cs typeface="Garamond"/>
              <a:sym typeface="Garamond"/>
            </a:endParaRPr>
          </a:p>
          <a:p>
            <a:pPr indent="0" lvl="0" marL="0" marR="0" rtl="0" algn="l">
              <a:lnSpc>
                <a:spcPct val="100000"/>
              </a:lnSpc>
              <a:spcBef>
                <a:spcPts val="0"/>
              </a:spcBef>
              <a:spcAft>
                <a:spcPts val="0"/>
              </a:spcAft>
              <a:buClr>
                <a:srgbClr val="023747"/>
              </a:buClr>
              <a:buSzPts val="1400"/>
              <a:buFont typeface="Garamond"/>
              <a:buNone/>
            </a:pPr>
            <a:r>
              <a:rPr b="1" lang="en">
                <a:solidFill>
                  <a:srgbClr val="023747"/>
                </a:solidFill>
                <a:latin typeface="Garamond"/>
                <a:ea typeface="Garamond"/>
                <a:cs typeface="Garamond"/>
                <a:sym typeface="Garamond"/>
              </a:rPr>
              <a:t>- </a:t>
            </a:r>
            <a:r>
              <a:rPr b="1" i="0" lang="en" sz="1400" u="none">
                <a:solidFill>
                  <a:srgbClr val="023747"/>
                </a:solidFill>
                <a:latin typeface="Garamond"/>
                <a:ea typeface="Garamond"/>
                <a:cs typeface="Garamond"/>
                <a:sym typeface="Garamond"/>
              </a:rPr>
              <a:t>1. </a:t>
            </a:r>
            <a:r>
              <a:rPr b="1" lang="en">
                <a:solidFill>
                  <a:srgbClr val="023747"/>
                </a:solidFill>
                <a:latin typeface="Garamond"/>
                <a:ea typeface="Garamond"/>
                <a:cs typeface="Garamond"/>
                <a:sym typeface="Garamond"/>
              </a:rPr>
              <a:t>Current development and what’s next/what to do now? [5 min.]</a:t>
            </a:r>
            <a:endParaRPr sz="1100"/>
          </a:p>
          <a:p>
            <a:pPr indent="0" lvl="0" marL="0" marR="0" rtl="0" algn="l">
              <a:lnSpc>
                <a:spcPct val="100000"/>
              </a:lnSpc>
              <a:spcBef>
                <a:spcPts val="400"/>
              </a:spcBef>
              <a:spcAft>
                <a:spcPts val="0"/>
              </a:spcAft>
              <a:buClr>
                <a:srgbClr val="023747"/>
              </a:buClr>
              <a:buSzPts val="1400"/>
              <a:buFont typeface="Garamond"/>
              <a:buNone/>
            </a:pPr>
            <a:r>
              <a:rPr b="1" lang="en">
                <a:solidFill>
                  <a:srgbClr val="023747"/>
                </a:solidFill>
                <a:latin typeface="Garamond"/>
                <a:ea typeface="Garamond"/>
                <a:cs typeface="Garamond"/>
                <a:sym typeface="Garamond"/>
              </a:rPr>
              <a:t>Sora, Gemini 2.5 Pro, Copilot/ChatGPT &amp; GitHub Copilot, Vibe Coding + Flawless.ai</a:t>
            </a:r>
            <a:endParaRPr b="1">
              <a:solidFill>
                <a:srgbClr val="023747"/>
              </a:solidFill>
              <a:latin typeface="Garamond"/>
              <a:ea typeface="Garamond"/>
              <a:cs typeface="Garamond"/>
              <a:sym typeface="Garamond"/>
            </a:endParaRPr>
          </a:p>
          <a:p>
            <a:pPr indent="0" lvl="0" marL="0" rtl="0" algn="l">
              <a:spcBef>
                <a:spcPts val="0"/>
              </a:spcBef>
              <a:spcAft>
                <a:spcPts val="0"/>
              </a:spcAft>
              <a:buClr>
                <a:srgbClr val="023747"/>
              </a:buClr>
              <a:buSzPts val="1400"/>
              <a:buFont typeface="Garamond"/>
              <a:buNone/>
            </a:pPr>
            <a:r>
              <a:rPr b="1" lang="en">
                <a:solidFill>
                  <a:srgbClr val="023747"/>
                </a:solidFill>
                <a:latin typeface="Garamond"/>
                <a:ea typeface="Garamond"/>
                <a:cs typeface="Garamond"/>
                <a:sym typeface="Garamond"/>
              </a:rPr>
              <a:t>- 2. Internet of Agents, new era of Agentic AI (path towards HLAI/AGI - MCP, AG-UI, A2A) [10 min.]</a:t>
            </a:r>
            <a:endParaRPr b="1">
              <a:solidFill>
                <a:srgbClr val="023747"/>
              </a:solidFill>
              <a:latin typeface="Garamond"/>
              <a:ea typeface="Garamond"/>
              <a:cs typeface="Garamond"/>
              <a:sym typeface="Garamond"/>
            </a:endParaRPr>
          </a:p>
          <a:p>
            <a:pPr indent="0" lvl="0" marL="0" rtl="0" algn="l">
              <a:spcBef>
                <a:spcPts val="0"/>
              </a:spcBef>
              <a:spcAft>
                <a:spcPts val="0"/>
              </a:spcAft>
              <a:buClr>
                <a:srgbClr val="023747"/>
              </a:buClr>
              <a:buSzPts val="1400"/>
              <a:buFont typeface="Garamond"/>
              <a:buNone/>
            </a:pPr>
            <a:r>
              <a:rPr b="1" lang="en">
                <a:solidFill>
                  <a:srgbClr val="023747"/>
                </a:solidFill>
                <a:latin typeface="Garamond"/>
                <a:ea typeface="Garamond"/>
                <a:cs typeface="Garamond"/>
                <a:sym typeface="Garamond"/>
              </a:rPr>
              <a:t>Strong/Wide AI vs. Weak/Narrow AI, Machine Learning vs. Machine Reasoning</a:t>
            </a:r>
            <a:endParaRPr b="1">
              <a:solidFill>
                <a:srgbClr val="023747"/>
              </a:solidFill>
              <a:latin typeface="Garamond"/>
              <a:ea typeface="Garamond"/>
              <a:cs typeface="Garamond"/>
              <a:sym typeface="Garamond"/>
            </a:endParaRPr>
          </a:p>
          <a:p>
            <a:pPr indent="0" lvl="0" marL="0" rtl="0" algn="l">
              <a:spcBef>
                <a:spcPts val="0"/>
              </a:spcBef>
              <a:spcAft>
                <a:spcPts val="0"/>
              </a:spcAft>
              <a:buClr>
                <a:srgbClr val="023747"/>
              </a:buClr>
              <a:buSzPts val="1400"/>
              <a:buFont typeface="Garamond"/>
              <a:buNone/>
            </a:pPr>
            <a:r>
              <a:rPr b="1" lang="en">
                <a:solidFill>
                  <a:srgbClr val="023747"/>
                </a:solidFill>
                <a:latin typeface="Garamond"/>
                <a:ea typeface="Garamond"/>
                <a:cs typeface="Garamond"/>
                <a:sym typeface="Garamond"/>
              </a:rPr>
              <a:t>- 3. Under the Hood of LLM [10 min.]</a:t>
            </a:r>
            <a:endParaRPr b="1">
              <a:solidFill>
                <a:srgbClr val="023747"/>
              </a:solidFill>
              <a:latin typeface="Garamond"/>
              <a:ea typeface="Garamond"/>
              <a:cs typeface="Garamond"/>
              <a:sym typeface="Garamond"/>
            </a:endParaRPr>
          </a:p>
          <a:p>
            <a:pPr indent="0" lvl="0" marL="0" rtl="0" algn="l">
              <a:spcBef>
                <a:spcPts val="0"/>
              </a:spcBef>
              <a:spcAft>
                <a:spcPts val="0"/>
              </a:spcAft>
              <a:buClr>
                <a:srgbClr val="023747"/>
              </a:buClr>
              <a:buSzPts val="1400"/>
              <a:buFont typeface="Garamond"/>
              <a:buNone/>
            </a:pPr>
            <a:r>
              <a:rPr b="1" lang="en">
                <a:solidFill>
                  <a:srgbClr val="023747"/>
                </a:solidFill>
                <a:latin typeface="Garamond"/>
                <a:ea typeface="Garamond"/>
                <a:cs typeface="Garamond"/>
                <a:sym typeface="Garamond"/>
              </a:rPr>
              <a:t>Attention is all you, Viz for LLM, Extensions of LLM (RAG), new Architecture</a:t>
            </a:r>
            <a:endParaRPr b="1">
              <a:solidFill>
                <a:srgbClr val="023747"/>
              </a:solidFill>
              <a:latin typeface="Garamond"/>
              <a:ea typeface="Garamond"/>
              <a:cs typeface="Garamond"/>
              <a:sym typeface="Garamond"/>
            </a:endParaRPr>
          </a:p>
          <a:p>
            <a:pPr indent="0" lvl="0" marL="0" rtl="0" algn="l">
              <a:spcBef>
                <a:spcPts val="0"/>
              </a:spcBef>
              <a:spcAft>
                <a:spcPts val="0"/>
              </a:spcAft>
              <a:buClr>
                <a:srgbClr val="023747"/>
              </a:buClr>
              <a:buSzPts val="1400"/>
              <a:buFont typeface="Garamond"/>
              <a:buNone/>
            </a:pPr>
            <a:r>
              <a:rPr b="1" lang="en">
                <a:solidFill>
                  <a:srgbClr val="023747"/>
                </a:solidFill>
                <a:latin typeface="Garamond"/>
                <a:ea typeface="Garamond"/>
                <a:cs typeface="Garamond"/>
                <a:sym typeface="Garamond"/>
              </a:rPr>
              <a:t>- 4. LLM Privacy, Ethics &amp; Transparency in AI/Trustworthy AI/Responsible AI/Growth potential [3 min.]</a:t>
            </a:r>
            <a:endParaRPr b="1">
              <a:solidFill>
                <a:srgbClr val="023747"/>
              </a:solidFill>
              <a:latin typeface="Garamond"/>
              <a:ea typeface="Garamond"/>
              <a:cs typeface="Garamond"/>
              <a:sym typeface="Garamond"/>
            </a:endParaRPr>
          </a:p>
          <a:p>
            <a:pPr indent="0" lvl="0" marL="0" rtl="0" algn="l">
              <a:spcBef>
                <a:spcPts val="0"/>
              </a:spcBef>
              <a:spcAft>
                <a:spcPts val="0"/>
              </a:spcAft>
              <a:buClr>
                <a:srgbClr val="023747"/>
              </a:buClr>
              <a:buSzPts val="1400"/>
              <a:buFont typeface="Garamond"/>
              <a:buNone/>
            </a:pPr>
            <a:r>
              <a:rPr b="1" lang="en">
                <a:solidFill>
                  <a:srgbClr val="023747"/>
                </a:solidFill>
                <a:latin typeface="Garamond"/>
                <a:ea typeface="Garamond"/>
                <a:cs typeface="Garamond"/>
                <a:sym typeface="Garamond"/>
              </a:rPr>
              <a:t>Brain/Neuroscience Research and theory of consciousness</a:t>
            </a:r>
            <a:endParaRPr b="1">
              <a:solidFill>
                <a:srgbClr val="023747"/>
              </a:solidFill>
              <a:latin typeface="Garamond"/>
              <a:ea typeface="Garamond"/>
              <a:cs typeface="Garamond"/>
              <a:sym typeface="Garamond"/>
            </a:endParaRPr>
          </a:p>
          <a:p>
            <a:pPr indent="0" lvl="0" marL="0" rtl="0" algn="l">
              <a:spcBef>
                <a:spcPts val="0"/>
              </a:spcBef>
              <a:spcAft>
                <a:spcPts val="0"/>
              </a:spcAft>
              <a:buClr>
                <a:srgbClr val="023747"/>
              </a:buClr>
              <a:buSzPts val="1400"/>
              <a:buFont typeface="Garamond"/>
              <a:buNone/>
            </a:pPr>
            <a:r>
              <a:rPr b="1" lang="en">
                <a:solidFill>
                  <a:srgbClr val="023747"/>
                </a:solidFill>
                <a:latin typeface="Garamond"/>
                <a:ea typeface="Garamond"/>
                <a:cs typeface="Garamond"/>
                <a:sym typeface="Garamond"/>
              </a:rPr>
              <a:t>- 5. LLMs and Explainable AI/xAI, Shapley values, Mathematics of AI [3 min.]</a:t>
            </a:r>
            <a:endParaRPr b="1">
              <a:solidFill>
                <a:srgbClr val="023747"/>
              </a:solidFill>
              <a:latin typeface="Garamond"/>
              <a:ea typeface="Garamond"/>
              <a:cs typeface="Garamond"/>
              <a:sym typeface="Garamond"/>
            </a:endParaRPr>
          </a:p>
          <a:p>
            <a:pPr indent="0" lvl="0" marL="0" rtl="0" algn="l">
              <a:spcBef>
                <a:spcPts val="0"/>
              </a:spcBef>
              <a:spcAft>
                <a:spcPts val="0"/>
              </a:spcAft>
              <a:buClr>
                <a:srgbClr val="023747"/>
              </a:buClr>
              <a:buSzPts val="1400"/>
              <a:buFont typeface="Garamond"/>
              <a:buNone/>
            </a:pPr>
            <a:r>
              <a:rPr b="1" lang="en">
                <a:solidFill>
                  <a:srgbClr val="023747"/>
                </a:solidFill>
                <a:latin typeface="Garamond"/>
                <a:ea typeface="Garamond"/>
                <a:cs typeface="Garamond"/>
                <a:sym typeface="Garamond"/>
              </a:rPr>
              <a:t>- 6. Conclusion &amp; next meetup PyData Slovakia (Maryam Alimardani) [1 min. + Q&amp;A/3 min]</a:t>
            </a:r>
            <a:endParaRPr b="1">
              <a:solidFill>
                <a:srgbClr val="023747"/>
              </a:solidFill>
              <a:latin typeface="Garamond"/>
              <a:ea typeface="Garamond"/>
              <a:cs typeface="Garamond"/>
              <a:sym typeface="Garamond"/>
            </a:endParaRPr>
          </a:p>
          <a:p>
            <a:pPr indent="0" lvl="0" marL="0" rtl="0" algn="l">
              <a:spcBef>
                <a:spcPts val="0"/>
              </a:spcBef>
              <a:spcAft>
                <a:spcPts val="0"/>
              </a:spcAft>
              <a:buClr>
                <a:srgbClr val="023747"/>
              </a:buClr>
              <a:buSzPts val="1400"/>
              <a:buFont typeface="Garamond"/>
              <a:buNone/>
            </a:pPr>
            <a:r>
              <a:rPr b="1" lang="en" sz="300">
                <a:solidFill>
                  <a:srgbClr val="023747"/>
                </a:solidFill>
                <a:latin typeface="Garamond"/>
                <a:ea typeface="Garamond"/>
                <a:cs typeface="Garamond"/>
                <a:sym typeface="Garamond"/>
              </a:rPr>
              <a:t>—--------------------------------------------------------------------------------------------------------------------------------------------------------------------------------------------------------------------------------------------------------------------------------------------------------------------------------------------------------------------------------------------------------------------------------------------------------------------------------------------------------------------------------------------------------------------------------------------------------------------------------------------------------------</a:t>
            </a:r>
            <a:endParaRPr b="1" sz="300">
              <a:solidFill>
                <a:srgbClr val="023747"/>
              </a:solidFill>
              <a:latin typeface="Garamond"/>
              <a:ea typeface="Garamond"/>
              <a:cs typeface="Garamond"/>
              <a:sym typeface="Garamond"/>
            </a:endParaRPr>
          </a:p>
          <a:p>
            <a:pPr indent="0" lvl="0" marL="0" marR="0" rtl="0" algn="l">
              <a:lnSpc>
                <a:spcPct val="100000"/>
              </a:lnSpc>
              <a:spcBef>
                <a:spcPts val="400"/>
              </a:spcBef>
              <a:spcAft>
                <a:spcPts val="0"/>
              </a:spcAft>
              <a:buClr>
                <a:srgbClr val="023747"/>
              </a:buClr>
              <a:buSzPts val="1400"/>
              <a:buFont typeface="Garamond"/>
              <a:buNone/>
            </a:pPr>
            <a:r>
              <a:rPr b="1" i="0" lang="en" sz="1400" u="none">
                <a:solidFill>
                  <a:srgbClr val="023747"/>
                </a:solidFill>
                <a:latin typeface="Garamond"/>
                <a:ea typeface="Garamond"/>
                <a:cs typeface="Garamond"/>
                <a:sym typeface="Garamond"/>
              </a:rPr>
              <a:t>- Data Science (definition): collection of scientific results and methods for transformation of data from raw form to meaningful information, knowledge and wisdom, which should support better decisions</a:t>
            </a:r>
            <a:endParaRPr b="1" i="0" sz="1400" u="none">
              <a:solidFill>
                <a:srgbClr val="023747"/>
              </a:solidFill>
              <a:latin typeface="Garamond"/>
              <a:ea typeface="Garamond"/>
              <a:cs typeface="Garamond"/>
              <a:sym typeface="Garamond"/>
            </a:endParaRPr>
          </a:p>
          <a:p>
            <a:pPr indent="0" lvl="0" marL="0" marR="0" rtl="0" algn="l">
              <a:lnSpc>
                <a:spcPct val="100000"/>
              </a:lnSpc>
              <a:spcBef>
                <a:spcPts val="400"/>
              </a:spcBef>
              <a:spcAft>
                <a:spcPts val="0"/>
              </a:spcAft>
              <a:buClr>
                <a:srgbClr val="023747"/>
              </a:buClr>
              <a:buSzPts val="1400"/>
              <a:buFont typeface="Garamond"/>
              <a:buNone/>
            </a:pPr>
            <a:r>
              <a:rPr b="1" lang="en">
                <a:solidFill>
                  <a:srgbClr val="023747"/>
                </a:solidFill>
                <a:latin typeface="Garamond"/>
                <a:ea typeface="Garamond"/>
                <a:cs typeface="Garamond"/>
                <a:sym typeface="Garamond"/>
              </a:rPr>
              <a:t>- AI (definition) - theory and development of computer systems able to perform tasks normally requiring human intelligence, such as visual perception, speech recognition, decision-making, translation and others</a:t>
            </a:r>
            <a:endParaRPr sz="1050">
              <a:solidFill>
                <a:srgbClr val="111111"/>
              </a:solidFill>
              <a:highlight>
                <a:srgbClr val="FFFFFF"/>
              </a:highlight>
              <a:latin typeface="Garamond"/>
              <a:ea typeface="Garamond"/>
              <a:cs typeface="Garamond"/>
              <a:sym typeface="Garamond"/>
            </a:endParaRPr>
          </a:p>
          <a:p>
            <a:pPr indent="0" lvl="0" marL="0" marR="0" rtl="0" algn="l">
              <a:lnSpc>
                <a:spcPct val="100000"/>
              </a:lnSpc>
              <a:spcBef>
                <a:spcPts val="400"/>
              </a:spcBef>
              <a:spcAft>
                <a:spcPts val="0"/>
              </a:spcAft>
              <a:buClr>
                <a:srgbClr val="023747"/>
              </a:buClr>
              <a:buSzPts val="1400"/>
              <a:buFont typeface="Garamond"/>
              <a:buNone/>
            </a:pPr>
            <a:r>
              <a:t/>
            </a:r>
            <a:endParaRPr b="1">
              <a:solidFill>
                <a:srgbClr val="023747"/>
              </a:solidFill>
              <a:latin typeface="Garamond"/>
              <a:ea typeface="Garamond"/>
              <a:cs typeface="Garamond"/>
              <a:sym typeface="Garamond"/>
            </a:endParaRPr>
          </a:p>
          <a:p>
            <a:pPr indent="0" lvl="0" marL="0" marR="0" rtl="0" algn="l">
              <a:lnSpc>
                <a:spcPct val="100000"/>
              </a:lnSpc>
              <a:spcBef>
                <a:spcPts val="400"/>
              </a:spcBef>
              <a:spcAft>
                <a:spcPts val="0"/>
              </a:spcAft>
              <a:buClr>
                <a:srgbClr val="023747"/>
              </a:buClr>
              <a:buSzPts val="1400"/>
              <a:buFont typeface="Garamond"/>
              <a:buNone/>
            </a:pPr>
            <a:r>
              <a:t/>
            </a:r>
            <a:endParaRPr sz="1100"/>
          </a:p>
          <a:p>
            <a:pPr indent="0" lvl="0" marL="0" marR="0" rtl="0" algn="l">
              <a:lnSpc>
                <a:spcPct val="100000"/>
              </a:lnSpc>
              <a:spcBef>
                <a:spcPts val="400"/>
              </a:spcBef>
              <a:spcAft>
                <a:spcPts val="0"/>
              </a:spcAft>
              <a:buClr>
                <a:srgbClr val="023747"/>
              </a:buClr>
              <a:buSzPts val="1400"/>
              <a:buFont typeface="Garamond"/>
              <a:buNone/>
            </a:pPr>
            <a:r>
              <a:t/>
            </a:r>
            <a:endParaRPr sz="1100"/>
          </a:p>
        </p:txBody>
      </p:sp>
      <p:sp>
        <p:nvSpPr>
          <p:cNvPr id="93" name="Google Shape;93;p17"/>
          <p:cNvSpPr/>
          <p:nvPr/>
        </p:nvSpPr>
        <p:spPr>
          <a:xfrm>
            <a:off x="3420366" y="2571750"/>
            <a:ext cx="1223100" cy="378600"/>
          </a:xfrm>
          <a:prstGeom prst="rect">
            <a:avLst/>
          </a:prstGeom>
          <a:no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400" u="none">
              <a:solidFill>
                <a:srgbClr val="FFFFFF"/>
              </a:solidFill>
              <a:latin typeface="Twentieth Century"/>
              <a:ea typeface="Twentieth Century"/>
              <a:cs typeface="Twentieth Century"/>
              <a:sym typeface="Twentieth Century"/>
            </a:endParaRPr>
          </a:p>
        </p:txBody>
      </p:sp>
      <p:sp>
        <p:nvSpPr>
          <p:cNvPr id="94" name="Google Shape;94;p17"/>
          <p:cNvSpPr txBox="1"/>
          <p:nvPr/>
        </p:nvSpPr>
        <p:spPr>
          <a:xfrm>
            <a:off x="136950" y="4661300"/>
            <a:ext cx="2066400" cy="264300"/>
          </a:xfrm>
          <a:prstGeom prst="rect">
            <a:avLst/>
          </a:prstGeom>
          <a:noFill/>
          <a:ln>
            <a:noFill/>
          </a:ln>
        </p:spPr>
        <p:txBody>
          <a:bodyPr anchorCtr="0" anchor="t" bIns="35100" lIns="67500" spcFirstLastPara="1" rIns="67500" wrap="square" tIns="35100">
            <a:noAutofit/>
          </a:bodyPr>
          <a:lstStyle/>
          <a:p>
            <a:pPr indent="0" lvl="0" marL="0" marR="0" rtl="0" algn="l">
              <a:lnSpc>
                <a:spcPct val="100000"/>
              </a:lnSpc>
              <a:spcBef>
                <a:spcPts val="0"/>
              </a:spcBef>
              <a:spcAft>
                <a:spcPts val="0"/>
              </a:spcAft>
              <a:buClr>
                <a:srgbClr val="FFFFFF"/>
              </a:buClr>
              <a:buSzPts val="1300"/>
              <a:buFont typeface="Garamond"/>
              <a:buNone/>
            </a:pPr>
            <a:r>
              <a:rPr b="1" lang="en" sz="1200">
                <a:solidFill>
                  <a:srgbClr val="FFFFFF"/>
                </a:solidFill>
                <a:latin typeface="Garamond"/>
                <a:ea typeface="Garamond"/>
                <a:cs typeface="Garamond"/>
                <a:sym typeface="Garamond"/>
              </a:rPr>
              <a:t>1</a:t>
            </a:r>
            <a:r>
              <a:rPr b="1" i="0" lang="en" sz="1200" u="none">
                <a:solidFill>
                  <a:srgbClr val="FFFFFF"/>
                </a:solidFill>
                <a:latin typeface="Garamond"/>
                <a:ea typeface="Garamond"/>
                <a:cs typeface="Garamond"/>
                <a:sym typeface="Garamond"/>
              </a:rPr>
              <a:t>/</a:t>
            </a:r>
            <a:r>
              <a:rPr b="1" lang="en" sz="1200">
                <a:solidFill>
                  <a:srgbClr val="FFFFFF"/>
                </a:solidFill>
                <a:latin typeface="Garamond"/>
                <a:ea typeface="Garamond"/>
                <a:cs typeface="Garamond"/>
                <a:sym typeface="Garamond"/>
              </a:rPr>
              <a:t>30</a:t>
            </a:r>
            <a:r>
              <a:rPr b="1" i="0" lang="en" sz="1200" u="none">
                <a:solidFill>
                  <a:srgbClr val="FFFFFF"/>
                </a:solidFill>
                <a:latin typeface="Garamond"/>
                <a:ea typeface="Garamond"/>
                <a:cs typeface="Garamond"/>
                <a:sym typeface="Garamond"/>
              </a:rPr>
              <a:t>  #</a:t>
            </a:r>
            <a:r>
              <a:rPr b="1" lang="en" sz="1200">
                <a:solidFill>
                  <a:srgbClr val="FFFFFF"/>
                </a:solidFill>
                <a:latin typeface="Garamond"/>
                <a:ea typeface="Garamond"/>
                <a:cs typeface="Garamond"/>
                <a:sym typeface="Garamond"/>
              </a:rPr>
              <a:t>PyDataSK</a:t>
            </a:r>
            <a:r>
              <a:rPr b="1" i="0" lang="en" sz="1200" u="none">
                <a:solidFill>
                  <a:srgbClr val="FFFFFF"/>
                </a:solidFill>
                <a:latin typeface="Garamond"/>
                <a:ea typeface="Garamond"/>
                <a:cs typeface="Garamond"/>
                <a:sym typeface="Garamond"/>
              </a:rPr>
              <a:t> @ sli.do</a:t>
            </a:r>
            <a:endParaRPr sz="1000"/>
          </a:p>
        </p:txBody>
      </p:sp>
      <p:sp>
        <p:nvSpPr>
          <p:cNvPr id="95" name="Google Shape;95;p17"/>
          <p:cNvSpPr txBox="1"/>
          <p:nvPr/>
        </p:nvSpPr>
        <p:spPr>
          <a:xfrm>
            <a:off x="2439035" y="4516040"/>
            <a:ext cx="6706200" cy="514200"/>
          </a:xfrm>
          <a:prstGeom prst="rect">
            <a:avLst/>
          </a:prstGeom>
          <a:noFill/>
          <a:ln>
            <a:noFill/>
          </a:ln>
        </p:spPr>
        <p:txBody>
          <a:bodyPr anchorCtr="0" anchor="ctr" bIns="35100" lIns="67500" spcFirstLastPara="1" rIns="67500" wrap="square" tIns="35100">
            <a:noAutofit/>
          </a:bodyPr>
          <a:lstStyle/>
          <a:p>
            <a:pPr indent="0" lvl="0" marL="0" rtl="0" algn="l">
              <a:spcBef>
                <a:spcPts val="0"/>
              </a:spcBef>
              <a:spcAft>
                <a:spcPts val="0"/>
              </a:spcAft>
              <a:buClr>
                <a:srgbClr val="023747"/>
              </a:buClr>
              <a:buSzPts val="1700"/>
              <a:buFont typeface="Garamond"/>
              <a:buNone/>
            </a:pPr>
            <a:r>
              <a:rPr b="1" lang="en" sz="1600">
                <a:solidFill>
                  <a:schemeClr val="lt1"/>
                </a:solidFill>
                <a:latin typeface="Garamond"/>
                <a:ea typeface="Garamond"/>
                <a:cs typeface="Garamond"/>
                <a:sym typeface="Garamond"/>
              </a:rPr>
              <a:t>Under the Hood of LLM</a:t>
            </a:r>
            <a:endParaRPr b="1" sz="1600">
              <a:solidFill>
                <a:schemeClr val="lt1"/>
              </a:solidFill>
              <a:latin typeface="Garamond"/>
              <a:ea typeface="Garamond"/>
              <a:cs typeface="Garamond"/>
              <a:sym typeface="Garamon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1CDD3"/>
        </a:solidFill>
      </p:bgPr>
    </p:bg>
    <p:spTree>
      <p:nvGrpSpPr>
        <p:cNvPr id="395" name="Shape 395"/>
        <p:cNvGrpSpPr/>
        <p:nvPr/>
      </p:nvGrpSpPr>
      <p:grpSpPr>
        <a:xfrm>
          <a:off x="0" y="0"/>
          <a:ext cx="0" cy="0"/>
          <a:chOff x="0" y="0"/>
          <a:chExt cx="0" cy="0"/>
        </a:xfrm>
      </p:grpSpPr>
      <p:sp>
        <p:nvSpPr>
          <p:cNvPr id="396" name="Google Shape;396;p44"/>
          <p:cNvSpPr txBox="1"/>
          <p:nvPr/>
        </p:nvSpPr>
        <p:spPr>
          <a:xfrm>
            <a:off x="103020" y="84663"/>
            <a:ext cx="8937900" cy="742800"/>
          </a:xfrm>
          <a:prstGeom prst="rect">
            <a:avLst/>
          </a:prstGeom>
          <a:noFill/>
          <a:ln>
            <a:noFill/>
          </a:ln>
        </p:spPr>
        <p:txBody>
          <a:bodyPr anchorCtr="0" anchor="ctr" bIns="35100" lIns="67500" spcFirstLastPara="1" rIns="67500" wrap="square" tIns="35100">
            <a:noAutofit/>
          </a:bodyPr>
          <a:lstStyle/>
          <a:p>
            <a:pPr indent="0" lvl="0" marL="0" marR="0" rtl="0" algn="l">
              <a:lnSpc>
                <a:spcPct val="100000"/>
              </a:lnSpc>
              <a:spcBef>
                <a:spcPts val="0"/>
              </a:spcBef>
              <a:spcAft>
                <a:spcPts val="0"/>
              </a:spcAft>
              <a:buClr>
                <a:srgbClr val="023747"/>
              </a:buClr>
              <a:buSzPts val="2300"/>
              <a:buFont typeface="Garamond"/>
              <a:buNone/>
            </a:pPr>
            <a:r>
              <a:rPr b="1" lang="en" sz="2400">
                <a:solidFill>
                  <a:srgbClr val="023747"/>
                </a:solidFill>
                <a:latin typeface="Garamond"/>
                <a:ea typeface="Garamond"/>
                <a:cs typeface="Garamond"/>
                <a:sym typeface="Garamond"/>
              </a:rPr>
              <a:t>AI &amp; Slovakia or why </a:t>
            </a:r>
            <a:r>
              <a:rPr b="1" lang="en" sz="2400">
                <a:solidFill>
                  <a:srgbClr val="023747"/>
                </a:solidFill>
                <a:latin typeface="Garamond"/>
                <a:ea typeface="Garamond"/>
                <a:cs typeface="Garamond"/>
                <a:sym typeface="Garamond"/>
              </a:rPr>
              <a:t>should</a:t>
            </a:r>
            <a:r>
              <a:rPr b="1" lang="en" sz="2400">
                <a:solidFill>
                  <a:srgbClr val="023747"/>
                </a:solidFill>
                <a:latin typeface="Garamond"/>
                <a:ea typeface="Garamond"/>
                <a:cs typeface="Garamond"/>
                <a:sym typeface="Garamond"/>
              </a:rPr>
              <a:t> you even care?</a:t>
            </a:r>
            <a:endParaRPr sz="2400">
              <a:latin typeface="Garamond"/>
              <a:ea typeface="Garamond"/>
              <a:cs typeface="Garamond"/>
              <a:sym typeface="Garamond"/>
            </a:endParaRPr>
          </a:p>
        </p:txBody>
      </p:sp>
      <p:sp>
        <p:nvSpPr>
          <p:cNvPr id="397" name="Google Shape;397;p44"/>
          <p:cNvSpPr txBox="1"/>
          <p:nvPr/>
        </p:nvSpPr>
        <p:spPr>
          <a:xfrm>
            <a:off x="6095700" y="303075"/>
            <a:ext cx="3048300" cy="3440400"/>
          </a:xfrm>
          <a:prstGeom prst="rect">
            <a:avLst/>
          </a:prstGeom>
          <a:noFill/>
          <a:ln>
            <a:noFill/>
          </a:ln>
        </p:spPr>
        <p:txBody>
          <a:bodyPr anchorCtr="0" anchor="t" bIns="35100" lIns="67500" spcFirstLastPara="1" rIns="67500" wrap="square" tIns="35100">
            <a:noAutofit/>
          </a:bodyPr>
          <a:lstStyle/>
          <a:p>
            <a:pPr indent="-330200" lvl="0" marL="457200" marR="0" rtl="0" algn="l">
              <a:lnSpc>
                <a:spcPct val="100000"/>
              </a:lnSpc>
              <a:spcBef>
                <a:spcPts val="0"/>
              </a:spcBef>
              <a:spcAft>
                <a:spcPts val="0"/>
              </a:spcAft>
              <a:buClr>
                <a:srgbClr val="023747"/>
              </a:buClr>
              <a:buSzPts val="1600"/>
              <a:buFont typeface="Garamond"/>
              <a:buChar char="●"/>
            </a:pPr>
            <a:r>
              <a:rPr b="1" lang="en" sz="1600">
                <a:solidFill>
                  <a:srgbClr val="023747"/>
                </a:solidFill>
                <a:latin typeface="Garamond"/>
                <a:ea typeface="Garamond"/>
                <a:cs typeface="Garamond"/>
                <a:sym typeface="Garamond"/>
              </a:rPr>
              <a:t>Source: </a:t>
            </a:r>
            <a:r>
              <a:rPr b="1" lang="en" sz="1600" u="sng">
                <a:solidFill>
                  <a:srgbClr val="023747"/>
                </a:solidFill>
                <a:latin typeface="Garamond"/>
                <a:ea typeface="Garamond"/>
                <a:cs typeface="Garamond"/>
                <a:sym typeface="Garamond"/>
                <a:hlinkClick r:id="rId3">
                  <a:extLst>
                    <a:ext uri="{A12FA001-AC4F-418D-AE19-62706E023703}">
                      <ahyp:hlinkClr val="tx"/>
                    </a:ext>
                  </a:extLst>
                </a:hlinkClick>
              </a:rPr>
              <a:t>https://www.oecd.org/future-of-work/reports-and-data/what-happened-to-jobs-at-high-risk-of-automation-2021.pdf</a:t>
            </a:r>
            <a:endParaRPr b="1" sz="1600">
              <a:solidFill>
                <a:srgbClr val="023747"/>
              </a:solidFill>
              <a:latin typeface="Garamond"/>
              <a:ea typeface="Garamond"/>
              <a:cs typeface="Garamond"/>
              <a:sym typeface="Garamond"/>
            </a:endParaRPr>
          </a:p>
          <a:p>
            <a:pPr indent="0" lvl="0" marL="457200" marR="0" rtl="0" algn="l">
              <a:lnSpc>
                <a:spcPct val="100000"/>
              </a:lnSpc>
              <a:spcBef>
                <a:spcPts val="0"/>
              </a:spcBef>
              <a:spcAft>
                <a:spcPts val="0"/>
              </a:spcAft>
              <a:buNone/>
            </a:pPr>
            <a:r>
              <a:rPr b="1" lang="en" sz="1300">
                <a:solidFill>
                  <a:srgbClr val="023747"/>
                </a:solidFill>
                <a:latin typeface="Garamond"/>
                <a:ea typeface="Garamond"/>
                <a:cs typeface="Garamond"/>
                <a:sym typeface="Garamond"/>
              </a:rPr>
              <a:t>+</a:t>
            </a:r>
            <a:endParaRPr b="1" sz="1300">
              <a:solidFill>
                <a:srgbClr val="023747"/>
              </a:solidFill>
              <a:latin typeface="Garamond"/>
              <a:ea typeface="Garamond"/>
              <a:cs typeface="Garamond"/>
              <a:sym typeface="Garamond"/>
            </a:endParaRPr>
          </a:p>
          <a:p>
            <a:pPr indent="-330200" lvl="0" marL="457200" marR="0" rtl="0" algn="l">
              <a:lnSpc>
                <a:spcPct val="100000"/>
              </a:lnSpc>
              <a:spcBef>
                <a:spcPts val="0"/>
              </a:spcBef>
              <a:spcAft>
                <a:spcPts val="0"/>
              </a:spcAft>
              <a:buClr>
                <a:srgbClr val="023747"/>
              </a:buClr>
              <a:buSzPts val="1600"/>
              <a:buFont typeface="Garamond"/>
              <a:buChar char="●"/>
            </a:pPr>
            <a:r>
              <a:rPr b="1" lang="en" sz="1600" u="sng">
                <a:solidFill>
                  <a:srgbClr val="023747"/>
                </a:solidFill>
                <a:latin typeface="Garamond"/>
                <a:ea typeface="Garamond"/>
                <a:cs typeface="Garamond"/>
                <a:sym typeface="Garamond"/>
                <a:hlinkClick r:id="rId4">
                  <a:extLst>
                    <a:ext uri="{A12FA001-AC4F-418D-AE19-62706E023703}">
                      <ahyp:hlinkClr val="tx"/>
                    </a:ext>
                  </a:extLst>
                </a:hlinkClick>
              </a:rPr>
              <a:t>AI Strategies and Policies in Slovak Republic - OECD.AI, https://oecd.ai/en/dashboards/countries/Slovakia</a:t>
            </a:r>
            <a:endParaRPr b="1" sz="1600">
              <a:solidFill>
                <a:srgbClr val="023747"/>
              </a:solidFill>
              <a:latin typeface="Garamond"/>
              <a:ea typeface="Garamond"/>
              <a:cs typeface="Garamond"/>
              <a:sym typeface="Garamond"/>
            </a:endParaRPr>
          </a:p>
          <a:p>
            <a:pPr indent="0" lvl="0" marL="457200" marR="0" rtl="0" algn="l">
              <a:lnSpc>
                <a:spcPct val="100000"/>
              </a:lnSpc>
              <a:spcBef>
                <a:spcPts val="0"/>
              </a:spcBef>
              <a:spcAft>
                <a:spcPts val="0"/>
              </a:spcAft>
              <a:buNone/>
            </a:pPr>
            <a:r>
              <a:rPr b="1" lang="en" sz="1200">
                <a:solidFill>
                  <a:srgbClr val="023747"/>
                </a:solidFill>
                <a:latin typeface="Garamond"/>
                <a:ea typeface="Garamond"/>
                <a:cs typeface="Garamond"/>
                <a:sym typeface="Garamond"/>
              </a:rPr>
              <a:t>+</a:t>
            </a:r>
            <a:endParaRPr b="1" sz="1200">
              <a:solidFill>
                <a:srgbClr val="023747"/>
              </a:solidFill>
              <a:latin typeface="Garamond"/>
              <a:ea typeface="Garamond"/>
              <a:cs typeface="Garamond"/>
              <a:sym typeface="Garamond"/>
            </a:endParaRPr>
          </a:p>
          <a:p>
            <a:pPr indent="-330200" lvl="0" marL="457200" marR="0" rtl="0" algn="l">
              <a:lnSpc>
                <a:spcPct val="100000"/>
              </a:lnSpc>
              <a:spcBef>
                <a:spcPts val="0"/>
              </a:spcBef>
              <a:spcAft>
                <a:spcPts val="0"/>
              </a:spcAft>
              <a:buClr>
                <a:srgbClr val="023747"/>
              </a:buClr>
              <a:buSzPts val="1600"/>
              <a:buFont typeface="Garamond"/>
              <a:buChar char="●"/>
            </a:pPr>
            <a:r>
              <a:rPr b="1" lang="en" sz="1600" u="sng">
                <a:solidFill>
                  <a:srgbClr val="023747"/>
                </a:solidFill>
                <a:latin typeface="Garamond"/>
                <a:ea typeface="Garamond"/>
                <a:cs typeface="Garamond"/>
                <a:sym typeface="Garamond"/>
                <a:hlinkClick r:id="rId5">
                  <a:extLst>
                    <a:ext uri="{A12FA001-AC4F-418D-AE19-62706E023703}">
                      <ahyp:hlinkClr val="tx"/>
                    </a:ext>
                  </a:extLst>
                </a:hlinkClick>
              </a:rPr>
              <a:t>AI, automation, and the future of work: Ten things to solve  | McKinsey Global Institute</a:t>
            </a:r>
            <a:endParaRPr b="1" sz="1600">
              <a:solidFill>
                <a:srgbClr val="023747"/>
              </a:solidFill>
              <a:latin typeface="Garamond"/>
              <a:ea typeface="Garamond"/>
              <a:cs typeface="Garamond"/>
              <a:sym typeface="Garamond"/>
            </a:endParaRPr>
          </a:p>
        </p:txBody>
      </p:sp>
      <p:sp>
        <p:nvSpPr>
          <p:cNvPr id="398" name="Google Shape;398;p44"/>
          <p:cNvSpPr/>
          <p:nvPr/>
        </p:nvSpPr>
        <p:spPr>
          <a:xfrm>
            <a:off x="3420366" y="2571750"/>
            <a:ext cx="1223090" cy="378619"/>
          </a:xfrm>
          <a:prstGeom prst="rect">
            <a:avLst/>
          </a:prstGeom>
          <a:no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400" u="none">
              <a:solidFill>
                <a:srgbClr val="FFFFFF"/>
              </a:solidFill>
              <a:latin typeface="Twentieth Century"/>
              <a:ea typeface="Twentieth Century"/>
              <a:cs typeface="Twentieth Century"/>
              <a:sym typeface="Twentieth Century"/>
            </a:endParaRPr>
          </a:p>
        </p:txBody>
      </p:sp>
      <p:pic>
        <p:nvPicPr>
          <p:cNvPr id="399" name="Google Shape;399;p44"/>
          <p:cNvPicPr preferRelativeResize="0"/>
          <p:nvPr/>
        </p:nvPicPr>
        <p:blipFill>
          <a:blip r:embed="rId6">
            <a:alphaModFix/>
          </a:blip>
          <a:stretch>
            <a:fillRect/>
          </a:stretch>
        </p:blipFill>
        <p:spPr>
          <a:xfrm>
            <a:off x="0" y="768725"/>
            <a:ext cx="6211731" cy="3747324"/>
          </a:xfrm>
          <a:prstGeom prst="rect">
            <a:avLst/>
          </a:prstGeom>
          <a:noFill/>
          <a:ln>
            <a:noFill/>
          </a:ln>
        </p:spPr>
      </p:pic>
      <p:sp>
        <p:nvSpPr>
          <p:cNvPr id="400" name="Google Shape;400;p44"/>
          <p:cNvSpPr txBox="1"/>
          <p:nvPr/>
        </p:nvSpPr>
        <p:spPr>
          <a:xfrm>
            <a:off x="136950" y="4661300"/>
            <a:ext cx="2066400" cy="264300"/>
          </a:xfrm>
          <a:prstGeom prst="rect">
            <a:avLst/>
          </a:prstGeom>
          <a:noFill/>
          <a:ln>
            <a:noFill/>
          </a:ln>
        </p:spPr>
        <p:txBody>
          <a:bodyPr anchorCtr="0" anchor="t" bIns="35100" lIns="67500" spcFirstLastPara="1" rIns="67500" wrap="square" tIns="35100">
            <a:noAutofit/>
          </a:bodyPr>
          <a:lstStyle/>
          <a:p>
            <a:pPr indent="0" lvl="0" marL="0" marR="0" rtl="0" algn="l">
              <a:lnSpc>
                <a:spcPct val="100000"/>
              </a:lnSpc>
              <a:spcBef>
                <a:spcPts val="0"/>
              </a:spcBef>
              <a:spcAft>
                <a:spcPts val="0"/>
              </a:spcAft>
              <a:buClr>
                <a:srgbClr val="FFFFFF"/>
              </a:buClr>
              <a:buSzPts val="1300"/>
              <a:buFont typeface="Garamond"/>
              <a:buNone/>
            </a:pPr>
            <a:r>
              <a:rPr b="1" lang="en" sz="1200">
                <a:solidFill>
                  <a:srgbClr val="FFFFFF"/>
                </a:solidFill>
                <a:latin typeface="Garamond"/>
                <a:ea typeface="Garamond"/>
                <a:cs typeface="Garamond"/>
                <a:sym typeface="Garamond"/>
              </a:rPr>
              <a:t>27</a:t>
            </a:r>
            <a:r>
              <a:rPr b="1" i="0" lang="en" sz="1200" u="none">
                <a:solidFill>
                  <a:srgbClr val="FFFFFF"/>
                </a:solidFill>
                <a:latin typeface="Garamond"/>
                <a:ea typeface="Garamond"/>
                <a:cs typeface="Garamond"/>
                <a:sym typeface="Garamond"/>
              </a:rPr>
              <a:t>/</a:t>
            </a:r>
            <a:r>
              <a:rPr b="1" lang="en" sz="1200">
                <a:solidFill>
                  <a:srgbClr val="FFFFFF"/>
                </a:solidFill>
                <a:latin typeface="Garamond"/>
                <a:ea typeface="Garamond"/>
                <a:cs typeface="Garamond"/>
                <a:sym typeface="Garamond"/>
              </a:rPr>
              <a:t>30</a:t>
            </a:r>
            <a:r>
              <a:rPr b="1" i="0" lang="en" sz="1200" u="none">
                <a:solidFill>
                  <a:srgbClr val="FFFFFF"/>
                </a:solidFill>
                <a:latin typeface="Garamond"/>
                <a:ea typeface="Garamond"/>
                <a:cs typeface="Garamond"/>
                <a:sym typeface="Garamond"/>
              </a:rPr>
              <a:t>  #</a:t>
            </a:r>
            <a:r>
              <a:rPr b="1" lang="en" sz="1200">
                <a:solidFill>
                  <a:srgbClr val="FFFFFF"/>
                </a:solidFill>
                <a:latin typeface="Garamond"/>
                <a:ea typeface="Garamond"/>
                <a:cs typeface="Garamond"/>
                <a:sym typeface="Garamond"/>
              </a:rPr>
              <a:t>PyDataSK</a:t>
            </a:r>
            <a:r>
              <a:rPr b="1" i="0" lang="en" sz="1200" u="none">
                <a:solidFill>
                  <a:srgbClr val="FFFFFF"/>
                </a:solidFill>
                <a:latin typeface="Garamond"/>
                <a:ea typeface="Garamond"/>
                <a:cs typeface="Garamond"/>
                <a:sym typeface="Garamond"/>
              </a:rPr>
              <a:t> @ sli.do</a:t>
            </a:r>
            <a:endParaRPr sz="1000"/>
          </a:p>
        </p:txBody>
      </p:sp>
      <p:sp>
        <p:nvSpPr>
          <p:cNvPr id="401" name="Google Shape;401;p44"/>
          <p:cNvSpPr txBox="1"/>
          <p:nvPr/>
        </p:nvSpPr>
        <p:spPr>
          <a:xfrm>
            <a:off x="2439035" y="4516040"/>
            <a:ext cx="6706200" cy="514200"/>
          </a:xfrm>
          <a:prstGeom prst="rect">
            <a:avLst/>
          </a:prstGeom>
          <a:noFill/>
          <a:ln>
            <a:noFill/>
          </a:ln>
        </p:spPr>
        <p:txBody>
          <a:bodyPr anchorCtr="0" anchor="ctr" bIns="35100" lIns="67500" spcFirstLastPara="1" rIns="67500" wrap="square" tIns="35100">
            <a:noAutofit/>
          </a:bodyPr>
          <a:lstStyle/>
          <a:p>
            <a:pPr indent="0" lvl="0" marL="0" rtl="0" algn="l">
              <a:spcBef>
                <a:spcPts val="0"/>
              </a:spcBef>
              <a:spcAft>
                <a:spcPts val="0"/>
              </a:spcAft>
              <a:buClr>
                <a:srgbClr val="023747"/>
              </a:buClr>
              <a:buSzPts val="1700"/>
              <a:buFont typeface="Garamond"/>
              <a:buNone/>
            </a:pPr>
            <a:r>
              <a:rPr b="1" lang="en" sz="1600">
                <a:solidFill>
                  <a:schemeClr val="lt1"/>
                </a:solidFill>
                <a:latin typeface="Garamond"/>
                <a:ea typeface="Garamond"/>
                <a:cs typeface="Garamond"/>
                <a:sym typeface="Garamond"/>
              </a:rPr>
              <a:t>Under the Hood of LLM</a:t>
            </a:r>
            <a:endParaRPr b="1" sz="1600">
              <a:solidFill>
                <a:schemeClr val="lt1"/>
              </a:solidFill>
              <a:latin typeface="Garamond"/>
              <a:ea typeface="Garamond"/>
              <a:cs typeface="Garamond"/>
              <a:sym typeface="Garamon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1CDD3"/>
        </a:solidFill>
      </p:bgPr>
    </p:bg>
    <p:spTree>
      <p:nvGrpSpPr>
        <p:cNvPr id="405" name="Shape 405"/>
        <p:cNvGrpSpPr/>
        <p:nvPr/>
      </p:nvGrpSpPr>
      <p:grpSpPr>
        <a:xfrm>
          <a:off x="0" y="0"/>
          <a:ext cx="0" cy="0"/>
          <a:chOff x="0" y="0"/>
          <a:chExt cx="0" cy="0"/>
        </a:xfrm>
      </p:grpSpPr>
      <p:sp>
        <p:nvSpPr>
          <p:cNvPr id="406" name="Google Shape;406;p45"/>
          <p:cNvSpPr txBox="1"/>
          <p:nvPr/>
        </p:nvSpPr>
        <p:spPr>
          <a:xfrm>
            <a:off x="196504" y="205978"/>
            <a:ext cx="8790292" cy="742950"/>
          </a:xfrm>
          <a:prstGeom prst="rect">
            <a:avLst/>
          </a:prstGeom>
          <a:noFill/>
          <a:ln>
            <a:noFill/>
          </a:ln>
        </p:spPr>
        <p:txBody>
          <a:bodyPr anchorCtr="0" anchor="ctr" bIns="35100" lIns="67500" spcFirstLastPara="1" rIns="67500" wrap="square" tIns="35100">
            <a:noAutofit/>
          </a:bodyPr>
          <a:lstStyle/>
          <a:p>
            <a:pPr indent="0" lvl="0" marL="0" marR="0" rtl="0" algn="l">
              <a:lnSpc>
                <a:spcPct val="100000"/>
              </a:lnSpc>
              <a:spcBef>
                <a:spcPts val="0"/>
              </a:spcBef>
              <a:spcAft>
                <a:spcPts val="0"/>
              </a:spcAft>
              <a:buClr>
                <a:srgbClr val="023747"/>
              </a:buClr>
              <a:buSzPts val="2900"/>
              <a:buFont typeface="Garamond"/>
              <a:buNone/>
            </a:pPr>
            <a:r>
              <a:rPr b="1" lang="en" sz="2900">
                <a:solidFill>
                  <a:srgbClr val="023747"/>
                </a:solidFill>
                <a:latin typeface="Garamond"/>
                <a:ea typeface="Garamond"/>
                <a:cs typeface="Garamond"/>
                <a:sym typeface="Garamond"/>
              </a:rPr>
              <a:t>AI &amp; Slovakia, </a:t>
            </a:r>
            <a:r>
              <a:rPr b="1" lang="en" sz="2900">
                <a:solidFill>
                  <a:srgbClr val="023747"/>
                </a:solidFill>
                <a:latin typeface="Garamond"/>
                <a:ea typeface="Garamond"/>
                <a:cs typeface="Garamond"/>
                <a:sym typeface="Garamond"/>
              </a:rPr>
              <a:t>what exactly are you talking about? What future?</a:t>
            </a:r>
            <a:endParaRPr sz="2900"/>
          </a:p>
        </p:txBody>
      </p:sp>
      <p:sp>
        <p:nvSpPr>
          <p:cNvPr id="407" name="Google Shape;407;p45"/>
          <p:cNvSpPr txBox="1"/>
          <p:nvPr/>
        </p:nvSpPr>
        <p:spPr>
          <a:xfrm>
            <a:off x="2470000" y="954875"/>
            <a:ext cx="6215400" cy="3364800"/>
          </a:xfrm>
          <a:prstGeom prst="rect">
            <a:avLst/>
          </a:prstGeom>
          <a:noFill/>
          <a:ln>
            <a:noFill/>
          </a:ln>
        </p:spPr>
        <p:txBody>
          <a:bodyPr anchorCtr="0" anchor="t" bIns="35100" lIns="67500" spcFirstLastPara="1" rIns="67500" wrap="square" tIns="35100">
            <a:noAutofit/>
          </a:bodyPr>
          <a:lstStyle/>
          <a:p>
            <a:pPr indent="0" lvl="0" marL="0" marR="0" rtl="0" algn="l">
              <a:lnSpc>
                <a:spcPct val="100000"/>
              </a:lnSpc>
              <a:spcBef>
                <a:spcPts val="0"/>
              </a:spcBef>
              <a:spcAft>
                <a:spcPts val="0"/>
              </a:spcAft>
              <a:buClr>
                <a:srgbClr val="023747"/>
              </a:buClr>
              <a:buSzPts val="1300"/>
              <a:buFont typeface="Garamond"/>
              <a:buNone/>
            </a:pPr>
            <a:r>
              <a:rPr i="0" lang="en" sz="1200" u="none">
                <a:solidFill>
                  <a:srgbClr val="023747"/>
                </a:solidFill>
                <a:latin typeface="Garamond"/>
                <a:ea typeface="Garamond"/>
                <a:cs typeface="Garamond"/>
                <a:sym typeface="Garamond"/>
              </a:rPr>
              <a:t>- </a:t>
            </a:r>
            <a:r>
              <a:rPr b="1" lang="en" sz="1200">
                <a:solidFill>
                  <a:srgbClr val="023747"/>
                </a:solidFill>
                <a:latin typeface="Garamond"/>
                <a:ea typeface="Garamond"/>
                <a:cs typeface="Garamond"/>
                <a:sym typeface="Garamond"/>
              </a:rPr>
              <a:t>OECD.AI</a:t>
            </a:r>
            <a:r>
              <a:rPr lang="en" sz="1200">
                <a:solidFill>
                  <a:srgbClr val="023747"/>
                </a:solidFill>
                <a:latin typeface="Garamond"/>
                <a:ea typeface="Garamond"/>
                <a:cs typeface="Garamond"/>
                <a:sym typeface="Garamond"/>
              </a:rPr>
              <a:t> that provides an overview of AI strategies and policies in Slovakia. It includes an action plan for the transformation of Slovakia into a successful digital country and development of the digital single market. </a:t>
            </a:r>
            <a:r>
              <a:rPr lang="en" sz="1200" u="sng">
                <a:solidFill>
                  <a:srgbClr val="023747"/>
                </a:solidFill>
                <a:latin typeface="Garamond"/>
                <a:ea typeface="Garamond"/>
                <a:cs typeface="Garamond"/>
                <a:sym typeface="Garamond"/>
              </a:rPr>
              <a:t>The action plan offers a set of concrete steps on how to start building a sustainable and human centric, and trustworthy AI</a:t>
            </a:r>
            <a:r>
              <a:rPr lang="en" sz="1200">
                <a:solidFill>
                  <a:srgbClr val="023747"/>
                </a:solidFill>
                <a:latin typeface="Garamond"/>
                <a:ea typeface="Garamond"/>
                <a:cs typeface="Garamond"/>
                <a:sym typeface="Garamond"/>
              </a:rPr>
              <a:t>.</a:t>
            </a:r>
            <a:endParaRPr sz="1200">
              <a:solidFill>
                <a:srgbClr val="023747"/>
              </a:solidFill>
              <a:latin typeface="Garamond"/>
              <a:ea typeface="Garamond"/>
              <a:cs typeface="Garamond"/>
              <a:sym typeface="Garamond"/>
            </a:endParaRPr>
          </a:p>
          <a:p>
            <a:pPr indent="0" lvl="0" marL="0" marR="0" rtl="0" algn="l">
              <a:lnSpc>
                <a:spcPct val="100000"/>
              </a:lnSpc>
              <a:spcBef>
                <a:spcPts val="0"/>
              </a:spcBef>
              <a:spcAft>
                <a:spcPts val="0"/>
              </a:spcAft>
              <a:buClr>
                <a:srgbClr val="023747"/>
              </a:buClr>
              <a:buSzPts val="1300"/>
              <a:buFont typeface="Garamond"/>
              <a:buNone/>
            </a:pPr>
            <a:r>
              <a:rPr lang="en" sz="1200">
                <a:solidFill>
                  <a:srgbClr val="023747"/>
                </a:solidFill>
                <a:latin typeface="Garamond"/>
                <a:ea typeface="Garamond"/>
                <a:cs typeface="Garamond"/>
                <a:sym typeface="Garamond"/>
              </a:rPr>
              <a:t>- </a:t>
            </a:r>
            <a:r>
              <a:rPr b="1" lang="en" sz="1200">
                <a:solidFill>
                  <a:srgbClr val="023747"/>
                </a:solidFill>
                <a:latin typeface="Garamond"/>
                <a:ea typeface="Garamond"/>
                <a:cs typeface="Garamond"/>
                <a:sym typeface="Garamond"/>
              </a:rPr>
              <a:t>AIslovakIA,</a:t>
            </a:r>
            <a:r>
              <a:rPr lang="en" sz="1200">
                <a:solidFill>
                  <a:srgbClr val="023747"/>
                </a:solidFill>
                <a:latin typeface="Garamond"/>
                <a:ea typeface="Garamond"/>
                <a:cs typeface="Garamond"/>
                <a:sym typeface="Garamond"/>
              </a:rPr>
              <a:t> which is a neutral, independent and non-profit platform with an ambition to develop excellence and bring together experts and those interested in artificial intelligence in Slovakia. </a:t>
            </a:r>
            <a:endParaRPr sz="1200">
              <a:solidFill>
                <a:srgbClr val="023747"/>
              </a:solidFill>
              <a:latin typeface="Garamond"/>
              <a:ea typeface="Garamond"/>
              <a:cs typeface="Garamond"/>
              <a:sym typeface="Garamond"/>
            </a:endParaRPr>
          </a:p>
          <a:p>
            <a:pPr indent="0" lvl="0" marL="0" rtl="0" algn="l">
              <a:lnSpc>
                <a:spcPct val="115000"/>
              </a:lnSpc>
              <a:spcBef>
                <a:spcPts val="800"/>
              </a:spcBef>
              <a:spcAft>
                <a:spcPts val="0"/>
              </a:spcAft>
              <a:buClr>
                <a:schemeClr val="dk1"/>
              </a:buClr>
              <a:buSzPts val="1100"/>
              <a:buFont typeface="Arial"/>
              <a:buNone/>
            </a:pPr>
            <a:r>
              <a:rPr lang="en" sz="1200">
                <a:solidFill>
                  <a:srgbClr val="023747"/>
                </a:solidFill>
                <a:latin typeface="Garamond"/>
                <a:ea typeface="Garamond"/>
                <a:cs typeface="Garamond"/>
                <a:sym typeface="Garamond"/>
              </a:rPr>
              <a:t>- </a:t>
            </a:r>
            <a:r>
              <a:rPr lang="en" sz="1200" u="sng">
                <a:solidFill>
                  <a:srgbClr val="023747"/>
                </a:solidFill>
                <a:latin typeface="Garamond"/>
                <a:ea typeface="Garamond"/>
                <a:cs typeface="Garamond"/>
                <a:sym typeface="Garamond"/>
                <a:hlinkClick r:id="rId3">
                  <a:extLst>
                    <a:ext uri="{A12FA001-AC4F-418D-AE19-62706E023703}">
                      <ahyp:hlinkClr val="tx"/>
                    </a:ext>
                  </a:extLst>
                </a:hlinkClick>
              </a:rPr>
              <a:t>The national platform of artificial intelligence (AIslovakIA) is part of the Center for Artificial Intelligence (hereinafter referred to as “CAI”), a non-profit organization</a:t>
            </a:r>
            <a:endParaRPr sz="1200">
              <a:solidFill>
                <a:srgbClr val="023747"/>
              </a:solidFill>
              <a:latin typeface="Garamond"/>
              <a:ea typeface="Garamond"/>
              <a:cs typeface="Garamond"/>
              <a:sym typeface="Garamond"/>
            </a:endParaRPr>
          </a:p>
          <a:p>
            <a:pPr indent="0" lvl="0" marL="0" rtl="0" algn="l">
              <a:lnSpc>
                <a:spcPct val="115000"/>
              </a:lnSpc>
              <a:spcBef>
                <a:spcPts val="800"/>
              </a:spcBef>
              <a:spcAft>
                <a:spcPts val="0"/>
              </a:spcAft>
              <a:buClr>
                <a:schemeClr val="dk1"/>
              </a:buClr>
              <a:buSzPts val="1100"/>
              <a:buFont typeface="Arial"/>
              <a:buNone/>
            </a:pPr>
            <a:r>
              <a:t/>
            </a:r>
            <a:endParaRPr sz="700">
              <a:solidFill>
                <a:srgbClr val="023747"/>
              </a:solidFill>
              <a:latin typeface="Garamond"/>
              <a:ea typeface="Garamond"/>
              <a:cs typeface="Garamond"/>
              <a:sym typeface="Garamond"/>
            </a:endParaRPr>
          </a:p>
          <a:p>
            <a:pPr indent="0" lvl="0" marL="0" marR="0" rtl="0" algn="l">
              <a:lnSpc>
                <a:spcPct val="100000"/>
              </a:lnSpc>
              <a:spcBef>
                <a:spcPts val="0"/>
              </a:spcBef>
              <a:spcAft>
                <a:spcPts val="0"/>
              </a:spcAft>
              <a:buClr>
                <a:srgbClr val="023747"/>
              </a:buClr>
              <a:buSzPts val="1300"/>
              <a:buFont typeface="Garamond"/>
              <a:buNone/>
            </a:pPr>
            <a:r>
              <a:rPr lang="en" sz="1200">
                <a:solidFill>
                  <a:srgbClr val="023747"/>
                </a:solidFill>
                <a:latin typeface="Garamond"/>
                <a:ea typeface="Garamond"/>
                <a:cs typeface="Garamond"/>
                <a:sym typeface="Garamond"/>
              </a:rPr>
              <a:t>- </a:t>
            </a:r>
            <a:r>
              <a:rPr i="0" lang="en" sz="1200" u="none">
                <a:solidFill>
                  <a:srgbClr val="023747"/>
                </a:solidFill>
                <a:latin typeface="Garamond"/>
                <a:ea typeface="Garamond"/>
                <a:cs typeface="Garamond"/>
                <a:sym typeface="Garamond"/>
              </a:rPr>
              <a:t>AI/ML augmented analytics (scenarios for data-driven decision making)</a:t>
            </a:r>
            <a:endParaRPr sz="1200">
              <a:solidFill>
                <a:srgbClr val="023747"/>
              </a:solidFill>
              <a:latin typeface="Garamond"/>
              <a:ea typeface="Garamond"/>
              <a:cs typeface="Garamond"/>
              <a:sym typeface="Garamond"/>
            </a:endParaRPr>
          </a:p>
          <a:p>
            <a:pPr indent="0" lvl="0" marL="0" marR="0" rtl="0" algn="l">
              <a:lnSpc>
                <a:spcPct val="100000"/>
              </a:lnSpc>
              <a:spcBef>
                <a:spcPts val="200"/>
              </a:spcBef>
              <a:spcAft>
                <a:spcPts val="0"/>
              </a:spcAft>
              <a:buClr>
                <a:srgbClr val="023747"/>
              </a:buClr>
              <a:buSzPts val="1300"/>
              <a:buFont typeface="Garamond"/>
              <a:buNone/>
            </a:pPr>
            <a:r>
              <a:rPr i="0" lang="en" sz="1200" u="none">
                <a:solidFill>
                  <a:srgbClr val="023747"/>
                </a:solidFill>
                <a:latin typeface="Garamond"/>
                <a:ea typeface="Garamond"/>
                <a:cs typeface="Garamond"/>
                <a:sym typeface="Garamond"/>
              </a:rPr>
              <a:t>- build and deploy highly accurate machine learning models without writing a single line of code,</a:t>
            </a:r>
            <a:r>
              <a:rPr lang="en" sz="1200">
                <a:solidFill>
                  <a:srgbClr val="023747"/>
                </a:solidFill>
                <a:latin typeface="Garamond"/>
                <a:ea typeface="Garamond"/>
                <a:cs typeface="Garamond"/>
                <a:sym typeface="Garamond"/>
              </a:rPr>
              <a:t> </a:t>
            </a:r>
            <a:r>
              <a:rPr i="0" lang="en" sz="1200" u="none">
                <a:solidFill>
                  <a:srgbClr val="023747"/>
                </a:solidFill>
                <a:latin typeface="Garamond"/>
                <a:ea typeface="Garamond"/>
                <a:cs typeface="Garamond"/>
                <a:sym typeface="Garamond"/>
              </a:rPr>
              <a:t>experiment, simulate and compare different scenarios using various models/scenarios to identify the best strategy or test ideas before committing resources</a:t>
            </a:r>
            <a:endParaRPr sz="1200">
              <a:solidFill>
                <a:srgbClr val="023747"/>
              </a:solidFill>
              <a:latin typeface="Garamond"/>
              <a:ea typeface="Garamond"/>
              <a:cs typeface="Garamond"/>
              <a:sym typeface="Garamond"/>
            </a:endParaRPr>
          </a:p>
          <a:p>
            <a:pPr indent="0" lvl="0" marL="0" marR="0" rtl="0" algn="l">
              <a:lnSpc>
                <a:spcPct val="100000"/>
              </a:lnSpc>
              <a:spcBef>
                <a:spcPts val="200"/>
              </a:spcBef>
              <a:spcAft>
                <a:spcPts val="0"/>
              </a:spcAft>
              <a:buClr>
                <a:srgbClr val="023747"/>
              </a:buClr>
              <a:buSzPts val="1300"/>
              <a:buFont typeface="Garamond"/>
              <a:buNone/>
            </a:pPr>
            <a:r>
              <a:rPr i="0" lang="en" sz="1200" u="none">
                <a:solidFill>
                  <a:srgbClr val="023747"/>
                </a:solidFill>
                <a:latin typeface="Garamond"/>
                <a:ea typeface="Garamond"/>
                <a:cs typeface="Garamond"/>
                <a:sym typeface="Garamond"/>
              </a:rPr>
              <a:t>- focus on the right data to analyze, get predictive insights with explanations in your dashboards</a:t>
            </a:r>
            <a:r>
              <a:rPr lang="en" sz="1200">
                <a:solidFill>
                  <a:srgbClr val="023747"/>
                </a:solidFill>
                <a:latin typeface="Garamond"/>
                <a:ea typeface="Garamond"/>
                <a:cs typeface="Garamond"/>
                <a:sym typeface="Garamond"/>
              </a:rPr>
              <a:t> + </a:t>
            </a:r>
            <a:r>
              <a:rPr i="0" lang="en" sz="1200" u="none">
                <a:solidFill>
                  <a:srgbClr val="023747"/>
                </a:solidFill>
                <a:latin typeface="Garamond"/>
                <a:ea typeface="Garamond"/>
                <a:cs typeface="Garamond"/>
                <a:sym typeface="Garamond"/>
              </a:rPr>
              <a:t>run simulations to get actionable prescriptive guidance on what to do next and get instant visual response</a:t>
            </a:r>
            <a:endParaRPr sz="1200">
              <a:solidFill>
                <a:srgbClr val="023747"/>
              </a:solidFill>
              <a:latin typeface="Garamond"/>
              <a:ea typeface="Garamond"/>
              <a:cs typeface="Garamond"/>
              <a:sym typeface="Garamond"/>
            </a:endParaRPr>
          </a:p>
          <a:p>
            <a:pPr indent="0" lvl="0" marL="0" marR="0" rtl="0" algn="l">
              <a:lnSpc>
                <a:spcPct val="100000"/>
              </a:lnSpc>
              <a:spcBef>
                <a:spcPts val="200"/>
              </a:spcBef>
              <a:spcAft>
                <a:spcPts val="0"/>
              </a:spcAft>
              <a:buClr>
                <a:srgbClr val="023747"/>
              </a:buClr>
              <a:buSzPts val="1300"/>
              <a:buFont typeface="Garamond"/>
              <a:buNone/>
            </a:pPr>
            <a:r>
              <a:rPr i="0" lang="en" sz="1200" u="none">
                <a:solidFill>
                  <a:srgbClr val="023747"/>
                </a:solidFill>
                <a:latin typeface="Garamond"/>
                <a:ea typeface="Garamond"/>
                <a:cs typeface="Garamond"/>
                <a:sym typeface="Garamond"/>
              </a:rPr>
              <a:t>- Alphaa.ai (world’s 1</a:t>
            </a:r>
            <a:r>
              <a:rPr baseline="30000" i="0" lang="en" sz="1200" u="none">
                <a:solidFill>
                  <a:srgbClr val="023747"/>
                </a:solidFill>
                <a:latin typeface="Garamond"/>
                <a:ea typeface="Garamond"/>
                <a:cs typeface="Garamond"/>
                <a:sym typeface="Garamond"/>
              </a:rPr>
              <a:t>st</a:t>
            </a:r>
            <a:r>
              <a:rPr i="0" lang="en" sz="1200" u="none">
                <a:solidFill>
                  <a:srgbClr val="023747"/>
                </a:solidFill>
                <a:latin typeface="Garamond"/>
                <a:ea typeface="Garamond"/>
                <a:cs typeface="Garamond"/>
                <a:sym typeface="Garamond"/>
              </a:rPr>
              <a:t> AI voice analyst/not just regular “chat bot”)</a:t>
            </a:r>
            <a:endParaRPr sz="1200">
              <a:solidFill>
                <a:srgbClr val="023747"/>
              </a:solidFill>
              <a:latin typeface="Garamond"/>
              <a:ea typeface="Garamond"/>
              <a:cs typeface="Garamond"/>
              <a:sym typeface="Garamond"/>
            </a:endParaRPr>
          </a:p>
        </p:txBody>
      </p:sp>
      <p:pic>
        <p:nvPicPr>
          <p:cNvPr id="408" name="Google Shape;408;p45"/>
          <p:cNvPicPr preferRelativeResize="0"/>
          <p:nvPr/>
        </p:nvPicPr>
        <p:blipFill rotWithShape="1">
          <a:blip r:embed="rId4">
            <a:alphaModFix/>
          </a:blip>
          <a:srcRect b="0" l="0" r="0" t="0"/>
          <a:stretch/>
        </p:blipFill>
        <p:spPr>
          <a:xfrm>
            <a:off x="62573" y="3150503"/>
            <a:ext cx="2215140" cy="1234677"/>
          </a:xfrm>
          <a:prstGeom prst="rect">
            <a:avLst/>
          </a:prstGeom>
          <a:noFill/>
          <a:ln>
            <a:noFill/>
          </a:ln>
        </p:spPr>
      </p:pic>
      <p:pic>
        <p:nvPicPr>
          <p:cNvPr id="409" name="Google Shape;409;p45"/>
          <p:cNvPicPr preferRelativeResize="0"/>
          <p:nvPr/>
        </p:nvPicPr>
        <p:blipFill rotWithShape="1">
          <a:blip r:embed="rId5">
            <a:alphaModFix/>
          </a:blip>
          <a:srcRect b="0" l="0" r="0" t="0"/>
          <a:stretch/>
        </p:blipFill>
        <p:spPr>
          <a:xfrm>
            <a:off x="62587" y="2670678"/>
            <a:ext cx="2400926" cy="479822"/>
          </a:xfrm>
          <a:prstGeom prst="rect">
            <a:avLst/>
          </a:prstGeom>
          <a:noFill/>
          <a:ln>
            <a:noFill/>
          </a:ln>
        </p:spPr>
      </p:pic>
      <p:pic>
        <p:nvPicPr>
          <p:cNvPr id="410" name="Google Shape;410;p45"/>
          <p:cNvPicPr preferRelativeResize="0"/>
          <p:nvPr/>
        </p:nvPicPr>
        <p:blipFill>
          <a:blip r:embed="rId6">
            <a:alphaModFix/>
          </a:blip>
          <a:stretch>
            <a:fillRect/>
          </a:stretch>
        </p:blipFill>
        <p:spPr>
          <a:xfrm>
            <a:off x="1326950" y="1365500"/>
            <a:ext cx="997576" cy="997601"/>
          </a:xfrm>
          <a:prstGeom prst="rect">
            <a:avLst/>
          </a:prstGeom>
          <a:noFill/>
          <a:ln>
            <a:noFill/>
          </a:ln>
        </p:spPr>
      </p:pic>
      <p:pic>
        <p:nvPicPr>
          <p:cNvPr id="411" name="Google Shape;411;p45" title="asai logo-og.png"/>
          <p:cNvPicPr preferRelativeResize="0"/>
          <p:nvPr/>
        </p:nvPicPr>
        <p:blipFill>
          <a:blip r:embed="rId7">
            <a:alphaModFix/>
          </a:blip>
          <a:stretch>
            <a:fillRect/>
          </a:stretch>
        </p:blipFill>
        <p:spPr>
          <a:xfrm>
            <a:off x="16225" y="1558425"/>
            <a:ext cx="1266849" cy="665100"/>
          </a:xfrm>
          <a:prstGeom prst="rect">
            <a:avLst/>
          </a:prstGeom>
          <a:noFill/>
          <a:ln>
            <a:noFill/>
          </a:ln>
        </p:spPr>
      </p:pic>
      <p:sp>
        <p:nvSpPr>
          <p:cNvPr id="412" name="Google Shape;412;p45"/>
          <p:cNvSpPr txBox="1"/>
          <p:nvPr/>
        </p:nvSpPr>
        <p:spPr>
          <a:xfrm>
            <a:off x="136950" y="4661300"/>
            <a:ext cx="2066400" cy="264300"/>
          </a:xfrm>
          <a:prstGeom prst="rect">
            <a:avLst/>
          </a:prstGeom>
          <a:noFill/>
          <a:ln>
            <a:noFill/>
          </a:ln>
        </p:spPr>
        <p:txBody>
          <a:bodyPr anchorCtr="0" anchor="t" bIns="35100" lIns="67500" spcFirstLastPara="1" rIns="67500" wrap="square" tIns="35100">
            <a:noAutofit/>
          </a:bodyPr>
          <a:lstStyle/>
          <a:p>
            <a:pPr indent="0" lvl="0" marL="0" marR="0" rtl="0" algn="l">
              <a:lnSpc>
                <a:spcPct val="100000"/>
              </a:lnSpc>
              <a:spcBef>
                <a:spcPts val="0"/>
              </a:spcBef>
              <a:spcAft>
                <a:spcPts val="0"/>
              </a:spcAft>
              <a:buClr>
                <a:srgbClr val="FFFFFF"/>
              </a:buClr>
              <a:buSzPts val="1300"/>
              <a:buFont typeface="Garamond"/>
              <a:buNone/>
            </a:pPr>
            <a:r>
              <a:rPr b="1" lang="en" sz="1200">
                <a:solidFill>
                  <a:srgbClr val="FFFFFF"/>
                </a:solidFill>
                <a:latin typeface="Garamond"/>
                <a:ea typeface="Garamond"/>
                <a:cs typeface="Garamond"/>
                <a:sym typeface="Garamond"/>
              </a:rPr>
              <a:t>28</a:t>
            </a:r>
            <a:r>
              <a:rPr b="1" i="0" lang="en" sz="1200" u="none">
                <a:solidFill>
                  <a:srgbClr val="FFFFFF"/>
                </a:solidFill>
                <a:latin typeface="Garamond"/>
                <a:ea typeface="Garamond"/>
                <a:cs typeface="Garamond"/>
                <a:sym typeface="Garamond"/>
              </a:rPr>
              <a:t>/</a:t>
            </a:r>
            <a:r>
              <a:rPr b="1" lang="en" sz="1200">
                <a:solidFill>
                  <a:srgbClr val="FFFFFF"/>
                </a:solidFill>
                <a:latin typeface="Garamond"/>
                <a:ea typeface="Garamond"/>
                <a:cs typeface="Garamond"/>
                <a:sym typeface="Garamond"/>
              </a:rPr>
              <a:t>30</a:t>
            </a:r>
            <a:r>
              <a:rPr b="1" i="0" lang="en" sz="1200" u="none">
                <a:solidFill>
                  <a:srgbClr val="FFFFFF"/>
                </a:solidFill>
                <a:latin typeface="Garamond"/>
                <a:ea typeface="Garamond"/>
                <a:cs typeface="Garamond"/>
                <a:sym typeface="Garamond"/>
              </a:rPr>
              <a:t>  #</a:t>
            </a:r>
            <a:r>
              <a:rPr b="1" lang="en" sz="1200">
                <a:solidFill>
                  <a:srgbClr val="FFFFFF"/>
                </a:solidFill>
                <a:latin typeface="Garamond"/>
                <a:ea typeface="Garamond"/>
                <a:cs typeface="Garamond"/>
                <a:sym typeface="Garamond"/>
              </a:rPr>
              <a:t>PyDataSK</a:t>
            </a:r>
            <a:r>
              <a:rPr b="1" i="0" lang="en" sz="1200" u="none">
                <a:solidFill>
                  <a:srgbClr val="FFFFFF"/>
                </a:solidFill>
                <a:latin typeface="Garamond"/>
                <a:ea typeface="Garamond"/>
                <a:cs typeface="Garamond"/>
                <a:sym typeface="Garamond"/>
              </a:rPr>
              <a:t> @ sli.do</a:t>
            </a:r>
            <a:endParaRPr sz="1000"/>
          </a:p>
        </p:txBody>
      </p:sp>
      <p:sp>
        <p:nvSpPr>
          <p:cNvPr id="413" name="Google Shape;413;p45"/>
          <p:cNvSpPr txBox="1"/>
          <p:nvPr/>
        </p:nvSpPr>
        <p:spPr>
          <a:xfrm>
            <a:off x="2439035" y="4516040"/>
            <a:ext cx="6706200" cy="514200"/>
          </a:xfrm>
          <a:prstGeom prst="rect">
            <a:avLst/>
          </a:prstGeom>
          <a:noFill/>
          <a:ln>
            <a:noFill/>
          </a:ln>
        </p:spPr>
        <p:txBody>
          <a:bodyPr anchorCtr="0" anchor="ctr" bIns="35100" lIns="67500" spcFirstLastPara="1" rIns="67500" wrap="square" tIns="35100">
            <a:noAutofit/>
          </a:bodyPr>
          <a:lstStyle/>
          <a:p>
            <a:pPr indent="0" lvl="0" marL="0" rtl="0" algn="l">
              <a:spcBef>
                <a:spcPts val="0"/>
              </a:spcBef>
              <a:spcAft>
                <a:spcPts val="0"/>
              </a:spcAft>
              <a:buClr>
                <a:srgbClr val="023747"/>
              </a:buClr>
              <a:buSzPts val="1700"/>
              <a:buFont typeface="Garamond"/>
              <a:buNone/>
            </a:pPr>
            <a:r>
              <a:rPr b="1" lang="en" sz="1600">
                <a:solidFill>
                  <a:schemeClr val="lt1"/>
                </a:solidFill>
                <a:latin typeface="Garamond"/>
                <a:ea typeface="Garamond"/>
                <a:cs typeface="Garamond"/>
                <a:sym typeface="Garamond"/>
              </a:rPr>
              <a:t>Under the Hood of LLM</a:t>
            </a:r>
            <a:endParaRPr b="1" sz="1600">
              <a:solidFill>
                <a:schemeClr val="lt1"/>
              </a:solidFill>
              <a:latin typeface="Garamond"/>
              <a:ea typeface="Garamond"/>
              <a:cs typeface="Garamond"/>
              <a:sym typeface="Garamond"/>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1CDD3"/>
        </a:solidFill>
      </p:bgPr>
    </p:bg>
    <p:spTree>
      <p:nvGrpSpPr>
        <p:cNvPr id="417" name="Shape 417"/>
        <p:cNvGrpSpPr/>
        <p:nvPr/>
      </p:nvGrpSpPr>
      <p:grpSpPr>
        <a:xfrm>
          <a:off x="0" y="0"/>
          <a:ext cx="0" cy="0"/>
          <a:chOff x="0" y="0"/>
          <a:chExt cx="0" cy="0"/>
        </a:xfrm>
      </p:grpSpPr>
      <p:sp>
        <p:nvSpPr>
          <p:cNvPr id="418" name="Google Shape;418;p46"/>
          <p:cNvSpPr txBox="1"/>
          <p:nvPr/>
        </p:nvSpPr>
        <p:spPr>
          <a:xfrm>
            <a:off x="196504" y="205978"/>
            <a:ext cx="8790300" cy="742800"/>
          </a:xfrm>
          <a:prstGeom prst="rect">
            <a:avLst/>
          </a:prstGeom>
          <a:noFill/>
          <a:ln>
            <a:noFill/>
          </a:ln>
        </p:spPr>
        <p:txBody>
          <a:bodyPr anchorCtr="0" anchor="ctr" bIns="35100" lIns="67500" spcFirstLastPara="1" rIns="67500" wrap="square" tIns="35100">
            <a:noAutofit/>
          </a:bodyPr>
          <a:lstStyle/>
          <a:p>
            <a:pPr indent="0" lvl="0" marL="0" marR="0" rtl="0" algn="l">
              <a:lnSpc>
                <a:spcPct val="100000"/>
              </a:lnSpc>
              <a:spcBef>
                <a:spcPts val="0"/>
              </a:spcBef>
              <a:spcAft>
                <a:spcPts val="0"/>
              </a:spcAft>
              <a:buClr>
                <a:srgbClr val="023747"/>
              </a:buClr>
              <a:buSzPts val="2900"/>
              <a:buFont typeface="Garamond"/>
              <a:buNone/>
            </a:pPr>
            <a:r>
              <a:t/>
            </a:r>
            <a:endParaRPr sz="2900"/>
          </a:p>
        </p:txBody>
      </p:sp>
      <p:sp>
        <p:nvSpPr>
          <p:cNvPr id="419" name="Google Shape;419;p46"/>
          <p:cNvSpPr txBox="1"/>
          <p:nvPr/>
        </p:nvSpPr>
        <p:spPr>
          <a:xfrm>
            <a:off x="2470000" y="954875"/>
            <a:ext cx="6215400" cy="3364800"/>
          </a:xfrm>
          <a:prstGeom prst="rect">
            <a:avLst/>
          </a:prstGeom>
          <a:noFill/>
          <a:ln>
            <a:noFill/>
          </a:ln>
        </p:spPr>
        <p:txBody>
          <a:bodyPr anchorCtr="0" anchor="t" bIns="35100" lIns="67500" spcFirstLastPara="1" rIns="67500" wrap="square" tIns="35100">
            <a:noAutofit/>
          </a:bodyPr>
          <a:lstStyle/>
          <a:p>
            <a:pPr indent="0" lvl="0" marL="0" marR="0" rtl="0" algn="l">
              <a:lnSpc>
                <a:spcPct val="100000"/>
              </a:lnSpc>
              <a:spcBef>
                <a:spcPts val="0"/>
              </a:spcBef>
              <a:spcAft>
                <a:spcPts val="0"/>
              </a:spcAft>
              <a:buClr>
                <a:srgbClr val="023747"/>
              </a:buClr>
              <a:buSzPts val="1300"/>
              <a:buFont typeface="Garamond"/>
              <a:buNone/>
            </a:pPr>
            <a:r>
              <a:rPr i="0" lang="en" sz="1200" u="none">
                <a:solidFill>
                  <a:srgbClr val="023747"/>
                </a:solidFill>
                <a:latin typeface="Garamond"/>
                <a:ea typeface="Garamond"/>
                <a:cs typeface="Garamond"/>
                <a:sym typeface="Garamond"/>
              </a:rPr>
              <a:t>- </a:t>
            </a:r>
            <a:r>
              <a:rPr b="1" lang="en" sz="1200">
                <a:solidFill>
                  <a:srgbClr val="023747"/>
                </a:solidFill>
                <a:latin typeface="Garamond"/>
                <a:ea typeface="Garamond"/>
                <a:cs typeface="Garamond"/>
                <a:sym typeface="Garamond"/>
              </a:rPr>
              <a:t>OECD.AI</a:t>
            </a:r>
            <a:r>
              <a:rPr lang="en" sz="1200">
                <a:solidFill>
                  <a:srgbClr val="023747"/>
                </a:solidFill>
                <a:latin typeface="Garamond"/>
                <a:ea typeface="Garamond"/>
                <a:cs typeface="Garamond"/>
                <a:sym typeface="Garamond"/>
              </a:rPr>
              <a:t> that provides an overview of AI strategies and policies in Slovakia. It includes an action plan for the transformation of Slovakia into a successful digital country and development of the digital single market. </a:t>
            </a:r>
            <a:r>
              <a:rPr lang="en" sz="1200" u="sng">
                <a:solidFill>
                  <a:srgbClr val="023747"/>
                </a:solidFill>
                <a:latin typeface="Garamond"/>
                <a:ea typeface="Garamond"/>
                <a:cs typeface="Garamond"/>
                <a:sym typeface="Garamond"/>
              </a:rPr>
              <a:t>The action plan offers a set of concrete steps on how to start building a sustainable and human centric, and trustworthy AI</a:t>
            </a:r>
            <a:r>
              <a:rPr lang="en" sz="1200">
                <a:solidFill>
                  <a:srgbClr val="023747"/>
                </a:solidFill>
                <a:latin typeface="Garamond"/>
                <a:ea typeface="Garamond"/>
                <a:cs typeface="Garamond"/>
                <a:sym typeface="Garamond"/>
              </a:rPr>
              <a:t>.</a:t>
            </a:r>
            <a:endParaRPr sz="1200">
              <a:solidFill>
                <a:srgbClr val="023747"/>
              </a:solidFill>
              <a:latin typeface="Garamond"/>
              <a:ea typeface="Garamond"/>
              <a:cs typeface="Garamond"/>
              <a:sym typeface="Garamond"/>
            </a:endParaRPr>
          </a:p>
          <a:p>
            <a:pPr indent="0" lvl="0" marL="0" marR="0" rtl="0" algn="l">
              <a:lnSpc>
                <a:spcPct val="100000"/>
              </a:lnSpc>
              <a:spcBef>
                <a:spcPts val="0"/>
              </a:spcBef>
              <a:spcAft>
                <a:spcPts val="0"/>
              </a:spcAft>
              <a:buClr>
                <a:srgbClr val="023747"/>
              </a:buClr>
              <a:buSzPts val="1300"/>
              <a:buFont typeface="Garamond"/>
              <a:buNone/>
            </a:pPr>
            <a:r>
              <a:rPr lang="en" sz="1200">
                <a:solidFill>
                  <a:srgbClr val="023747"/>
                </a:solidFill>
                <a:latin typeface="Garamond"/>
                <a:ea typeface="Garamond"/>
                <a:cs typeface="Garamond"/>
                <a:sym typeface="Garamond"/>
              </a:rPr>
              <a:t>- </a:t>
            </a:r>
            <a:r>
              <a:rPr b="1" lang="en" sz="1200">
                <a:solidFill>
                  <a:srgbClr val="023747"/>
                </a:solidFill>
                <a:latin typeface="Garamond"/>
                <a:ea typeface="Garamond"/>
                <a:cs typeface="Garamond"/>
                <a:sym typeface="Garamond"/>
              </a:rPr>
              <a:t>AIslovakIA,</a:t>
            </a:r>
            <a:r>
              <a:rPr lang="en" sz="1200">
                <a:solidFill>
                  <a:srgbClr val="023747"/>
                </a:solidFill>
                <a:latin typeface="Garamond"/>
                <a:ea typeface="Garamond"/>
                <a:cs typeface="Garamond"/>
                <a:sym typeface="Garamond"/>
              </a:rPr>
              <a:t> which is a neutral, independent and non-profit platform with an ambition to develop excellence and bring together experts and those interested in artificial intelligence in Slovakia. </a:t>
            </a:r>
            <a:endParaRPr sz="1200">
              <a:solidFill>
                <a:srgbClr val="023747"/>
              </a:solidFill>
              <a:latin typeface="Garamond"/>
              <a:ea typeface="Garamond"/>
              <a:cs typeface="Garamond"/>
              <a:sym typeface="Garamond"/>
            </a:endParaRPr>
          </a:p>
          <a:p>
            <a:pPr indent="0" lvl="0" marL="0" rtl="0" algn="l">
              <a:lnSpc>
                <a:spcPct val="115000"/>
              </a:lnSpc>
              <a:spcBef>
                <a:spcPts val="800"/>
              </a:spcBef>
              <a:spcAft>
                <a:spcPts val="0"/>
              </a:spcAft>
              <a:buClr>
                <a:schemeClr val="dk1"/>
              </a:buClr>
              <a:buSzPts val="1100"/>
              <a:buFont typeface="Arial"/>
              <a:buNone/>
            </a:pPr>
            <a:r>
              <a:rPr lang="en" sz="1200">
                <a:solidFill>
                  <a:srgbClr val="023747"/>
                </a:solidFill>
                <a:latin typeface="Garamond"/>
                <a:ea typeface="Garamond"/>
                <a:cs typeface="Garamond"/>
                <a:sym typeface="Garamond"/>
              </a:rPr>
              <a:t>- </a:t>
            </a:r>
            <a:r>
              <a:rPr lang="en" sz="1200" u="sng">
                <a:solidFill>
                  <a:srgbClr val="023747"/>
                </a:solidFill>
                <a:latin typeface="Garamond"/>
                <a:ea typeface="Garamond"/>
                <a:cs typeface="Garamond"/>
                <a:sym typeface="Garamond"/>
                <a:hlinkClick r:id="rId3">
                  <a:extLst>
                    <a:ext uri="{A12FA001-AC4F-418D-AE19-62706E023703}">
                      <ahyp:hlinkClr val="tx"/>
                    </a:ext>
                  </a:extLst>
                </a:hlinkClick>
              </a:rPr>
              <a:t>The national platform of artificial intelligence (AIslovakIA) is part of the Center for Artificial Intelligence (hereinafter referred to as “CAI”), a non-profit organization</a:t>
            </a:r>
            <a:endParaRPr sz="1200">
              <a:solidFill>
                <a:srgbClr val="023747"/>
              </a:solidFill>
              <a:latin typeface="Garamond"/>
              <a:ea typeface="Garamond"/>
              <a:cs typeface="Garamond"/>
              <a:sym typeface="Garamond"/>
            </a:endParaRPr>
          </a:p>
          <a:p>
            <a:pPr indent="0" lvl="0" marL="0" rtl="0" algn="l">
              <a:lnSpc>
                <a:spcPct val="115000"/>
              </a:lnSpc>
              <a:spcBef>
                <a:spcPts val="800"/>
              </a:spcBef>
              <a:spcAft>
                <a:spcPts val="0"/>
              </a:spcAft>
              <a:buClr>
                <a:schemeClr val="dk1"/>
              </a:buClr>
              <a:buSzPts val="1100"/>
              <a:buFont typeface="Arial"/>
              <a:buNone/>
            </a:pPr>
            <a:r>
              <a:t/>
            </a:r>
            <a:endParaRPr sz="700">
              <a:solidFill>
                <a:srgbClr val="023747"/>
              </a:solidFill>
              <a:latin typeface="Garamond"/>
              <a:ea typeface="Garamond"/>
              <a:cs typeface="Garamond"/>
              <a:sym typeface="Garamond"/>
            </a:endParaRPr>
          </a:p>
          <a:p>
            <a:pPr indent="0" lvl="0" marL="0" marR="0" rtl="0" algn="l">
              <a:lnSpc>
                <a:spcPct val="100000"/>
              </a:lnSpc>
              <a:spcBef>
                <a:spcPts val="0"/>
              </a:spcBef>
              <a:spcAft>
                <a:spcPts val="0"/>
              </a:spcAft>
              <a:buClr>
                <a:srgbClr val="023747"/>
              </a:buClr>
              <a:buSzPts val="1300"/>
              <a:buFont typeface="Garamond"/>
              <a:buNone/>
            </a:pPr>
            <a:r>
              <a:rPr lang="en" sz="1200">
                <a:solidFill>
                  <a:srgbClr val="023747"/>
                </a:solidFill>
                <a:latin typeface="Garamond"/>
                <a:ea typeface="Garamond"/>
                <a:cs typeface="Garamond"/>
                <a:sym typeface="Garamond"/>
              </a:rPr>
              <a:t>- </a:t>
            </a:r>
            <a:r>
              <a:rPr i="0" lang="en" sz="1200" u="none">
                <a:solidFill>
                  <a:srgbClr val="023747"/>
                </a:solidFill>
                <a:latin typeface="Garamond"/>
                <a:ea typeface="Garamond"/>
                <a:cs typeface="Garamond"/>
                <a:sym typeface="Garamond"/>
              </a:rPr>
              <a:t>AI/ML augmented analytics (scenarios for data-driven decision making)</a:t>
            </a:r>
            <a:endParaRPr sz="1200">
              <a:solidFill>
                <a:srgbClr val="023747"/>
              </a:solidFill>
              <a:latin typeface="Garamond"/>
              <a:ea typeface="Garamond"/>
              <a:cs typeface="Garamond"/>
              <a:sym typeface="Garamond"/>
            </a:endParaRPr>
          </a:p>
          <a:p>
            <a:pPr indent="0" lvl="0" marL="0" marR="0" rtl="0" algn="l">
              <a:lnSpc>
                <a:spcPct val="100000"/>
              </a:lnSpc>
              <a:spcBef>
                <a:spcPts val="200"/>
              </a:spcBef>
              <a:spcAft>
                <a:spcPts val="0"/>
              </a:spcAft>
              <a:buClr>
                <a:srgbClr val="023747"/>
              </a:buClr>
              <a:buSzPts val="1300"/>
              <a:buFont typeface="Garamond"/>
              <a:buNone/>
            </a:pPr>
            <a:r>
              <a:rPr i="0" lang="en" sz="1200" u="none">
                <a:solidFill>
                  <a:srgbClr val="023747"/>
                </a:solidFill>
                <a:latin typeface="Garamond"/>
                <a:ea typeface="Garamond"/>
                <a:cs typeface="Garamond"/>
                <a:sym typeface="Garamond"/>
              </a:rPr>
              <a:t>- build and deploy highly accurate machine learning models without writing a single line of code,</a:t>
            </a:r>
            <a:r>
              <a:rPr lang="en" sz="1200">
                <a:solidFill>
                  <a:srgbClr val="023747"/>
                </a:solidFill>
                <a:latin typeface="Garamond"/>
                <a:ea typeface="Garamond"/>
                <a:cs typeface="Garamond"/>
                <a:sym typeface="Garamond"/>
              </a:rPr>
              <a:t> </a:t>
            </a:r>
            <a:r>
              <a:rPr i="0" lang="en" sz="1200" u="none">
                <a:solidFill>
                  <a:srgbClr val="023747"/>
                </a:solidFill>
                <a:latin typeface="Garamond"/>
                <a:ea typeface="Garamond"/>
                <a:cs typeface="Garamond"/>
                <a:sym typeface="Garamond"/>
              </a:rPr>
              <a:t>experiment, simulate and compare different scenarios using various models/scenarios to identify the best strategy or test ideas before committing resources</a:t>
            </a:r>
            <a:endParaRPr sz="1200">
              <a:solidFill>
                <a:srgbClr val="023747"/>
              </a:solidFill>
              <a:latin typeface="Garamond"/>
              <a:ea typeface="Garamond"/>
              <a:cs typeface="Garamond"/>
              <a:sym typeface="Garamond"/>
            </a:endParaRPr>
          </a:p>
          <a:p>
            <a:pPr indent="0" lvl="0" marL="0" marR="0" rtl="0" algn="l">
              <a:lnSpc>
                <a:spcPct val="100000"/>
              </a:lnSpc>
              <a:spcBef>
                <a:spcPts val="200"/>
              </a:spcBef>
              <a:spcAft>
                <a:spcPts val="0"/>
              </a:spcAft>
              <a:buClr>
                <a:srgbClr val="023747"/>
              </a:buClr>
              <a:buSzPts val="1300"/>
              <a:buFont typeface="Garamond"/>
              <a:buNone/>
            </a:pPr>
            <a:r>
              <a:rPr i="0" lang="en" sz="1200" u="none">
                <a:solidFill>
                  <a:srgbClr val="023747"/>
                </a:solidFill>
                <a:latin typeface="Garamond"/>
                <a:ea typeface="Garamond"/>
                <a:cs typeface="Garamond"/>
                <a:sym typeface="Garamond"/>
              </a:rPr>
              <a:t>- focus on the right data to analyze, get predictive insights with explanations in your dashboards</a:t>
            </a:r>
            <a:r>
              <a:rPr lang="en" sz="1200">
                <a:solidFill>
                  <a:srgbClr val="023747"/>
                </a:solidFill>
                <a:latin typeface="Garamond"/>
                <a:ea typeface="Garamond"/>
                <a:cs typeface="Garamond"/>
                <a:sym typeface="Garamond"/>
              </a:rPr>
              <a:t> + </a:t>
            </a:r>
            <a:r>
              <a:rPr i="0" lang="en" sz="1200" u="none">
                <a:solidFill>
                  <a:srgbClr val="023747"/>
                </a:solidFill>
                <a:latin typeface="Garamond"/>
                <a:ea typeface="Garamond"/>
                <a:cs typeface="Garamond"/>
                <a:sym typeface="Garamond"/>
              </a:rPr>
              <a:t>run </a:t>
            </a:r>
            <a:endParaRPr sz="1200">
              <a:solidFill>
                <a:srgbClr val="023747"/>
              </a:solidFill>
              <a:latin typeface="Garamond"/>
              <a:ea typeface="Garamond"/>
              <a:cs typeface="Garamond"/>
              <a:sym typeface="Garamond"/>
            </a:endParaRPr>
          </a:p>
        </p:txBody>
      </p:sp>
      <p:pic>
        <p:nvPicPr>
          <p:cNvPr id="420" name="Google Shape;420;p46"/>
          <p:cNvPicPr preferRelativeResize="0"/>
          <p:nvPr/>
        </p:nvPicPr>
        <p:blipFill>
          <a:blip r:embed="rId4">
            <a:alphaModFix/>
          </a:blip>
          <a:stretch>
            <a:fillRect/>
          </a:stretch>
        </p:blipFill>
        <p:spPr>
          <a:xfrm>
            <a:off x="-53100" y="-262325"/>
            <a:ext cx="1833851" cy="1833876"/>
          </a:xfrm>
          <a:prstGeom prst="rect">
            <a:avLst/>
          </a:prstGeom>
          <a:noFill/>
          <a:ln>
            <a:noFill/>
          </a:ln>
        </p:spPr>
      </p:pic>
      <p:pic>
        <p:nvPicPr>
          <p:cNvPr id="421" name="Google Shape;421;p46"/>
          <p:cNvPicPr preferRelativeResize="0"/>
          <p:nvPr/>
        </p:nvPicPr>
        <p:blipFill>
          <a:blip r:embed="rId5">
            <a:alphaModFix/>
          </a:blip>
          <a:stretch>
            <a:fillRect/>
          </a:stretch>
        </p:blipFill>
        <p:spPr>
          <a:xfrm>
            <a:off x="1594275" y="0"/>
            <a:ext cx="7550950" cy="4048648"/>
          </a:xfrm>
          <a:prstGeom prst="rect">
            <a:avLst/>
          </a:prstGeom>
          <a:noFill/>
          <a:ln>
            <a:noFill/>
          </a:ln>
        </p:spPr>
      </p:pic>
      <p:sp>
        <p:nvSpPr>
          <p:cNvPr id="422" name="Google Shape;422;p46"/>
          <p:cNvSpPr txBox="1"/>
          <p:nvPr/>
        </p:nvSpPr>
        <p:spPr>
          <a:xfrm>
            <a:off x="0" y="4048650"/>
            <a:ext cx="8889600" cy="324900"/>
          </a:xfrm>
          <a:prstGeom prst="rect">
            <a:avLst/>
          </a:prstGeom>
          <a:noFill/>
          <a:ln>
            <a:noFill/>
          </a:ln>
        </p:spPr>
        <p:txBody>
          <a:bodyPr anchorCtr="0" anchor="t" bIns="33750" lIns="67500" spcFirstLastPara="1" rIns="67500" wrap="square" tIns="33750">
            <a:noAutofit/>
          </a:bodyPr>
          <a:lstStyle/>
          <a:p>
            <a:pPr indent="0" lvl="0" marL="0" rtl="0" algn="l">
              <a:spcBef>
                <a:spcPts val="0"/>
              </a:spcBef>
              <a:spcAft>
                <a:spcPts val="0"/>
              </a:spcAft>
              <a:buClr>
                <a:srgbClr val="000000"/>
              </a:buClr>
              <a:buSzPts val="1300"/>
              <a:buFont typeface="Garamond"/>
              <a:buNone/>
            </a:pPr>
            <a:r>
              <a:rPr lang="en" sz="1300">
                <a:solidFill>
                  <a:schemeClr val="dk1"/>
                </a:solidFill>
                <a:latin typeface="Garamond"/>
                <a:ea typeface="Garamond"/>
                <a:cs typeface="Garamond"/>
                <a:sym typeface="Garamond"/>
              </a:rPr>
              <a:t>Source: </a:t>
            </a:r>
            <a:r>
              <a:rPr lang="en" sz="1300" u="sng">
                <a:solidFill>
                  <a:schemeClr val="dk1"/>
                </a:solidFill>
                <a:latin typeface="Garamond"/>
                <a:ea typeface="Garamond"/>
                <a:cs typeface="Garamond"/>
                <a:sym typeface="Garamond"/>
                <a:hlinkClick r:id="rId6">
                  <a:extLst>
                    <a:ext uri="{A12FA001-AC4F-418D-AE19-62706E023703}">
                      <ahyp:hlinkClr val="tx"/>
                    </a:ext>
                  </a:extLst>
                </a:hlinkClick>
              </a:rPr>
              <a:t>https://therecursive.com/ai-trends-central-and-eastern-europe-report/</a:t>
            </a:r>
            <a:r>
              <a:rPr lang="en" sz="1300">
                <a:solidFill>
                  <a:schemeClr val="dk1"/>
                </a:solidFill>
                <a:latin typeface="Garamond"/>
                <a:ea typeface="Garamond"/>
                <a:cs typeface="Garamond"/>
                <a:sym typeface="Garamond"/>
              </a:rPr>
              <a:t>, </a:t>
            </a:r>
            <a:endParaRPr sz="1300">
              <a:solidFill>
                <a:schemeClr val="dk1"/>
              </a:solidFill>
              <a:latin typeface="Garamond"/>
              <a:ea typeface="Garamond"/>
              <a:cs typeface="Garamond"/>
              <a:sym typeface="Garamond"/>
            </a:endParaRPr>
          </a:p>
          <a:p>
            <a:pPr indent="0" lvl="0" marL="0" rtl="0" algn="l">
              <a:spcBef>
                <a:spcPts val="0"/>
              </a:spcBef>
              <a:spcAft>
                <a:spcPts val="0"/>
              </a:spcAft>
              <a:buClr>
                <a:srgbClr val="000000"/>
              </a:buClr>
              <a:buSzPts val="1300"/>
              <a:buFont typeface="Garamond"/>
              <a:buNone/>
            </a:pPr>
            <a:r>
              <a:rPr lang="en" sz="1300">
                <a:solidFill>
                  <a:schemeClr val="dk1"/>
                </a:solidFill>
                <a:latin typeface="Garamond"/>
                <a:ea typeface="Garamond"/>
                <a:cs typeface="Garamond"/>
                <a:sym typeface="Garamond"/>
              </a:rPr>
              <a:t>Interview: </a:t>
            </a:r>
            <a:r>
              <a:rPr lang="en" sz="1300" u="sng">
                <a:solidFill>
                  <a:schemeClr val="dk1"/>
                </a:solidFill>
                <a:latin typeface="Garamond"/>
                <a:ea typeface="Garamond"/>
                <a:cs typeface="Garamond"/>
                <a:sym typeface="Garamond"/>
                <a:hlinkClick r:id="rId7">
                  <a:extLst>
                    <a:ext uri="{A12FA001-AC4F-418D-AE19-62706E023703}">
                      <ahyp:hlinkClr val="tx"/>
                    </a:ext>
                  </a:extLst>
                </a:hlinkClick>
              </a:rPr>
              <a:t>https://therecursive.com/collaboration-is-the-key-to-success-radovan-kavicky-on-fostering-ai-innovation-in-slovakia/</a:t>
            </a:r>
            <a:endParaRPr sz="1300">
              <a:solidFill>
                <a:schemeClr val="dk1"/>
              </a:solidFill>
              <a:latin typeface="Garamond"/>
              <a:ea typeface="Garamond"/>
              <a:cs typeface="Garamond"/>
              <a:sym typeface="Garamond"/>
            </a:endParaRPr>
          </a:p>
          <a:p>
            <a:pPr indent="0" lvl="0" marL="0" rtl="0" algn="l">
              <a:spcBef>
                <a:spcPts val="0"/>
              </a:spcBef>
              <a:spcAft>
                <a:spcPts val="0"/>
              </a:spcAft>
              <a:buClr>
                <a:srgbClr val="000000"/>
              </a:buClr>
              <a:buSzPts val="1300"/>
              <a:buFont typeface="Garamond"/>
              <a:buNone/>
            </a:pPr>
            <a:r>
              <a:t/>
            </a:r>
            <a:endParaRPr sz="1300">
              <a:solidFill>
                <a:schemeClr val="dk1"/>
              </a:solidFill>
              <a:latin typeface="Garamond"/>
              <a:ea typeface="Garamond"/>
              <a:cs typeface="Garamond"/>
              <a:sym typeface="Garamond"/>
            </a:endParaRPr>
          </a:p>
        </p:txBody>
      </p:sp>
      <p:pic>
        <p:nvPicPr>
          <p:cNvPr id="423" name="Google Shape;423;p46"/>
          <p:cNvPicPr preferRelativeResize="0"/>
          <p:nvPr/>
        </p:nvPicPr>
        <p:blipFill>
          <a:blip r:embed="rId8">
            <a:alphaModFix/>
          </a:blip>
          <a:stretch>
            <a:fillRect/>
          </a:stretch>
        </p:blipFill>
        <p:spPr>
          <a:xfrm>
            <a:off x="-53100" y="1472800"/>
            <a:ext cx="1681701" cy="1590849"/>
          </a:xfrm>
          <a:prstGeom prst="rect">
            <a:avLst/>
          </a:prstGeom>
          <a:noFill/>
          <a:ln>
            <a:noFill/>
          </a:ln>
        </p:spPr>
      </p:pic>
      <p:pic>
        <p:nvPicPr>
          <p:cNvPr id="424" name="Google Shape;424;p46"/>
          <p:cNvPicPr preferRelativeResize="0"/>
          <p:nvPr/>
        </p:nvPicPr>
        <p:blipFill>
          <a:blip r:embed="rId9">
            <a:alphaModFix/>
          </a:blip>
          <a:stretch>
            <a:fillRect/>
          </a:stretch>
        </p:blipFill>
        <p:spPr>
          <a:xfrm>
            <a:off x="12" y="3063645"/>
            <a:ext cx="1681680" cy="887040"/>
          </a:xfrm>
          <a:prstGeom prst="rect">
            <a:avLst/>
          </a:prstGeom>
          <a:noFill/>
          <a:ln>
            <a:noFill/>
          </a:ln>
        </p:spPr>
      </p:pic>
      <p:sp>
        <p:nvSpPr>
          <p:cNvPr id="425" name="Google Shape;425;p46"/>
          <p:cNvSpPr txBox="1"/>
          <p:nvPr/>
        </p:nvSpPr>
        <p:spPr>
          <a:xfrm>
            <a:off x="136950" y="4661300"/>
            <a:ext cx="2066400" cy="264300"/>
          </a:xfrm>
          <a:prstGeom prst="rect">
            <a:avLst/>
          </a:prstGeom>
          <a:noFill/>
          <a:ln>
            <a:noFill/>
          </a:ln>
        </p:spPr>
        <p:txBody>
          <a:bodyPr anchorCtr="0" anchor="t" bIns="35100" lIns="67500" spcFirstLastPara="1" rIns="67500" wrap="square" tIns="35100">
            <a:noAutofit/>
          </a:bodyPr>
          <a:lstStyle/>
          <a:p>
            <a:pPr indent="0" lvl="0" marL="0" marR="0" rtl="0" algn="l">
              <a:lnSpc>
                <a:spcPct val="100000"/>
              </a:lnSpc>
              <a:spcBef>
                <a:spcPts val="0"/>
              </a:spcBef>
              <a:spcAft>
                <a:spcPts val="0"/>
              </a:spcAft>
              <a:buClr>
                <a:srgbClr val="FFFFFF"/>
              </a:buClr>
              <a:buSzPts val="1300"/>
              <a:buFont typeface="Garamond"/>
              <a:buNone/>
            </a:pPr>
            <a:r>
              <a:rPr b="1" lang="en" sz="1200">
                <a:solidFill>
                  <a:srgbClr val="FFFFFF"/>
                </a:solidFill>
                <a:latin typeface="Garamond"/>
                <a:ea typeface="Garamond"/>
                <a:cs typeface="Garamond"/>
                <a:sym typeface="Garamond"/>
              </a:rPr>
              <a:t>29</a:t>
            </a:r>
            <a:r>
              <a:rPr b="1" i="0" lang="en" sz="1200" u="none">
                <a:solidFill>
                  <a:srgbClr val="FFFFFF"/>
                </a:solidFill>
                <a:latin typeface="Garamond"/>
                <a:ea typeface="Garamond"/>
                <a:cs typeface="Garamond"/>
                <a:sym typeface="Garamond"/>
              </a:rPr>
              <a:t>/</a:t>
            </a:r>
            <a:r>
              <a:rPr b="1" lang="en" sz="1200">
                <a:solidFill>
                  <a:srgbClr val="FFFFFF"/>
                </a:solidFill>
                <a:latin typeface="Garamond"/>
                <a:ea typeface="Garamond"/>
                <a:cs typeface="Garamond"/>
                <a:sym typeface="Garamond"/>
              </a:rPr>
              <a:t>30</a:t>
            </a:r>
            <a:r>
              <a:rPr b="1" i="0" lang="en" sz="1200" u="none">
                <a:solidFill>
                  <a:srgbClr val="FFFFFF"/>
                </a:solidFill>
                <a:latin typeface="Garamond"/>
                <a:ea typeface="Garamond"/>
                <a:cs typeface="Garamond"/>
                <a:sym typeface="Garamond"/>
              </a:rPr>
              <a:t>  #</a:t>
            </a:r>
            <a:r>
              <a:rPr b="1" lang="en" sz="1200">
                <a:solidFill>
                  <a:srgbClr val="FFFFFF"/>
                </a:solidFill>
                <a:latin typeface="Garamond"/>
                <a:ea typeface="Garamond"/>
                <a:cs typeface="Garamond"/>
                <a:sym typeface="Garamond"/>
              </a:rPr>
              <a:t>PyDataSK</a:t>
            </a:r>
            <a:r>
              <a:rPr b="1" i="0" lang="en" sz="1200" u="none">
                <a:solidFill>
                  <a:srgbClr val="FFFFFF"/>
                </a:solidFill>
                <a:latin typeface="Garamond"/>
                <a:ea typeface="Garamond"/>
                <a:cs typeface="Garamond"/>
                <a:sym typeface="Garamond"/>
              </a:rPr>
              <a:t> @ sli.do</a:t>
            </a:r>
            <a:endParaRPr sz="1000"/>
          </a:p>
        </p:txBody>
      </p:sp>
      <p:sp>
        <p:nvSpPr>
          <p:cNvPr id="426" name="Google Shape;426;p46"/>
          <p:cNvSpPr txBox="1"/>
          <p:nvPr/>
        </p:nvSpPr>
        <p:spPr>
          <a:xfrm>
            <a:off x="2439035" y="4516040"/>
            <a:ext cx="6706200" cy="514200"/>
          </a:xfrm>
          <a:prstGeom prst="rect">
            <a:avLst/>
          </a:prstGeom>
          <a:noFill/>
          <a:ln>
            <a:noFill/>
          </a:ln>
        </p:spPr>
        <p:txBody>
          <a:bodyPr anchorCtr="0" anchor="ctr" bIns="35100" lIns="67500" spcFirstLastPara="1" rIns="67500" wrap="square" tIns="35100">
            <a:noAutofit/>
          </a:bodyPr>
          <a:lstStyle/>
          <a:p>
            <a:pPr indent="0" lvl="0" marL="0" rtl="0" algn="l">
              <a:spcBef>
                <a:spcPts val="0"/>
              </a:spcBef>
              <a:spcAft>
                <a:spcPts val="0"/>
              </a:spcAft>
              <a:buClr>
                <a:srgbClr val="023747"/>
              </a:buClr>
              <a:buSzPts val="1700"/>
              <a:buFont typeface="Garamond"/>
              <a:buNone/>
            </a:pPr>
            <a:r>
              <a:rPr b="1" lang="en" sz="1600">
                <a:solidFill>
                  <a:schemeClr val="lt1"/>
                </a:solidFill>
                <a:latin typeface="Garamond"/>
                <a:ea typeface="Garamond"/>
                <a:cs typeface="Garamond"/>
                <a:sym typeface="Garamond"/>
              </a:rPr>
              <a:t>Under the Hood of LLM</a:t>
            </a:r>
            <a:endParaRPr b="1" sz="1600">
              <a:solidFill>
                <a:schemeClr val="lt1"/>
              </a:solidFill>
              <a:latin typeface="Garamond"/>
              <a:ea typeface="Garamond"/>
              <a:cs typeface="Garamond"/>
              <a:sym typeface="Garamond"/>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1CDD3"/>
        </a:solidFill>
      </p:bgPr>
    </p:bg>
    <p:spTree>
      <p:nvGrpSpPr>
        <p:cNvPr id="430" name="Shape 430"/>
        <p:cNvGrpSpPr/>
        <p:nvPr/>
      </p:nvGrpSpPr>
      <p:grpSpPr>
        <a:xfrm>
          <a:off x="0" y="0"/>
          <a:ext cx="0" cy="0"/>
          <a:chOff x="0" y="0"/>
          <a:chExt cx="0" cy="0"/>
        </a:xfrm>
      </p:grpSpPr>
      <p:sp>
        <p:nvSpPr>
          <p:cNvPr id="431" name="Google Shape;431;p47"/>
          <p:cNvSpPr txBox="1"/>
          <p:nvPr/>
        </p:nvSpPr>
        <p:spPr>
          <a:xfrm>
            <a:off x="539493" y="195263"/>
            <a:ext cx="8605697" cy="742950"/>
          </a:xfrm>
          <a:prstGeom prst="rect">
            <a:avLst/>
          </a:prstGeom>
          <a:noFill/>
          <a:ln>
            <a:noFill/>
          </a:ln>
        </p:spPr>
        <p:txBody>
          <a:bodyPr anchorCtr="0" anchor="ctr" bIns="35100" lIns="67500" spcFirstLastPara="1" rIns="67500" wrap="square" tIns="35100">
            <a:noAutofit/>
          </a:bodyPr>
          <a:lstStyle/>
          <a:p>
            <a:pPr indent="0" lvl="0" marL="0" marR="0" rtl="0" algn="l">
              <a:lnSpc>
                <a:spcPct val="100000"/>
              </a:lnSpc>
              <a:spcBef>
                <a:spcPts val="0"/>
              </a:spcBef>
              <a:spcAft>
                <a:spcPts val="0"/>
              </a:spcAft>
              <a:buClr>
                <a:srgbClr val="023747"/>
              </a:buClr>
              <a:buSzPts val="2400"/>
              <a:buFont typeface="Garamond"/>
              <a:buNone/>
            </a:pPr>
            <a:r>
              <a:rPr b="1" i="0" lang="en" sz="2400" u="none">
                <a:solidFill>
                  <a:srgbClr val="023747"/>
                </a:solidFill>
                <a:latin typeface="Garamond"/>
                <a:ea typeface="Garamond"/>
                <a:cs typeface="Garamond"/>
                <a:sym typeface="Garamond"/>
              </a:rPr>
              <a:t>GapData Institute (GDI) and how to support us.</a:t>
            </a:r>
            <a:endParaRPr sz="1100"/>
          </a:p>
        </p:txBody>
      </p:sp>
      <p:sp>
        <p:nvSpPr>
          <p:cNvPr id="432" name="Google Shape;432;p47"/>
          <p:cNvSpPr txBox="1"/>
          <p:nvPr/>
        </p:nvSpPr>
        <p:spPr>
          <a:xfrm>
            <a:off x="1784021" y="1016794"/>
            <a:ext cx="5144840" cy="3371850"/>
          </a:xfrm>
          <a:prstGeom prst="rect">
            <a:avLst/>
          </a:prstGeom>
          <a:noFill/>
          <a:ln>
            <a:noFill/>
          </a:ln>
        </p:spPr>
        <p:txBody>
          <a:bodyPr anchorCtr="0" anchor="t" bIns="35100" lIns="67500" spcFirstLastPara="1" rIns="67500" wrap="square" tIns="35100">
            <a:noAutofit/>
          </a:bodyPr>
          <a:lstStyle/>
          <a:p>
            <a:pPr indent="-196850" lvl="1" marL="469900" marR="0" rtl="0" algn="l">
              <a:lnSpc>
                <a:spcPct val="100000"/>
              </a:lnSpc>
              <a:spcBef>
                <a:spcPts val="0"/>
              </a:spcBef>
              <a:spcAft>
                <a:spcPts val="0"/>
              </a:spcAft>
              <a:buClr>
                <a:srgbClr val="023747"/>
              </a:buClr>
              <a:buSzPts val="1100"/>
              <a:buFont typeface="Noto Sans Symbols"/>
              <a:buChar char="🞑"/>
            </a:pPr>
            <a:r>
              <a:rPr b="1" i="0" lang="en" sz="1500" u="none" cap="none" strike="noStrike">
                <a:solidFill>
                  <a:srgbClr val="023747"/>
                </a:solidFill>
                <a:latin typeface="Garamond"/>
                <a:ea typeface="Garamond"/>
                <a:cs typeface="Garamond"/>
                <a:sym typeface="Garamond"/>
              </a:rPr>
              <a:t>Economic Research &amp; Public Policy &amp; Data Science</a:t>
            </a:r>
            <a:r>
              <a:rPr b="1" lang="en" sz="1500">
                <a:solidFill>
                  <a:srgbClr val="023747"/>
                </a:solidFill>
                <a:latin typeface="Garamond"/>
                <a:ea typeface="Garamond"/>
                <a:cs typeface="Garamond"/>
                <a:sym typeface="Garamond"/>
              </a:rPr>
              <a:t> +</a:t>
            </a:r>
            <a:r>
              <a:rPr b="1" i="0" lang="en" sz="1500" u="none" cap="none" strike="noStrike">
                <a:solidFill>
                  <a:srgbClr val="023747"/>
                </a:solidFill>
                <a:latin typeface="Garamond"/>
                <a:ea typeface="Garamond"/>
                <a:cs typeface="Garamond"/>
                <a:sym typeface="Garamond"/>
              </a:rPr>
              <a:t> AI think-tank (data-tank)</a:t>
            </a:r>
            <a:endParaRPr sz="1100"/>
          </a:p>
          <a:p>
            <a:pPr indent="-196850" lvl="1" marL="469900" marR="0" rtl="0" algn="l">
              <a:lnSpc>
                <a:spcPct val="100000"/>
              </a:lnSpc>
              <a:spcBef>
                <a:spcPts val="400"/>
              </a:spcBef>
              <a:spcAft>
                <a:spcPts val="0"/>
              </a:spcAft>
              <a:buClr>
                <a:srgbClr val="023747"/>
              </a:buClr>
              <a:buSzPts val="1100"/>
              <a:buFont typeface="Noto Sans Symbols"/>
              <a:buChar char="🞑"/>
            </a:pPr>
            <a:r>
              <a:rPr b="1" i="0" lang="en" sz="1500" u="none" cap="none" strike="noStrike">
                <a:solidFill>
                  <a:srgbClr val="023747"/>
                </a:solidFill>
                <a:latin typeface="Garamond"/>
                <a:ea typeface="Garamond"/>
                <a:cs typeface="Garamond"/>
                <a:sym typeface="Garamond"/>
              </a:rPr>
              <a:t>Data. Think. Change. </a:t>
            </a:r>
            <a:endParaRPr sz="1100"/>
          </a:p>
          <a:p>
            <a:pPr indent="-196850" lvl="1" marL="469900" marR="0" rtl="0" algn="l">
              <a:lnSpc>
                <a:spcPct val="100000"/>
              </a:lnSpc>
              <a:spcBef>
                <a:spcPts val="400"/>
              </a:spcBef>
              <a:spcAft>
                <a:spcPts val="0"/>
              </a:spcAft>
              <a:buClr>
                <a:srgbClr val="023747"/>
              </a:buClr>
              <a:buSzPts val="1100"/>
              <a:buFont typeface="Noto Sans Symbols"/>
              <a:buChar char="🞑"/>
            </a:pPr>
            <a:r>
              <a:rPr b="1" i="0" lang="en" sz="1500" u="none" cap="none" strike="noStrike">
                <a:solidFill>
                  <a:srgbClr val="023747"/>
                </a:solidFill>
                <a:latin typeface="Garamond"/>
                <a:ea typeface="Garamond"/>
                <a:cs typeface="Garamond"/>
                <a:sym typeface="Garamond"/>
              </a:rPr>
              <a:t>GapData Institute (GDI) is a non-profit nonpartisan research institution harnessing power of data &amp; wisdom of economics for public good.</a:t>
            </a:r>
            <a:endParaRPr sz="1100"/>
          </a:p>
          <a:p>
            <a:pPr indent="-196850" lvl="1" marL="469900" marR="0" rtl="0" algn="l">
              <a:lnSpc>
                <a:spcPct val="100000"/>
              </a:lnSpc>
              <a:spcBef>
                <a:spcPts val="400"/>
              </a:spcBef>
              <a:spcAft>
                <a:spcPts val="0"/>
              </a:spcAft>
              <a:buClr>
                <a:srgbClr val="023747"/>
              </a:buClr>
              <a:buSzPts val="1100"/>
              <a:buFont typeface="Noto Sans Symbols"/>
              <a:buChar char="🞑"/>
            </a:pPr>
            <a:r>
              <a:rPr b="1" i="0" lang="en" sz="1500" u="none" cap="none" strike="noStrike">
                <a:solidFill>
                  <a:srgbClr val="023747"/>
                </a:solidFill>
                <a:latin typeface="Garamond"/>
                <a:ea typeface="Garamond"/>
                <a:cs typeface="Garamond"/>
                <a:sym typeface="Garamond"/>
              </a:rPr>
              <a:t>Transparent account (from day #1; SK7383300000002200933920 https://www.fio.sk/ib2/transparent?a=2200933920)</a:t>
            </a:r>
            <a:endParaRPr sz="1100"/>
          </a:p>
          <a:p>
            <a:pPr indent="-196850" lvl="1" marL="469900" marR="0" rtl="0" algn="l">
              <a:lnSpc>
                <a:spcPct val="100000"/>
              </a:lnSpc>
              <a:spcBef>
                <a:spcPts val="400"/>
              </a:spcBef>
              <a:spcAft>
                <a:spcPts val="0"/>
              </a:spcAft>
              <a:buClr>
                <a:srgbClr val="023747"/>
              </a:buClr>
              <a:buSzPts val="1100"/>
              <a:buFont typeface="Noto Sans Symbols"/>
              <a:buChar char="🞑"/>
            </a:pPr>
            <a:r>
              <a:rPr b="1" i="0" lang="en" sz="1500" u="none" cap="none" strike="noStrike">
                <a:solidFill>
                  <a:srgbClr val="023747"/>
                </a:solidFill>
                <a:latin typeface="Garamond"/>
                <a:ea typeface="Garamond"/>
                <a:cs typeface="Garamond"/>
                <a:sym typeface="Garamond"/>
              </a:rPr>
              <a:t>Partnership (openness, transparency)</a:t>
            </a:r>
            <a:endParaRPr sz="1100"/>
          </a:p>
          <a:p>
            <a:pPr indent="-196850" lvl="1" marL="469900" marR="0" rtl="0" algn="l">
              <a:lnSpc>
                <a:spcPct val="100000"/>
              </a:lnSpc>
              <a:spcBef>
                <a:spcPts val="400"/>
              </a:spcBef>
              <a:spcAft>
                <a:spcPts val="0"/>
              </a:spcAft>
              <a:buClr>
                <a:srgbClr val="023747"/>
              </a:buClr>
              <a:buSzPts val="1100"/>
              <a:buFont typeface="Noto Sans Symbols"/>
              <a:buChar char="🞑"/>
            </a:pPr>
            <a:r>
              <a:rPr b="1" i="0" lang="en" sz="1500" u="none" cap="none" strike="noStrike">
                <a:solidFill>
                  <a:srgbClr val="023747"/>
                </a:solidFill>
                <a:latin typeface="Garamond"/>
                <a:ea typeface="Garamond"/>
                <a:cs typeface="Garamond"/>
                <a:sym typeface="Garamond"/>
              </a:rPr>
              <a:t>Slides (this talk): </a:t>
            </a:r>
            <a:r>
              <a:rPr b="1" lang="en" sz="1500">
                <a:solidFill>
                  <a:srgbClr val="023747"/>
                </a:solidFill>
                <a:latin typeface="Garamond"/>
                <a:ea typeface="Garamond"/>
                <a:cs typeface="Garamond"/>
                <a:sym typeface="Garamond"/>
              </a:rPr>
              <a:t>tinyurl.com/slides-pydataSKMeetup29</a:t>
            </a:r>
            <a:endParaRPr sz="1100"/>
          </a:p>
          <a:p>
            <a:pPr indent="-190500" lvl="1" marL="469900" marR="0" rtl="0" algn="l">
              <a:lnSpc>
                <a:spcPct val="100000"/>
              </a:lnSpc>
              <a:spcBef>
                <a:spcPts val="400"/>
              </a:spcBef>
              <a:spcAft>
                <a:spcPts val="0"/>
              </a:spcAft>
              <a:buClr>
                <a:srgbClr val="023747"/>
              </a:buClr>
              <a:buSzPts val="1000"/>
              <a:buFont typeface="Noto Sans Symbols"/>
              <a:buChar char="🞑"/>
            </a:pPr>
            <a:r>
              <a:rPr b="1" i="0" lang="en" u="none" cap="none" strike="noStrike">
                <a:solidFill>
                  <a:srgbClr val="023747"/>
                </a:solidFill>
                <a:latin typeface="Garamond"/>
                <a:ea typeface="Garamond"/>
                <a:cs typeface="Garamond"/>
                <a:sym typeface="Garamond"/>
              </a:rPr>
              <a:t>https://github.com/radovankavicky/</a:t>
            </a:r>
            <a:r>
              <a:rPr b="1" lang="en">
                <a:solidFill>
                  <a:srgbClr val="023747"/>
                </a:solidFill>
                <a:latin typeface="Garamond"/>
                <a:ea typeface="Garamond"/>
                <a:cs typeface="Garamond"/>
                <a:sym typeface="Garamond"/>
              </a:rPr>
              <a:t>PyDataSKMeetup29</a:t>
            </a:r>
            <a:endParaRPr sz="1000"/>
          </a:p>
        </p:txBody>
      </p:sp>
      <p:pic>
        <p:nvPicPr>
          <p:cNvPr id="433" name="Google Shape;433;p47"/>
          <p:cNvPicPr preferRelativeResize="0"/>
          <p:nvPr/>
        </p:nvPicPr>
        <p:blipFill rotWithShape="1">
          <a:blip r:embed="rId3">
            <a:alphaModFix/>
          </a:blip>
          <a:srcRect b="0" l="0" r="0" t="0"/>
          <a:stretch/>
        </p:blipFill>
        <p:spPr>
          <a:xfrm>
            <a:off x="251287" y="1006078"/>
            <a:ext cx="1532334" cy="1510903"/>
          </a:xfrm>
          <a:prstGeom prst="rect">
            <a:avLst/>
          </a:prstGeom>
          <a:noFill/>
          <a:ln>
            <a:noFill/>
          </a:ln>
        </p:spPr>
      </p:pic>
      <p:pic>
        <p:nvPicPr>
          <p:cNvPr id="434" name="Google Shape;434;p47"/>
          <p:cNvPicPr preferRelativeResize="0"/>
          <p:nvPr/>
        </p:nvPicPr>
        <p:blipFill rotWithShape="1">
          <a:blip r:embed="rId4">
            <a:alphaModFix/>
          </a:blip>
          <a:srcRect b="0" l="0" r="0" t="0"/>
          <a:stretch/>
        </p:blipFill>
        <p:spPr>
          <a:xfrm>
            <a:off x="251287" y="2842022"/>
            <a:ext cx="1669691" cy="741759"/>
          </a:xfrm>
          <a:prstGeom prst="rect">
            <a:avLst/>
          </a:prstGeom>
          <a:noFill/>
          <a:ln>
            <a:noFill/>
          </a:ln>
        </p:spPr>
      </p:pic>
      <p:pic>
        <p:nvPicPr>
          <p:cNvPr id="435" name="Google Shape;435;p47"/>
          <p:cNvPicPr preferRelativeResize="0"/>
          <p:nvPr/>
        </p:nvPicPr>
        <p:blipFill rotWithShape="1">
          <a:blip r:embed="rId5">
            <a:alphaModFix/>
          </a:blip>
          <a:srcRect b="0" l="0" r="0" t="0"/>
          <a:stretch/>
        </p:blipFill>
        <p:spPr>
          <a:xfrm>
            <a:off x="251287" y="3583781"/>
            <a:ext cx="1463659" cy="757237"/>
          </a:xfrm>
          <a:prstGeom prst="rect">
            <a:avLst/>
          </a:prstGeom>
          <a:noFill/>
          <a:ln>
            <a:noFill/>
          </a:ln>
        </p:spPr>
      </p:pic>
      <p:pic>
        <p:nvPicPr>
          <p:cNvPr id="436" name="Google Shape;436;p47"/>
          <p:cNvPicPr preferRelativeResize="0"/>
          <p:nvPr/>
        </p:nvPicPr>
        <p:blipFill rotWithShape="1">
          <a:blip r:embed="rId6">
            <a:alphaModFix/>
          </a:blip>
          <a:srcRect b="0" l="0" r="0" t="0"/>
          <a:stretch/>
        </p:blipFill>
        <p:spPr>
          <a:xfrm>
            <a:off x="6996743" y="225028"/>
            <a:ext cx="2057936" cy="1969294"/>
          </a:xfrm>
          <a:prstGeom prst="rect">
            <a:avLst/>
          </a:prstGeom>
          <a:noFill/>
          <a:ln>
            <a:noFill/>
          </a:ln>
        </p:spPr>
      </p:pic>
      <p:pic>
        <p:nvPicPr>
          <p:cNvPr id="437" name="Google Shape;437;p47"/>
          <p:cNvPicPr preferRelativeResize="0"/>
          <p:nvPr/>
        </p:nvPicPr>
        <p:blipFill rotWithShape="1">
          <a:blip r:embed="rId7">
            <a:alphaModFix/>
          </a:blip>
          <a:srcRect b="0" l="0" r="0" t="0"/>
          <a:stretch/>
        </p:blipFill>
        <p:spPr>
          <a:xfrm>
            <a:off x="6996743" y="2253853"/>
            <a:ext cx="2147256" cy="2203847"/>
          </a:xfrm>
          <a:prstGeom prst="rect">
            <a:avLst/>
          </a:prstGeom>
          <a:noFill/>
          <a:ln>
            <a:noFill/>
          </a:ln>
        </p:spPr>
      </p:pic>
      <p:sp>
        <p:nvSpPr>
          <p:cNvPr id="438" name="Google Shape;438;p47"/>
          <p:cNvSpPr txBox="1"/>
          <p:nvPr/>
        </p:nvSpPr>
        <p:spPr>
          <a:xfrm>
            <a:off x="136950" y="4661300"/>
            <a:ext cx="2066400" cy="264300"/>
          </a:xfrm>
          <a:prstGeom prst="rect">
            <a:avLst/>
          </a:prstGeom>
          <a:noFill/>
          <a:ln>
            <a:noFill/>
          </a:ln>
        </p:spPr>
        <p:txBody>
          <a:bodyPr anchorCtr="0" anchor="t" bIns="35100" lIns="67500" spcFirstLastPara="1" rIns="67500" wrap="square" tIns="35100">
            <a:noAutofit/>
          </a:bodyPr>
          <a:lstStyle/>
          <a:p>
            <a:pPr indent="0" lvl="0" marL="0" marR="0" rtl="0" algn="l">
              <a:lnSpc>
                <a:spcPct val="100000"/>
              </a:lnSpc>
              <a:spcBef>
                <a:spcPts val="0"/>
              </a:spcBef>
              <a:spcAft>
                <a:spcPts val="0"/>
              </a:spcAft>
              <a:buClr>
                <a:srgbClr val="FFFFFF"/>
              </a:buClr>
              <a:buSzPts val="1300"/>
              <a:buFont typeface="Garamond"/>
              <a:buNone/>
            </a:pPr>
            <a:r>
              <a:rPr b="1" lang="en" sz="1200">
                <a:solidFill>
                  <a:srgbClr val="FFFFFF"/>
                </a:solidFill>
                <a:latin typeface="Garamond"/>
                <a:ea typeface="Garamond"/>
                <a:cs typeface="Garamond"/>
                <a:sym typeface="Garamond"/>
              </a:rPr>
              <a:t>30</a:t>
            </a:r>
            <a:r>
              <a:rPr b="1" i="0" lang="en" sz="1200" u="none">
                <a:solidFill>
                  <a:srgbClr val="FFFFFF"/>
                </a:solidFill>
                <a:latin typeface="Garamond"/>
                <a:ea typeface="Garamond"/>
                <a:cs typeface="Garamond"/>
                <a:sym typeface="Garamond"/>
              </a:rPr>
              <a:t>/</a:t>
            </a:r>
            <a:r>
              <a:rPr b="1" lang="en" sz="1200">
                <a:solidFill>
                  <a:srgbClr val="FFFFFF"/>
                </a:solidFill>
                <a:latin typeface="Garamond"/>
                <a:ea typeface="Garamond"/>
                <a:cs typeface="Garamond"/>
                <a:sym typeface="Garamond"/>
              </a:rPr>
              <a:t>30</a:t>
            </a:r>
            <a:r>
              <a:rPr b="1" i="0" lang="en" sz="1200" u="none">
                <a:solidFill>
                  <a:srgbClr val="FFFFFF"/>
                </a:solidFill>
                <a:latin typeface="Garamond"/>
                <a:ea typeface="Garamond"/>
                <a:cs typeface="Garamond"/>
                <a:sym typeface="Garamond"/>
              </a:rPr>
              <a:t>  #</a:t>
            </a:r>
            <a:r>
              <a:rPr b="1" lang="en" sz="1200">
                <a:solidFill>
                  <a:srgbClr val="FFFFFF"/>
                </a:solidFill>
                <a:latin typeface="Garamond"/>
                <a:ea typeface="Garamond"/>
                <a:cs typeface="Garamond"/>
                <a:sym typeface="Garamond"/>
              </a:rPr>
              <a:t>PyDataSK</a:t>
            </a:r>
            <a:r>
              <a:rPr b="1" i="0" lang="en" sz="1200" u="none">
                <a:solidFill>
                  <a:srgbClr val="FFFFFF"/>
                </a:solidFill>
                <a:latin typeface="Garamond"/>
                <a:ea typeface="Garamond"/>
                <a:cs typeface="Garamond"/>
                <a:sym typeface="Garamond"/>
              </a:rPr>
              <a:t> @ sli.do</a:t>
            </a:r>
            <a:endParaRPr sz="1000"/>
          </a:p>
        </p:txBody>
      </p:sp>
      <p:sp>
        <p:nvSpPr>
          <p:cNvPr id="439" name="Google Shape;439;p47"/>
          <p:cNvSpPr txBox="1"/>
          <p:nvPr/>
        </p:nvSpPr>
        <p:spPr>
          <a:xfrm>
            <a:off x="2439035" y="4516040"/>
            <a:ext cx="6706200" cy="514200"/>
          </a:xfrm>
          <a:prstGeom prst="rect">
            <a:avLst/>
          </a:prstGeom>
          <a:noFill/>
          <a:ln>
            <a:noFill/>
          </a:ln>
        </p:spPr>
        <p:txBody>
          <a:bodyPr anchorCtr="0" anchor="ctr" bIns="35100" lIns="67500" spcFirstLastPara="1" rIns="67500" wrap="square" tIns="35100">
            <a:noAutofit/>
          </a:bodyPr>
          <a:lstStyle/>
          <a:p>
            <a:pPr indent="0" lvl="0" marL="0" rtl="0" algn="l">
              <a:spcBef>
                <a:spcPts val="0"/>
              </a:spcBef>
              <a:spcAft>
                <a:spcPts val="0"/>
              </a:spcAft>
              <a:buClr>
                <a:srgbClr val="023747"/>
              </a:buClr>
              <a:buSzPts val="1700"/>
              <a:buFont typeface="Garamond"/>
              <a:buNone/>
            </a:pPr>
            <a:r>
              <a:rPr b="1" lang="en" sz="1600">
                <a:solidFill>
                  <a:schemeClr val="lt1"/>
                </a:solidFill>
                <a:latin typeface="Garamond"/>
                <a:ea typeface="Garamond"/>
                <a:cs typeface="Garamond"/>
                <a:sym typeface="Garamond"/>
              </a:rPr>
              <a:t>Under the Hood of LLM</a:t>
            </a:r>
            <a:endParaRPr b="1" sz="1600">
              <a:solidFill>
                <a:schemeClr val="lt1"/>
              </a:solidFill>
              <a:latin typeface="Garamond"/>
              <a:ea typeface="Garamond"/>
              <a:cs typeface="Garamond"/>
              <a:sym typeface="Garamond"/>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1CDD3"/>
        </a:solidFill>
      </p:bgPr>
    </p:bg>
    <p:spTree>
      <p:nvGrpSpPr>
        <p:cNvPr id="443" name="Shape 443"/>
        <p:cNvGrpSpPr/>
        <p:nvPr/>
      </p:nvGrpSpPr>
      <p:grpSpPr>
        <a:xfrm>
          <a:off x="0" y="0"/>
          <a:ext cx="0" cy="0"/>
          <a:chOff x="0" y="0"/>
          <a:chExt cx="0" cy="0"/>
        </a:xfrm>
      </p:grpSpPr>
      <p:sp>
        <p:nvSpPr>
          <p:cNvPr id="444" name="Google Shape;444;p48"/>
          <p:cNvSpPr txBox="1"/>
          <p:nvPr/>
        </p:nvSpPr>
        <p:spPr>
          <a:xfrm>
            <a:off x="684787" y="141684"/>
            <a:ext cx="8154333" cy="917971"/>
          </a:xfrm>
          <a:prstGeom prst="rect">
            <a:avLst/>
          </a:prstGeom>
          <a:noFill/>
          <a:ln>
            <a:noFill/>
          </a:ln>
        </p:spPr>
        <p:txBody>
          <a:bodyPr anchorCtr="0" anchor="ctr" bIns="35100" lIns="67500" spcFirstLastPara="1" rIns="67500" wrap="square" tIns="35100">
            <a:noAutofit/>
          </a:bodyPr>
          <a:lstStyle/>
          <a:p>
            <a:pPr indent="0" lvl="0" marL="0" marR="0" rtl="0" algn="l">
              <a:lnSpc>
                <a:spcPct val="80000"/>
              </a:lnSpc>
              <a:spcBef>
                <a:spcPts val="0"/>
              </a:spcBef>
              <a:spcAft>
                <a:spcPts val="0"/>
              </a:spcAft>
              <a:buClr>
                <a:srgbClr val="023747"/>
              </a:buClr>
              <a:buSzPts val="3000"/>
              <a:buFont typeface="Garamond"/>
              <a:buNone/>
            </a:pPr>
            <a:r>
              <a:rPr b="1" i="0" lang="en" sz="3000" u="none">
                <a:solidFill>
                  <a:srgbClr val="023747"/>
                </a:solidFill>
                <a:latin typeface="Garamond"/>
                <a:ea typeface="Garamond"/>
                <a:cs typeface="Garamond"/>
                <a:sym typeface="Garamond"/>
              </a:rPr>
              <a:t>Thank you for your attention</a:t>
            </a:r>
            <a:endParaRPr sz="1100"/>
          </a:p>
        </p:txBody>
      </p:sp>
      <p:sp>
        <p:nvSpPr>
          <p:cNvPr id="445" name="Google Shape;445;p48"/>
          <p:cNvSpPr txBox="1"/>
          <p:nvPr/>
        </p:nvSpPr>
        <p:spPr>
          <a:xfrm>
            <a:off x="395390" y="897731"/>
            <a:ext cx="8154333" cy="3371850"/>
          </a:xfrm>
          <a:prstGeom prst="rect">
            <a:avLst/>
          </a:prstGeom>
          <a:noFill/>
          <a:ln>
            <a:noFill/>
          </a:ln>
        </p:spPr>
        <p:txBody>
          <a:bodyPr anchorCtr="0" anchor="t" bIns="35100" lIns="67500" spcFirstLastPara="1" rIns="67500" wrap="square" tIns="35100">
            <a:noAutofit/>
          </a:bodyPr>
          <a:lstStyle/>
          <a:p>
            <a:pPr indent="-190500" lvl="1" marL="482600" marR="0" rtl="0" algn="l">
              <a:lnSpc>
                <a:spcPct val="100000"/>
              </a:lnSpc>
              <a:spcBef>
                <a:spcPts val="0"/>
              </a:spcBef>
              <a:spcAft>
                <a:spcPts val="0"/>
              </a:spcAft>
              <a:buClr>
                <a:srgbClr val="000000"/>
              </a:buClr>
              <a:buSzPts val="1600"/>
              <a:buFont typeface="Garamond"/>
              <a:buNone/>
            </a:pPr>
            <a:r>
              <a:rPr b="1" i="0" lang="en" sz="1600" u="sng" cap="none" strike="noStrike">
                <a:latin typeface="Garamond"/>
                <a:ea typeface="Garamond"/>
                <a:cs typeface="Garamond"/>
                <a:sym typeface="Garamond"/>
              </a:rPr>
              <a:t>Contact:</a:t>
            </a:r>
            <a:endParaRPr sz="1100"/>
          </a:p>
          <a:p>
            <a:pPr indent="-190500" lvl="1" marL="482600" marR="0" rtl="0" algn="l">
              <a:lnSpc>
                <a:spcPct val="100000"/>
              </a:lnSpc>
              <a:spcBef>
                <a:spcPts val="400"/>
              </a:spcBef>
              <a:spcAft>
                <a:spcPts val="0"/>
              </a:spcAft>
              <a:buClr>
                <a:srgbClr val="000000"/>
              </a:buClr>
              <a:buSzPts val="1500"/>
              <a:buFont typeface="Garamond"/>
              <a:buNone/>
            </a:pPr>
            <a:r>
              <a:rPr b="1" i="0" lang="en" sz="1500" u="none" cap="none" strike="noStrike">
                <a:latin typeface="Garamond"/>
                <a:ea typeface="Garamond"/>
                <a:cs typeface="Garamond"/>
                <a:sym typeface="Garamond"/>
              </a:rPr>
              <a:t>Radovan Kavicky</a:t>
            </a:r>
            <a:endParaRPr sz="1100"/>
          </a:p>
          <a:p>
            <a:pPr indent="-190500" lvl="1" marL="482600" marR="0" rtl="0" algn="l">
              <a:lnSpc>
                <a:spcPct val="100000"/>
              </a:lnSpc>
              <a:spcBef>
                <a:spcPts val="400"/>
              </a:spcBef>
              <a:spcAft>
                <a:spcPts val="0"/>
              </a:spcAft>
              <a:buClr>
                <a:srgbClr val="000000"/>
              </a:buClr>
              <a:buSzPts val="1500"/>
              <a:buFont typeface="Twentieth Century"/>
              <a:buNone/>
            </a:pPr>
            <a:r>
              <a:rPr b="1" i="0" lang="en" sz="1500" u="sng" cap="none" strike="noStrike">
                <a:latin typeface="Twentieth Century"/>
                <a:ea typeface="Twentieth Century"/>
                <a:cs typeface="Twentieth Century"/>
                <a:sym typeface="Twentieth Century"/>
                <a:hlinkClick r:id="rId3"/>
              </a:rPr>
              <a:t>radovan.kavicky@gmail.com</a:t>
            </a:r>
            <a:endParaRPr sz="1500">
              <a:latin typeface="Twentieth Century"/>
              <a:ea typeface="Twentieth Century"/>
              <a:cs typeface="Twentieth Century"/>
              <a:sym typeface="Twentieth Century"/>
            </a:endParaRPr>
          </a:p>
          <a:p>
            <a:pPr indent="-190500" lvl="1" marL="482600" rtl="0" algn="l">
              <a:spcBef>
                <a:spcPts val="400"/>
              </a:spcBef>
              <a:spcAft>
                <a:spcPts val="0"/>
              </a:spcAft>
              <a:buClr>
                <a:schemeClr val="dk1"/>
              </a:buClr>
              <a:buSzPts val="1500"/>
              <a:buFont typeface="Twentieth Century"/>
              <a:buNone/>
            </a:pPr>
            <a:r>
              <a:rPr b="1" lang="en" sz="1500" u="sng">
                <a:solidFill>
                  <a:schemeClr val="dk1"/>
                </a:solidFill>
                <a:latin typeface="Twentieth Century"/>
                <a:ea typeface="Twentieth Century"/>
                <a:cs typeface="Twentieth Century"/>
                <a:sym typeface="Twentieth Century"/>
              </a:rPr>
              <a:t>slovakia</a:t>
            </a:r>
            <a:r>
              <a:rPr b="1" lang="en" sz="1500" u="sng">
                <a:solidFill>
                  <a:schemeClr val="dk1"/>
                </a:solidFill>
                <a:latin typeface="Twentieth Century"/>
                <a:ea typeface="Twentieth Century"/>
                <a:cs typeface="Twentieth Century"/>
                <a:sym typeface="Twentieth Century"/>
                <a:hlinkClick r:id="rId4">
                  <a:extLst>
                    <a:ext uri="{A12FA001-AC4F-418D-AE19-62706E023703}">
                      <ahyp:hlinkClr val="tx"/>
                    </a:ext>
                  </a:extLst>
                </a:hlinkClick>
              </a:rPr>
              <a:t>@</a:t>
            </a:r>
            <a:r>
              <a:rPr b="1" lang="en" sz="1500" u="sng">
                <a:solidFill>
                  <a:schemeClr val="dk1"/>
                </a:solidFill>
                <a:latin typeface="Twentieth Century"/>
                <a:ea typeface="Twentieth Century"/>
                <a:cs typeface="Twentieth Century"/>
                <a:sym typeface="Twentieth Century"/>
              </a:rPr>
              <a:t>pydata.org</a:t>
            </a:r>
            <a:endParaRPr b="1" sz="1500" u="sng">
              <a:solidFill>
                <a:schemeClr val="dk1"/>
              </a:solidFill>
              <a:latin typeface="Twentieth Century"/>
              <a:ea typeface="Twentieth Century"/>
              <a:cs typeface="Twentieth Century"/>
              <a:sym typeface="Twentieth Century"/>
            </a:endParaRPr>
          </a:p>
          <a:p>
            <a:pPr indent="-190500" lvl="1" marL="482600" rtl="0" algn="l">
              <a:spcBef>
                <a:spcPts val="400"/>
              </a:spcBef>
              <a:spcAft>
                <a:spcPts val="0"/>
              </a:spcAft>
              <a:buClr>
                <a:schemeClr val="dk1"/>
              </a:buClr>
              <a:buSzPts val="1500"/>
              <a:buFont typeface="Garamond"/>
              <a:buNone/>
            </a:pPr>
            <a:r>
              <a:rPr b="1" lang="en" sz="1500">
                <a:solidFill>
                  <a:schemeClr val="dk1"/>
                </a:solidFill>
                <a:latin typeface="Garamond"/>
                <a:ea typeface="Garamond"/>
                <a:cs typeface="Garamond"/>
                <a:sym typeface="Garamond"/>
              </a:rPr>
              <a:t>+421 949 716 214 (SK)</a:t>
            </a:r>
            <a:endParaRPr b="1" sz="1500">
              <a:latin typeface="Garamond"/>
              <a:ea typeface="Garamond"/>
              <a:cs typeface="Garamond"/>
              <a:sym typeface="Garamond"/>
            </a:endParaRPr>
          </a:p>
          <a:p>
            <a:pPr indent="-190500" lvl="1" marL="482600" marR="0" rtl="0" algn="l">
              <a:lnSpc>
                <a:spcPct val="100000"/>
              </a:lnSpc>
              <a:spcBef>
                <a:spcPts val="400"/>
              </a:spcBef>
              <a:spcAft>
                <a:spcPts val="0"/>
              </a:spcAft>
              <a:buClr>
                <a:srgbClr val="000000"/>
              </a:buClr>
              <a:buSzPts val="1500"/>
              <a:buFont typeface="Garamond"/>
              <a:buNone/>
            </a:pPr>
            <a:r>
              <a:rPr b="1" i="0" lang="en" sz="1500" u="none" cap="none" strike="noStrike">
                <a:latin typeface="Garamond"/>
                <a:ea typeface="Garamond"/>
                <a:cs typeface="Garamond"/>
                <a:sym typeface="Garamond"/>
              </a:rPr>
              <a:t>+420 777 595 262 (CZ)</a:t>
            </a:r>
            <a:endParaRPr sz="1100"/>
          </a:p>
          <a:p>
            <a:pPr indent="-190500" lvl="1" marL="482600" marR="0" rtl="0" algn="l">
              <a:lnSpc>
                <a:spcPct val="100000"/>
              </a:lnSpc>
              <a:spcBef>
                <a:spcPts val="400"/>
              </a:spcBef>
              <a:spcAft>
                <a:spcPts val="0"/>
              </a:spcAft>
              <a:buClr>
                <a:srgbClr val="000000"/>
              </a:buClr>
              <a:buSzPts val="1500"/>
              <a:buFont typeface="Twentieth Century"/>
              <a:buNone/>
            </a:pPr>
            <a:r>
              <a:rPr b="1" i="0" lang="en" sz="1500" u="sng" cap="none" strike="noStrike">
                <a:latin typeface="Twentieth Century"/>
                <a:ea typeface="Twentieth Century"/>
                <a:cs typeface="Twentieth Century"/>
                <a:sym typeface="Twentieth Century"/>
                <a:hlinkClick r:id="rId5"/>
              </a:rPr>
              <a:t>http://www.linkedin.com/in/radovankavicky</a:t>
            </a:r>
            <a:endParaRPr sz="1100"/>
          </a:p>
          <a:p>
            <a:pPr indent="-190500" lvl="1" marL="482600" marR="0" rtl="0" algn="l">
              <a:lnSpc>
                <a:spcPct val="100000"/>
              </a:lnSpc>
              <a:spcBef>
                <a:spcPts val="400"/>
              </a:spcBef>
              <a:spcAft>
                <a:spcPts val="0"/>
              </a:spcAft>
              <a:buClr>
                <a:srgbClr val="000000"/>
              </a:buClr>
              <a:buSzPts val="1500"/>
              <a:buFont typeface="Twentieth Century"/>
              <a:buNone/>
            </a:pPr>
            <a:r>
              <a:t/>
            </a:r>
            <a:endParaRPr sz="1100"/>
          </a:p>
          <a:p>
            <a:pPr indent="-190500" lvl="1" marL="482600" marR="0" rtl="0" algn="l">
              <a:lnSpc>
                <a:spcPct val="100000"/>
              </a:lnSpc>
              <a:spcBef>
                <a:spcPts val="400"/>
              </a:spcBef>
              <a:spcAft>
                <a:spcPts val="0"/>
              </a:spcAft>
              <a:buClr>
                <a:srgbClr val="000000"/>
              </a:buClr>
              <a:buSzPts val="1500"/>
              <a:buFont typeface="Twentieth Century"/>
              <a:buNone/>
            </a:pPr>
            <a:r>
              <a:rPr b="1" i="0" lang="en" sz="1500" u="sng" cap="none" strike="noStrike">
                <a:latin typeface="Twentieth Century"/>
                <a:ea typeface="Twentieth Century"/>
                <a:cs typeface="Twentieth Century"/>
                <a:sym typeface="Twentieth Century"/>
                <a:hlinkClick r:id="rId6"/>
              </a:rPr>
              <a:t>https://gapdata.slack.com/</a:t>
            </a:r>
            <a:endParaRPr sz="1100"/>
          </a:p>
          <a:p>
            <a:pPr indent="0" lvl="1" marL="292100" marR="0" rtl="0" algn="l">
              <a:lnSpc>
                <a:spcPct val="100000"/>
              </a:lnSpc>
              <a:spcBef>
                <a:spcPts val="400"/>
              </a:spcBef>
              <a:spcAft>
                <a:spcPts val="0"/>
              </a:spcAft>
              <a:buClr>
                <a:srgbClr val="000000"/>
              </a:buClr>
              <a:buSzPts val="1400"/>
              <a:buFont typeface="Garamond"/>
              <a:buNone/>
            </a:pPr>
            <a:r>
              <a:t/>
            </a:r>
            <a:endParaRPr sz="1100"/>
          </a:p>
        </p:txBody>
      </p:sp>
      <p:sp>
        <p:nvSpPr>
          <p:cNvPr id="446" name="Google Shape;446;p48"/>
          <p:cNvSpPr txBox="1"/>
          <p:nvPr/>
        </p:nvSpPr>
        <p:spPr>
          <a:xfrm>
            <a:off x="395400" y="3327800"/>
            <a:ext cx="6120300" cy="2108700"/>
          </a:xfrm>
          <a:prstGeom prst="rect">
            <a:avLst/>
          </a:prstGeom>
          <a:noFill/>
          <a:ln>
            <a:noFill/>
          </a:ln>
        </p:spPr>
        <p:txBody>
          <a:bodyPr anchorCtr="0" anchor="t" bIns="35100" lIns="67500" spcFirstLastPara="1" rIns="67500" wrap="square" tIns="35100">
            <a:noAutofit/>
          </a:bodyPr>
          <a:lstStyle/>
          <a:p>
            <a:pPr indent="-190500" lvl="0" marL="482600" marR="0" rtl="0" algn="l">
              <a:lnSpc>
                <a:spcPct val="100000"/>
              </a:lnSpc>
              <a:spcBef>
                <a:spcPts val="400"/>
              </a:spcBef>
              <a:spcAft>
                <a:spcPts val="0"/>
              </a:spcAft>
              <a:buClr>
                <a:srgbClr val="000000"/>
              </a:buClr>
              <a:buSzPts val="1400"/>
              <a:buFont typeface="Twentieth Century"/>
              <a:buNone/>
            </a:pPr>
            <a:r>
              <a:rPr b="1" i="0" lang="en" sz="1400" u="sng">
                <a:latin typeface="Twentieth Century"/>
                <a:ea typeface="Twentieth Century"/>
                <a:cs typeface="Twentieth Century"/>
                <a:sym typeface="Twentieth Century"/>
                <a:hlinkClick r:id="rId7"/>
              </a:rPr>
              <a:t>https://github.com/radovankavicky</a:t>
            </a:r>
            <a:endParaRPr sz="1100"/>
          </a:p>
          <a:p>
            <a:pPr indent="-190500" lvl="0" marL="482600" marR="0" rtl="0" algn="l">
              <a:lnSpc>
                <a:spcPct val="100000"/>
              </a:lnSpc>
              <a:spcBef>
                <a:spcPts val="400"/>
              </a:spcBef>
              <a:spcAft>
                <a:spcPts val="0"/>
              </a:spcAft>
              <a:buClr>
                <a:srgbClr val="000000"/>
              </a:buClr>
              <a:buSzPts val="1400"/>
              <a:buFont typeface="Garamond"/>
              <a:buNone/>
            </a:pPr>
            <a:r>
              <a:rPr b="1" i="0" lang="en" sz="1400" u="none">
                <a:latin typeface="Garamond"/>
                <a:ea typeface="Garamond"/>
                <a:cs typeface="Garamond"/>
                <a:sym typeface="Garamond"/>
              </a:rPr>
              <a:t>https://www.facebook.com/groups/356635138031671</a:t>
            </a:r>
            <a:endParaRPr b="1" i="0" sz="1400" u="none">
              <a:latin typeface="Garamond"/>
              <a:ea typeface="Garamond"/>
              <a:cs typeface="Garamond"/>
              <a:sym typeface="Garamond"/>
            </a:endParaRPr>
          </a:p>
          <a:p>
            <a:pPr indent="-190500" lvl="0" marL="482600" marR="0" rtl="0" algn="l">
              <a:lnSpc>
                <a:spcPct val="100000"/>
              </a:lnSpc>
              <a:spcBef>
                <a:spcPts val="400"/>
              </a:spcBef>
              <a:spcAft>
                <a:spcPts val="0"/>
              </a:spcAft>
              <a:buClr>
                <a:srgbClr val="000000"/>
              </a:buClr>
              <a:buSzPts val="1400"/>
              <a:buFont typeface="Garamond"/>
              <a:buNone/>
            </a:pPr>
            <a:r>
              <a:t/>
            </a:r>
            <a:endParaRPr b="1" sz="400">
              <a:latin typeface="Garamond"/>
              <a:ea typeface="Garamond"/>
              <a:cs typeface="Garamond"/>
              <a:sym typeface="Garamond"/>
            </a:endParaRPr>
          </a:p>
          <a:p>
            <a:pPr indent="-190500" lvl="1" marL="482600" marR="0" rtl="0" algn="l">
              <a:lnSpc>
                <a:spcPct val="100000"/>
              </a:lnSpc>
              <a:spcBef>
                <a:spcPts val="400"/>
              </a:spcBef>
              <a:spcAft>
                <a:spcPts val="0"/>
              </a:spcAft>
              <a:buClr>
                <a:srgbClr val="000000"/>
              </a:buClr>
              <a:buSzPts val="1400"/>
              <a:buFont typeface="Garamond"/>
              <a:buNone/>
            </a:pPr>
            <a:r>
              <a:rPr b="1" i="0" lang="en" sz="1400" u="none" cap="none" strike="noStrike">
                <a:latin typeface="Garamond"/>
                <a:ea typeface="Garamond"/>
                <a:cs typeface="Garamond"/>
                <a:sym typeface="Garamond"/>
              </a:rPr>
              <a:t>@radovankavicky, @PyDataBA, @GapDataInst</a:t>
            </a:r>
            <a:endParaRPr sz="1100"/>
          </a:p>
          <a:p>
            <a:pPr indent="-190500" lvl="1" marL="482600" marR="0" rtl="0" algn="l">
              <a:lnSpc>
                <a:spcPct val="100000"/>
              </a:lnSpc>
              <a:spcBef>
                <a:spcPts val="400"/>
              </a:spcBef>
              <a:spcAft>
                <a:spcPts val="0"/>
              </a:spcAft>
              <a:buClr>
                <a:srgbClr val="000000"/>
              </a:buClr>
              <a:buSzPts val="1600"/>
              <a:buFont typeface="Garamond"/>
              <a:buNone/>
            </a:pPr>
            <a:r>
              <a:rPr b="1" i="0" lang="en" sz="1600" u="none" cap="none" strike="noStrike">
                <a:latin typeface="Garamond"/>
                <a:ea typeface="Garamond"/>
                <a:cs typeface="Garamond"/>
                <a:sym typeface="Garamond"/>
              </a:rPr>
              <a:t> </a:t>
            </a:r>
            <a:endParaRPr sz="1100"/>
          </a:p>
        </p:txBody>
      </p:sp>
      <p:pic>
        <p:nvPicPr>
          <p:cNvPr id="447" name="Google Shape;447;p48"/>
          <p:cNvPicPr preferRelativeResize="0"/>
          <p:nvPr/>
        </p:nvPicPr>
        <p:blipFill rotWithShape="1">
          <a:blip r:embed="rId8">
            <a:alphaModFix/>
          </a:blip>
          <a:srcRect b="0" l="0" r="0" t="0"/>
          <a:stretch/>
        </p:blipFill>
        <p:spPr>
          <a:xfrm>
            <a:off x="251287" y="3489722"/>
            <a:ext cx="366808" cy="323850"/>
          </a:xfrm>
          <a:prstGeom prst="rect">
            <a:avLst/>
          </a:prstGeom>
          <a:noFill/>
          <a:ln>
            <a:noFill/>
          </a:ln>
        </p:spPr>
      </p:pic>
      <p:pic>
        <p:nvPicPr>
          <p:cNvPr id="448" name="Google Shape;448;p48"/>
          <p:cNvPicPr preferRelativeResize="0"/>
          <p:nvPr/>
        </p:nvPicPr>
        <p:blipFill rotWithShape="1">
          <a:blip r:embed="rId9">
            <a:alphaModFix/>
          </a:blip>
          <a:srcRect b="0" l="0" r="0" t="0"/>
          <a:stretch/>
        </p:blipFill>
        <p:spPr>
          <a:xfrm>
            <a:off x="251287" y="4030265"/>
            <a:ext cx="366808" cy="322659"/>
          </a:xfrm>
          <a:prstGeom prst="rect">
            <a:avLst/>
          </a:prstGeom>
          <a:noFill/>
          <a:ln>
            <a:noFill/>
          </a:ln>
        </p:spPr>
      </p:pic>
      <p:pic>
        <p:nvPicPr>
          <p:cNvPr id="449" name="Google Shape;449;p48"/>
          <p:cNvPicPr preferRelativeResize="0"/>
          <p:nvPr/>
        </p:nvPicPr>
        <p:blipFill rotWithShape="1">
          <a:blip r:embed="rId10">
            <a:alphaModFix/>
          </a:blip>
          <a:srcRect b="0" l="0" r="0" t="0"/>
          <a:stretch/>
        </p:blipFill>
        <p:spPr>
          <a:xfrm>
            <a:off x="251287" y="2193131"/>
            <a:ext cx="366808" cy="345281"/>
          </a:xfrm>
          <a:prstGeom prst="rect">
            <a:avLst/>
          </a:prstGeom>
          <a:noFill/>
          <a:ln>
            <a:noFill/>
          </a:ln>
        </p:spPr>
      </p:pic>
      <p:pic>
        <p:nvPicPr>
          <p:cNvPr id="450" name="Google Shape;450;p48"/>
          <p:cNvPicPr preferRelativeResize="0"/>
          <p:nvPr/>
        </p:nvPicPr>
        <p:blipFill rotWithShape="1">
          <a:blip r:embed="rId11">
            <a:alphaModFix/>
          </a:blip>
          <a:srcRect b="0" l="0" r="0" t="0"/>
          <a:stretch/>
        </p:blipFill>
        <p:spPr>
          <a:xfrm>
            <a:off x="251287" y="1653778"/>
            <a:ext cx="366808" cy="323850"/>
          </a:xfrm>
          <a:prstGeom prst="rect">
            <a:avLst/>
          </a:prstGeom>
          <a:noFill/>
          <a:ln>
            <a:noFill/>
          </a:ln>
        </p:spPr>
      </p:pic>
      <p:sp>
        <p:nvSpPr>
          <p:cNvPr id="451" name="Google Shape;451;p48"/>
          <p:cNvSpPr txBox="1"/>
          <p:nvPr/>
        </p:nvSpPr>
        <p:spPr>
          <a:xfrm>
            <a:off x="2439035" y="4516040"/>
            <a:ext cx="6706155" cy="514350"/>
          </a:xfrm>
          <a:prstGeom prst="rect">
            <a:avLst/>
          </a:prstGeom>
          <a:noFill/>
          <a:ln>
            <a:noFill/>
          </a:ln>
        </p:spPr>
        <p:txBody>
          <a:bodyPr anchorCtr="0" anchor="ctr" bIns="35100" lIns="67500" spcFirstLastPara="1" rIns="67500" wrap="square" tIns="35100">
            <a:noAutofit/>
          </a:bodyPr>
          <a:lstStyle/>
          <a:p>
            <a:pPr indent="0" lvl="0" marL="0" marR="0" rtl="0" algn="l">
              <a:lnSpc>
                <a:spcPct val="100000"/>
              </a:lnSpc>
              <a:spcBef>
                <a:spcPts val="0"/>
              </a:spcBef>
              <a:spcAft>
                <a:spcPts val="0"/>
              </a:spcAft>
              <a:buClr>
                <a:srgbClr val="FFFFFF"/>
              </a:buClr>
              <a:buSzPts val="2000"/>
              <a:buFont typeface="Garamond"/>
              <a:buNone/>
            </a:pPr>
            <a:r>
              <a:rPr b="1" i="0" lang="en" sz="2000" u="none">
                <a:solidFill>
                  <a:srgbClr val="FFFFFF"/>
                </a:solidFill>
                <a:latin typeface="Garamond"/>
                <a:ea typeface="Garamond"/>
                <a:cs typeface="Garamond"/>
                <a:sym typeface="Garamond"/>
              </a:rPr>
              <a:t>In case you have any question, feel free to ask.</a:t>
            </a:r>
            <a:endParaRPr sz="1100"/>
          </a:p>
        </p:txBody>
      </p:sp>
      <p:pic>
        <p:nvPicPr>
          <p:cNvPr id="452" name="Google Shape;452;p48"/>
          <p:cNvPicPr preferRelativeResize="0"/>
          <p:nvPr/>
        </p:nvPicPr>
        <p:blipFill rotWithShape="1">
          <a:blip r:embed="rId12">
            <a:alphaModFix/>
          </a:blip>
          <a:srcRect b="0" l="0" r="0" t="0"/>
          <a:stretch/>
        </p:blipFill>
        <p:spPr>
          <a:xfrm>
            <a:off x="5144840" y="138113"/>
            <a:ext cx="3855057" cy="1782365"/>
          </a:xfrm>
          <a:prstGeom prst="rect">
            <a:avLst/>
          </a:prstGeom>
          <a:noFill/>
          <a:ln>
            <a:noFill/>
          </a:ln>
        </p:spPr>
      </p:pic>
      <p:pic>
        <p:nvPicPr>
          <p:cNvPr id="453" name="Google Shape;453;p48"/>
          <p:cNvPicPr preferRelativeResize="0"/>
          <p:nvPr/>
        </p:nvPicPr>
        <p:blipFill rotWithShape="1">
          <a:blip r:embed="rId13">
            <a:alphaModFix/>
          </a:blip>
          <a:srcRect b="0" l="0" r="0" t="0"/>
          <a:stretch/>
        </p:blipFill>
        <p:spPr>
          <a:xfrm>
            <a:off x="5037656" y="2409825"/>
            <a:ext cx="1890713" cy="1924050"/>
          </a:xfrm>
          <a:prstGeom prst="rect">
            <a:avLst/>
          </a:prstGeom>
          <a:noFill/>
          <a:ln>
            <a:noFill/>
          </a:ln>
        </p:spPr>
      </p:pic>
      <p:pic>
        <p:nvPicPr>
          <p:cNvPr id="454" name="Google Shape;454;p48"/>
          <p:cNvPicPr preferRelativeResize="0"/>
          <p:nvPr/>
        </p:nvPicPr>
        <p:blipFill rotWithShape="1">
          <a:blip r:embed="rId14">
            <a:alphaModFix/>
          </a:blip>
          <a:srcRect b="0" l="0" r="0" t="0"/>
          <a:stretch/>
        </p:blipFill>
        <p:spPr>
          <a:xfrm>
            <a:off x="251287" y="2625328"/>
            <a:ext cx="366808" cy="296465"/>
          </a:xfrm>
          <a:prstGeom prst="rect">
            <a:avLst/>
          </a:prstGeom>
          <a:noFill/>
          <a:ln>
            <a:noFill/>
          </a:ln>
        </p:spPr>
      </p:pic>
      <p:pic>
        <p:nvPicPr>
          <p:cNvPr id="455" name="Google Shape;455;p48"/>
          <p:cNvPicPr preferRelativeResize="0"/>
          <p:nvPr/>
        </p:nvPicPr>
        <p:blipFill rotWithShape="1">
          <a:blip r:embed="rId15">
            <a:alphaModFix/>
          </a:blip>
          <a:srcRect b="0" l="0" r="0" t="0"/>
          <a:stretch/>
        </p:blipFill>
        <p:spPr>
          <a:xfrm>
            <a:off x="251287" y="3043834"/>
            <a:ext cx="366808" cy="323850"/>
          </a:xfrm>
          <a:prstGeom prst="rect">
            <a:avLst/>
          </a:prstGeom>
          <a:noFill/>
          <a:ln>
            <a:noFill/>
          </a:ln>
        </p:spPr>
      </p:pic>
      <p:pic>
        <p:nvPicPr>
          <p:cNvPr id="456" name="Google Shape;456;p48"/>
          <p:cNvPicPr preferRelativeResize="0"/>
          <p:nvPr/>
        </p:nvPicPr>
        <p:blipFill rotWithShape="1">
          <a:blip r:embed="rId16">
            <a:alphaModFix/>
          </a:blip>
          <a:srcRect b="0" l="0" r="0" t="0"/>
          <a:stretch/>
        </p:blipFill>
        <p:spPr>
          <a:xfrm>
            <a:off x="6996743" y="2400300"/>
            <a:ext cx="2143125" cy="1933575"/>
          </a:xfrm>
          <a:prstGeom prst="rect">
            <a:avLst/>
          </a:prstGeom>
          <a:noFill/>
          <a:ln>
            <a:noFill/>
          </a:ln>
        </p:spPr>
      </p:pic>
      <p:pic>
        <p:nvPicPr>
          <p:cNvPr id="457" name="Google Shape;457;p48"/>
          <p:cNvPicPr preferRelativeResize="0"/>
          <p:nvPr/>
        </p:nvPicPr>
        <p:blipFill rotWithShape="1">
          <a:blip r:embed="rId17">
            <a:alphaModFix/>
          </a:blip>
          <a:srcRect b="0" l="0" r="0" t="0"/>
          <a:stretch/>
        </p:blipFill>
        <p:spPr>
          <a:xfrm>
            <a:off x="5144840" y="1506140"/>
            <a:ext cx="1463659" cy="757237"/>
          </a:xfrm>
          <a:prstGeom prst="rect">
            <a:avLst/>
          </a:prstGeom>
          <a:noFill/>
          <a:ln>
            <a:noFill/>
          </a:ln>
        </p:spPr>
      </p:pic>
      <p:pic>
        <p:nvPicPr>
          <p:cNvPr id="458" name="Google Shape;458;p48"/>
          <p:cNvPicPr preferRelativeResize="0"/>
          <p:nvPr/>
        </p:nvPicPr>
        <p:blipFill rotWithShape="1">
          <a:blip r:embed="rId18">
            <a:alphaModFix/>
          </a:blip>
          <a:srcRect b="0" l="0" r="0" t="0"/>
          <a:stretch/>
        </p:blipFill>
        <p:spPr>
          <a:xfrm>
            <a:off x="7545765" y="1371600"/>
            <a:ext cx="959894" cy="907256"/>
          </a:xfrm>
          <a:prstGeom prst="rect">
            <a:avLst/>
          </a:prstGeom>
          <a:noFill/>
          <a:ln>
            <a:noFill/>
          </a:ln>
        </p:spPr>
      </p:pic>
      <p:sp>
        <p:nvSpPr>
          <p:cNvPr id="459" name="Google Shape;459;p48"/>
          <p:cNvSpPr txBox="1"/>
          <p:nvPr/>
        </p:nvSpPr>
        <p:spPr>
          <a:xfrm>
            <a:off x="136950" y="4639098"/>
            <a:ext cx="1944900" cy="329400"/>
          </a:xfrm>
          <a:prstGeom prst="rect">
            <a:avLst/>
          </a:prstGeom>
          <a:noFill/>
          <a:ln>
            <a:noFill/>
          </a:ln>
        </p:spPr>
        <p:txBody>
          <a:bodyPr anchorCtr="0" anchor="t" bIns="35100" lIns="67500" spcFirstLastPara="1" rIns="67500" wrap="square" tIns="35100">
            <a:noAutofit/>
          </a:bodyPr>
          <a:lstStyle/>
          <a:p>
            <a:pPr indent="0" lvl="0" marL="0" marR="0" rtl="0" algn="l">
              <a:lnSpc>
                <a:spcPct val="100000"/>
              </a:lnSpc>
              <a:spcBef>
                <a:spcPts val="0"/>
              </a:spcBef>
              <a:spcAft>
                <a:spcPts val="0"/>
              </a:spcAft>
              <a:buClr>
                <a:srgbClr val="FFFFFF"/>
              </a:buClr>
              <a:buSzPts val="1300"/>
              <a:buFont typeface="Garamond"/>
              <a:buNone/>
            </a:pPr>
            <a:r>
              <a:rPr b="1" i="0" lang="en" sz="1500" u="none">
                <a:solidFill>
                  <a:srgbClr val="FFFFFF"/>
                </a:solidFill>
                <a:latin typeface="Garamond"/>
                <a:ea typeface="Garamond"/>
                <a:cs typeface="Garamond"/>
                <a:sym typeface="Garamond"/>
              </a:rPr>
              <a:t>#</a:t>
            </a:r>
            <a:r>
              <a:rPr b="1" lang="en" sz="1500">
                <a:solidFill>
                  <a:srgbClr val="FFFFFF"/>
                </a:solidFill>
                <a:latin typeface="Garamond"/>
                <a:ea typeface="Garamond"/>
                <a:cs typeface="Garamond"/>
                <a:sym typeface="Garamond"/>
              </a:rPr>
              <a:t>PyDataSK </a:t>
            </a:r>
            <a:r>
              <a:rPr b="1" i="0" lang="en" sz="1500" u="none">
                <a:solidFill>
                  <a:srgbClr val="FFFFFF"/>
                </a:solidFill>
                <a:latin typeface="Garamond"/>
                <a:ea typeface="Garamond"/>
                <a:cs typeface="Garamond"/>
                <a:sym typeface="Garamond"/>
              </a:rPr>
              <a:t>@ sli.do</a:t>
            </a:r>
            <a:endParaRPr sz="1300"/>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1CDD3"/>
        </a:solidFill>
      </p:bgPr>
    </p:bg>
    <p:spTree>
      <p:nvGrpSpPr>
        <p:cNvPr id="463" name="Shape 463"/>
        <p:cNvGrpSpPr/>
        <p:nvPr/>
      </p:nvGrpSpPr>
      <p:grpSpPr>
        <a:xfrm>
          <a:off x="0" y="0"/>
          <a:ext cx="0" cy="0"/>
          <a:chOff x="0" y="0"/>
          <a:chExt cx="0" cy="0"/>
        </a:xfrm>
      </p:grpSpPr>
      <p:sp>
        <p:nvSpPr>
          <p:cNvPr id="464" name="Google Shape;464;p49"/>
          <p:cNvSpPr txBox="1"/>
          <p:nvPr/>
        </p:nvSpPr>
        <p:spPr>
          <a:xfrm>
            <a:off x="613331" y="171450"/>
            <a:ext cx="8154333" cy="742950"/>
          </a:xfrm>
          <a:prstGeom prst="rect">
            <a:avLst/>
          </a:prstGeom>
          <a:noFill/>
          <a:ln>
            <a:noFill/>
          </a:ln>
        </p:spPr>
        <p:txBody>
          <a:bodyPr anchorCtr="0" anchor="ctr" bIns="35100" lIns="67500" spcFirstLastPara="1" rIns="67500" wrap="square" tIns="35100">
            <a:noAutofit/>
          </a:bodyPr>
          <a:lstStyle/>
          <a:p>
            <a:pPr indent="0" lvl="0" marL="0" marR="0" rtl="0" algn="l">
              <a:lnSpc>
                <a:spcPct val="80000"/>
              </a:lnSpc>
              <a:spcBef>
                <a:spcPts val="0"/>
              </a:spcBef>
              <a:spcAft>
                <a:spcPts val="0"/>
              </a:spcAft>
              <a:buClr>
                <a:srgbClr val="023747"/>
              </a:buClr>
              <a:buSzPts val="2400"/>
              <a:buFont typeface="Garamond"/>
              <a:buNone/>
            </a:pPr>
            <a:r>
              <a:rPr b="1" i="0" lang="en" sz="2400" u="none">
                <a:solidFill>
                  <a:srgbClr val="023747"/>
                </a:solidFill>
                <a:latin typeface="Garamond"/>
                <a:ea typeface="Garamond"/>
                <a:cs typeface="Garamond"/>
                <a:sym typeface="Garamond"/>
              </a:rPr>
              <a:t>Oh, and one more thing… :)</a:t>
            </a:r>
            <a:endParaRPr sz="1100"/>
          </a:p>
        </p:txBody>
      </p:sp>
      <p:pic>
        <p:nvPicPr>
          <p:cNvPr id="465" name="Google Shape;465;p49"/>
          <p:cNvPicPr preferRelativeResize="0"/>
          <p:nvPr/>
        </p:nvPicPr>
        <p:blipFill rotWithShape="1">
          <a:blip r:embed="rId3">
            <a:alphaModFix/>
          </a:blip>
          <a:srcRect b="0" l="0" r="0" t="0"/>
          <a:stretch/>
        </p:blipFill>
        <p:spPr>
          <a:xfrm>
            <a:off x="-410872" y="1028700"/>
            <a:ext cx="5144840" cy="3017044"/>
          </a:xfrm>
          <a:prstGeom prst="rect">
            <a:avLst/>
          </a:prstGeom>
          <a:noFill/>
          <a:ln>
            <a:noFill/>
          </a:ln>
        </p:spPr>
      </p:pic>
      <p:sp>
        <p:nvSpPr>
          <p:cNvPr id="466" name="Google Shape;466;p49"/>
          <p:cNvSpPr txBox="1"/>
          <p:nvPr/>
        </p:nvSpPr>
        <p:spPr>
          <a:xfrm>
            <a:off x="4162318" y="754856"/>
            <a:ext cx="4823287" cy="3696890"/>
          </a:xfrm>
          <a:prstGeom prst="rect">
            <a:avLst/>
          </a:prstGeom>
          <a:noFill/>
          <a:ln>
            <a:noFill/>
          </a:ln>
        </p:spPr>
        <p:txBody>
          <a:bodyPr anchorCtr="0" anchor="t" bIns="35100" lIns="67500" spcFirstLastPara="1" rIns="67500" wrap="square" tIns="35100">
            <a:noAutofit/>
          </a:bodyPr>
          <a:lstStyle/>
          <a:p>
            <a:pPr indent="-203200" lvl="1" marL="469900" marR="0" rtl="0" algn="l">
              <a:lnSpc>
                <a:spcPct val="100000"/>
              </a:lnSpc>
              <a:spcBef>
                <a:spcPts val="0"/>
              </a:spcBef>
              <a:spcAft>
                <a:spcPts val="0"/>
              </a:spcAft>
              <a:buClr>
                <a:srgbClr val="023747"/>
              </a:buClr>
              <a:buSzPts val="1200"/>
              <a:buFont typeface="Noto Sans Symbols"/>
              <a:buChar char="🞑"/>
            </a:pPr>
            <a:r>
              <a:rPr b="1" i="0" lang="en" sz="1700" u="none" cap="none" strike="noStrike">
                <a:solidFill>
                  <a:srgbClr val="000000"/>
                </a:solidFill>
                <a:latin typeface="Garamond"/>
                <a:ea typeface="Garamond"/>
                <a:cs typeface="Garamond"/>
                <a:sym typeface="Garamond"/>
              </a:rPr>
              <a:t>Meetup.com</a:t>
            </a:r>
            <a:endParaRPr sz="1100"/>
          </a:p>
          <a:p>
            <a:pPr indent="0" lvl="0" marL="0" marR="0" rtl="0" algn="l">
              <a:lnSpc>
                <a:spcPct val="100000"/>
              </a:lnSpc>
              <a:spcBef>
                <a:spcPts val="400"/>
              </a:spcBef>
              <a:spcAft>
                <a:spcPts val="0"/>
              </a:spcAft>
              <a:buClr>
                <a:srgbClr val="CCCCFF"/>
              </a:buClr>
              <a:buSzPts val="1700"/>
              <a:buFont typeface="Twentieth Century"/>
              <a:buNone/>
            </a:pPr>
            <a:r>
              <a:rPr b="1" i="0" lang="en" sz="1700" u="sng">
                <a:solidFill>
                  <a:schemeClr val="hlink"/>
                </a:solidFill>
                <a:latin typeface="Twentieth Century"/>
                <a:ea typeface="Twentieth Century"/>
                <a:cs typeface="Twentieth Century"/>
                <a:sym typeface="Twentieth Century"/>
                <a:hlinkClick r:id="rId4"/>
              </a:rPr>
              <a:t>https://www.meetup.com/Julia-Users-Group-Slovakia/</a:t>
            </a:r>
            <a:endParaRPr sz="1100"/>
          </a:p>
          <a:p>
            <a:pPr indent="0" lvl="0" marL="0" marR="0" rtl="0" algn="l">
              <a:lnSpc>
                <a:spcPct val="100000"/>
              </a:lnSpc>
              <a:spcBef>
                <a:spcPts val="400"/>
              </a:spcBef>
              <a:spcAft>
                <a:spcPts val="0"/>
              </a:spcAft>
              <a:buClr>
                <a:srgbClr val="FFFFFF"/>
              </a:buClr>
              <a:buSzPts val="1700"/>
              <a:buFont typeface="Twentieth Century"/>
              <a:buNone/>
            </a:pPr>
            <a:r>
              <a:t/>
            </a:r>
            <a:endParaRPr b="1" i="0" sz="1700" u="none">
              <a:solidFill>
                <a:srgbClr val="000000"/>
              </a:solidFill>
              <a:latin typeface="Garamond"/>
              <a:ea typeface="Garamond"/>
              <a:cs typeface="Garamond"/>
              <a:sym typeface="Garamond"/>
            </a:endParaRPr>
          </a:p>
          <a:p>
            <a:pPr indent="-203200" lvl="1" marL="469900" marR="0" rtl="0" algn="l">
              <a:lnSpc>
                <a:spcPct val="100000"/>
              </a:lnSpc>
              <a:spcBef>
                <a:spcPts val="400"/>
              </a:spcBef>
              <a:spcAft>
                <a:spcPts val="0"/>
              </a:spcAft>
              <a:buClr>
                <a:srgbClr val="023747"/>
              </a:buClr>
              <a:buSzPts val="1200"/>
              <a:buFont typeface="Noto Sans Symbols"/>
              <a:buChar char="🞑"/>
            </a:pPr>
            <a:r>
              <a:rPr b="1" i="0" lang="en" sz="1700" u="none" cap="none" strike="noStrike">
                <a:solidFill>
                  <a:srgbClr val="000000"/>
                </a:solidFill>
                <a:latin typeface="Garamond"/>
                <a:ea typeface="Garamond"/>
                <a:cs typeface="Garamond"/>
                <a:sym typeface="Garamond"/>
              </a:rPr>
              <a:t>Facebook</a:t>
            </a:r>
            <a:endParaRPr sz="1100"/>
          </a:p>
          <a:p>
            <a:pPr indent="0" lvl="0" marL="0" marR="0" rtl="0" algn="l">
              <a:lnSpc>
                <a:spcPct val="100000"/>
              </a:lnSpc>
              <a:spcBef>
                <a:spcPts val="400"/>
              </a:spcBef>
              <a:spcAft>
                <a:spcPts val="0"/>
              </a:spcAft>
              <a:buClr>
                <a:srgbClr val="CCCCFF"/>
              </a:buClr>
              <a:buSzPts val="1700"/>
              <a:buFont typeface="Twentieth Century"/>
              <a:buNone/>
            </a:pPr>
            <a:r>
              <a:rPr b="1" i="0" lang="en" sz="1700" u="sng">
                <a:solidFill>
                  <a:schemeClr val="hlink"/>
                </a:solidFill>
                <a:latin typeface="Twentieth Century"/>
                <a:ea typeface="Twentieth Century"/>
                <a:cs typeface="Twentieth Century"/>
                <a:sym typeface="Twentieth Century"/>
                <a:hlinkClick r:id="rId5"/>
              </a:rPr>
              <a:t>https://www.facebook.com/groups/379292635993253/</a:t>
            </a:r>
            <a:endParaRPr sz="1100"/>
          </a:p>
          <a:p>
            <a:pPr indent="0" lvl="0" marL="0" marR="0" rtl="0" algn="l">
              <a:lnSpc>
                <a:spcPct val="100000"/>
              </a:lnSpc>
              <a:spcBef>
                <a:spcPts val="400"/>
              </a:spcBef>
              <a:spcAft>
                <a:spcPts val="0"/>
              </a:spcAft>
              <a:buClr>
                <a:srgbClr val="FFFFFF"/>
              </a:buClr>
              <a:buSzPts val="1700"/>
              <a:buFont typeface="Twentieth Century"/>
              <a:buNone/>
            </a:pPr>
            <a:r>
              <a:t/>
            </a:r>
            <a:endParaRPr b="1" i="0" sz="1700" u="none">
              <a:solidFill>
                <a:srgbClr val="000000"/>
              </a:solidFill>
              <a:latin typeface="Garamond"/>
              <a:ea typeface="Garamond"/>
              <a:cs typeface="Garamond"/>
              <a:sym typeface="Garamond"/>
            </a:endParaRPr>
          </a:p>
          <a:p>
            <a:pPr indent="0" lvl="0" marL="0" marR="0" rtl="0" algn="l">
              <a:lnSpc>
                <a:spcPct val="100000"/>
              </a:lnSpc>
              <a:spcBef>
                <a:spcPts val="400"/>
              </a:spcBef>
              <a:spcAft>
                <a:spcPts val="0"/>
              </a:spcAft>
              <a:buClr>
                <a:srgbClr val="000000"/>
              </a:buClr>
              <a:buSzPts val="1700"/>
              <a:buFont typeface="Garamond"/>
              <a:buNone/>
            </a:pPr>
            <a:r>
              <a:rPr b="1" i="0" lang="en" sz="1700" u="none">
                <a:solidFill>
                  <a:srgbClr val="000000"/>
                </a:solidFill>
                <a:latin typeface="Garamond"/>
                <a:ea typeface="Garamond"/>
                <a:cs typeface="Garamond"/>
                <a:sym typeface="Garamond"/>
              </a:rPr>
              <a:t>Hashtag: #JUGSlovakia</a:t>
            </a:r>
            <a:endParaRPr sz="1100"/>
          </a:p>
          <a:p>
            <a:pPr indent="0" lvl="0" marL="0" marR="0" rtl="0" algn="l">
              <a:lnSpc>
                <a:spcPct val="100000"/>
              </a:lnSpc>
              <a:spcBef>
                <a:spcPts val="400"/>
              </a:spcBef>
              <a:spcAft>
                <a:spcPts val="0"/>
              </a:spcAft>
              <a:buClr>
                <a:srgbClr val="000000"/>
              </a:buClr>
              <a:buSzPts val="1700"/>
              <a:buFont typeface="Garamond"/>
              <a:buNone/>
            </a:pPr>
            <a:r>
              <a:rPr b="1" i="0" lang="en" sz="1700" u="none">
                <a:solidFill>
                  <a:srgbClr val="000000"/>
                </a:solidFill>
                <a:latin typeface="Garamond"/>
                <a:ea typeface="Garamond"/>
                <a:cs typeface="Garamond"/>
                <a:sym typeface="Garamond"/>
              </a:rPr>
              <a:t> </a:t>
            </a:r>
            <a:endParaRPr sz="1100"/>
          </a:p>
          <a:p>
            <a:pPr indent="0" lvl="0" marL="0" marR="0" rtl="0" algn="l">
              <a:lnSpc>
                <a:spcPct val="100000"/>
              </a:lnSpc>
              <a:spcBef>
                <a:spcPts val="400"/>
              </a:spcBef>
              <a:spcAft>
                <a:spcPts val="0"/>
              </a:spcAft>
              <a:buClr>
                <a:srgbClr val="000000"/>
              </a:buClr>
              <a:buSzPts val="1700"/>
              <a:buFont typeface="Garamond"/>
              <a:buNone/>
            </a:pPr>
            <a:r>
              <a:rPr b="1" i="0" lang="en" sz="1700" u="none">
                <a:solidFill>
                  <a:srgbClr val="000000"/>
                </a:solidFill>
                <a:latin typeface="Garamond"/>
                <a:ea typeface="Garamond"/>
                <a:cs typeface="Garamond"/>
                <a:sym typeface="Garamond"/>
              </a:rPr>
              <a:t>More to come... soon. Stay tuned.</a:t>
            </a:r>
            <a:endParaRPr sz="1100"/>
          </a:p>
          <a:p>
            <a:pPr indent="0" lvl="0" marL="0" marR="0" rtl="0" algn="l">
              <a:lnSpc>
                <a:spcPct val="100000"/>
              </a:lnSpc>
              <a:spcBef>
                <a:spcPts val="0"/>
              </a:spcBef>
              <a:spcAft>
                <a:spcPts val="0"/>
              </a:spcAft>
              <a:buNone/>
            </a:pPr>
            <a:r>
              <a:t/>
            </a:r>
            <a:endParaRPr b="1" i="0" sz="1700" u="none">
              <a:solidFill>
                <a:srgbClr val="000000"/>
              </a:solidFill>
              <a:latin typeface="Garamond"/>
              <a:ea typeface="Garamond"/>
              <a:cs typeface="Garamond"/>
              <a:sym typeface="Garamond"/>
            </a:endParaRPr>
          </a:p>
        </p:txBody>
      </p:sp>
      <p:pic>
        <p:nvPicPr>
          <p:cNvPr id="467" name="Google Shape;467;p49"/>
          <p:cNvPicPr preferRelativeResize="0"/>
          <p:nvPr/>
        </p:nvPicPr>
        <p:blipFill rotWithShape="1">
          <a:blip r:embed="rId6">
            <a:alphaModFix/>
          </a:blip>
          <a:srcRect b="0" l="0" r="0" t="0"/>
          <a:stretch/>
        </p:blipFill>
        <p:spPr>
          <a:xfrm>
            <a:off x="-136950" y="0"/>
            <a:ext cx="9464533" cy="4516051"/>
          </a:xfrm>
          <a:prstGeom prst="rect">
            <a:avLst/>
          </a:prstGeom>
          <a:noFill/>
          <a:ln>
            <a:noFill/>
          </a:ln>
        </p:spPr>
      </p:pic>
      <p:sp>
        <p:nvSpPr>
          <p:cNvPr id="468" name="Google Shape;468;p49"/>
          <p:cNvSpPr txBox="1"/>
          <p:nvPr/>
        </p:nvSpPr>
        <p:spPr>
          <a:xfrm>
            <a:off x="136950" y="4639098"/>
            <a:ext cx="1944900" cy="329400"/>
          </a:xfrm>
          <a:prstGeom prst="rect">
            <a:avLst/>
          </a:prstGeom>
          <a:noFill/>
          <a:ln>
            <a:noFill/>
          </a:ln>
        </p:spPr>
        <p:txBody>
          <a:bodyPr anchorCtr="0" anchor="t" bIns="35100" lIns="67500" spcFirstLastPara="1" rIns="67500" wrap="square" tIns="35100">
            <a:noAutofit/>
          </a:bodyPr>
          <a:lstStyle/>
          <a:p>
            <a:pPr indent="0" lvl="0" marL="0" marR="0" rtl="0" algn="l">
              <a:lnSpc>
                <a:spcPct val="100000"/>
              </a:lnSpc>
              <a:spcBef>
                <a:spcPts val="0"/>
              </a:spcBef>
              <a:spcAft>
                <a:spcPts val="0"/>
              </a:spcAft>
              <a:buClr>
                <a:srgbClr val="FFFFFF"/>
              </a:buClr>
              <a:buSzPts val="1300"/>
              <a:buFont typeface="Garamond"/>
              <a:buNone/>
            </a:pPr>
            <a:r>
              <a:rPr b="1" i="0" lang="en" sz="1500" u="none">
                <a:solidFill>
                  <a:srgbClr val="FFFFFF"/>
                </a:solidFill>
                <a:latin typeface="Garamond"/>
                <a:ea typeface="Garamond"/>
                <a:cs typeface="Garamond"/>
                <a:sym typeface="Garamond"/>
              </a:rPr>
              <a:t>#</a:t>
            </a:r>
            <a:r>
              <a:rPr b="1" lang="en" sz="1500">
                <a:solidFill>
                  <a:srgbClr val="FFFFFF"/>
                </a:solidFill>
                <a:latin typeface="Garamond"/>
                <a:ea typeface="Garamond"/>
                <a:cs typeface="Garamond"/>
                <a:sym typeface="Garamond"/>
              </a:rPr>
              <a:t>PyDataSK</a:t>
            </a:r>
            <a:r>
              <a:rPr b="1" i="0" lang="en" sz="1500" u="none">
                <a:solidFill>
                  <a:srgbClr val="FFFFFF"/>
                </a:solidFill>
                <a:latin typeface="Garamond"/>
                <a:ea typeface="Garamond"/>
                <a:cs typeface="Garamond"/>
                <a:sym typeface="Garamond"/>
              </a:rPr>
              <a:t> @ sli.do</a:t>
            </a:r>
            <a:endParaRPr sz="1300"/>
          </a:p>
        </p:txBody>
      </p:sp>
      <p:sp>
        <p:nvSpPr>
          <p:cNvPr id="469" name="Google Shape;469;p49"/>
          <p:cNvSpPr txBox="1"/>
          <p:nvPr/>
        </p:nvSpPr>
        <p:spPr>
          <a:xfrm>
            <a:off x="2439035" y="4516040"/>
            <a:ext cx="6706200" cy="514200"/>
          </a:xfrm>
          <a:prstGeom prst="rect">
            <a:avLst/>
          </a:prstGeom>
          <a:noFill/>
          <a:ln>
            <a:noFill/>
          </a:ln>
        </p:spPr>
        <p:txBody>
          <a:bodyPr anchorCtr="0" anchor="ctr" bIns="35100" lIns="67500" spcFirstLastPara="1" rIns="67500" wrap="square" tIns="35100">
            <a:noAutofit/>
          </a:bodyPr>
          <a:lstStyle/>
          <a:p>
            <a:pPr indent="0" lvl="0" marL="0" rtl="0" algn="l">
              <a:spcBef>
                <a:spcPts val="0"/>
              </a:spcBef>
              <a:spcAft>
                <a:spcPts val="0"/>
              </a:spcAft>
              <a:buClr>
                <a:srgbClr val="023747"/>
              </a:buClr>
              <a:buSzPts val="1700"/>
              <a:buFont typeface="Garamond"/>
              <a:buNone/>
            </a:pPr>
            <a:r>
              <a:rPr b="1" lang="en" sz="1600">
                <a:solidFill>
                  <a:schemeClr val="lt1"/>
                </a:solidFill>
                <a:latin typeface="Garamond"/>
                <a:ea typeface="Garamond"/>
                <a:cs typeface="Garamond"/>
                <a:sym typeface="Garamond"/>
              </a:rPr>
              <a:t>Under the Hood of LLM</a:t>
            </a:r>
            <a:endParaRPr b="1" sz="1600">
              <a:solidFill>
                <a:schemeClr val="lt1"/>
              </a:solidFill>
              <a:latin typeface="Garamond"/>
              <a:ea typeface="Garamond"/>
              <a:cs typeface="Garamond"/>
              <a:sym typeface="Garamond"/>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73" name="Shape 473"/>
        <p:cNvGrpSpPr/>
        <p:nvPr/>
      </p:nvGrpSpPr>
      <p:grpSpPr>
        <a:xfrm>
          <a:off x="0" y="0"/>
          <a:ext cx="0" cy="0"/>
          <a:chOff x="0" y="0"/>
          <a:chExt cx="0" cy="0"/>
        </a:xfrm>
      </p:grpSpPr>
      <p:pic>
        <p:nvPicPr>
          <p:cNvPr descr="logo-id" id="474" name="Google Shape;474;p50">
            <a:hlinkClick r:id="rId3"/>
          </p:cNvPr>
          <p:cNvPicPr preferRelativeResize="0"/>
          <p:nvPr/>
        </p:nvPicPr>
        <p:blipFill>
          <a:blip r:embed="rId4">
            <a:alphaModFix/>
          </a:blip>
          <a:stretch>
            <a:fillRect/>
          </a:stretch>
        </p:blipFill>
        <p:spPr>
          <a:xfrm>
            <a:off x="2612020" y="508000"/>
            <a:ext cx="874500" cy="382594"/>
          </a:xfrm>
          <a:prstGeom prst="rect">
            <a:avLst/>
          </a:prstGeom>
          <a:noFill/>
          <a:ln>
            <a:noFill/>
          </a:ln>
        </p:spPr>
      </p:pic>
      <p:sp>
        <p:nvSpPr>
          <p:cNvPr descr="title-id" id="475" name="Google Shape;475;p50"/>
          <p:cNvSpPr txBox="1"/>
          <p:nvPr/>
        </p:nvSpPr>
        <p:spPr>
          <a:xfrm>
            <a:off x="2590800" y="1928813"/>
            <a:ext cx="6045300" cy="1285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400">
                <a:solidFill>
                  <a:srgbClr val="5B5B5B"/>
                </a:solidFill>
                <a:latin typeface="Roboto"/>
                <a:ea typeface="Roboto"/>
                <a:cs typeface="Roboto"/>
                <a:sym typeface="Roboto"/>
              </a:rPr>
              <a:t>How would you rate this talk? (scale 1-10, 10 is awesome, 5 is meh, 1 is worst talk ever, but "try again, fail again, fail better")</a:t>
            </a:r>
            <a:endParaRPr b="1" sz="2400">
              <a:solidFill>
                <a:srgbClr val="5B5B5B"/>
              </a:solidFill>
              <a:latin typeface="Roboto"/>
              <a:ea typeface="Roboto"/>
              <a:cs typeface="Roboto"/>
              <a:sym typeface="Roboto"/>
            </a:endParaRPr>
          </a:p>
        </p:txBody>
      </p:sp>
      <p:sp>
        <p:nvSpPr>
          <p:cNvPr descr="footer-id" id="476" name="Google Shape;476;p50"/>
          <p:cNvSpPr txBox="1"/>
          <p:nvPr/>
        </p:nvSpPr>
        <p:spPr>
          <a:xfrm>
            <a:off x="2286000" y="4381500"/>
            <a:ext cx="304800" cy="382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300">
                <a:solidFill>
                  <a:srgbClr val="5B5B5B"/>
                </a:solidFill>
                <a:latin typeface="Roboto"/>
                <a:ea typeface="Roboto"/>
                <a:cs typeface="Roboto"/>
                <a:sym typeface="Roboto"/>
              </a:rPr>
              <a:t>ⓘ</a:t>
            </a:r>
            <a:endParaRPr b="1" sz="1300">
              <a:solidFill>
                <a:srgbClr val="5B5B5B"/>
              </a:solidFill>
              <a:latin typeface="Roboto"/>
              <a:ea typeface="Roboto"/>
              <a:cs typeface="Roboto"/>
              <a:sym typeface="Roboto"/>
            </a:endParaRPr>
          </a:p>
        </p:txBody>
      </p:sp>
      <p:sp>
        <p:nvSpPr>
          <p:cNvPr descr="footer-id" id="477" name="Google Shape;477;p50"/>
          <p:cNvSpPr txBox="1"/>
          <p:nvPr/>
        </p:nvSpPr>
        <p:spPr>
          <a:xfrm>
            <a:off x="2439025" y="3788475"/>
            <a:ext cx="6045300" cy="382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5B5B5B"/>
                </a:solidFill>
                <a:latin typeface="Roboto"/>
                <a:ea typeface="Roboto"/>
                <a:cs typeface="Roboto"/>
                <a:sym typeface="Roboto"/>
              </a:rPr>
              <a:t>Click </a:t>
            </a:r>
            <a:r>
              <a:rPr b="1" lang="en">
                <a:solidFill>
                  <a:srgbClr val="5B5B5B"/>
                </a:solidFill>
                <a:latin typeface="Roboto"/>
                <a:ea typeface="Roboto"/>
                <a:cs typeface="Roboto"/>
                <a:sym typeface="Roboto"/>
              </a:rPr>
              <a:t>Present with Slido</a:t>
            </a:r>
            <a:r>
              <a:rPr lang="en">
                <a:solidFill>
                  <a:srgbClr val="5B5B5B"/>
                </a:solidFill>
                <a:latin typeface="Roboto"/>
                <a:ea typeface="Roboto"/>
                <a:cs typeface="Roboto"/>
                <a:sym typeface="Roboto"/>
              </a:rPr>
              <a:t> or install our </a:t>
            </a:r>
            <a:r>
              <a:rPr lang="en" u="sng">
                <a:solidFill>
                  <a:schemeClr val="hlink"/>
                </a:solidFill>
                <a:latin typeface="Roboto"/>
                <a:ea typeface="Roboto"/>
                <a:cs typeface="Roboto"/>
                <a:sym typeface="Roboto"/>
                <a:hlinkClick r:id="rId5"/>
              </a:rPr>
              <a:t>Chrome extension</a:t>
            </a:r>
            <a:r>
              <a:rPr lang="en">
                <a:solidFill>
                  <a:srgbClr val="5B5B5B"/>
                </a:solidFill>
                <a:latin typeface="Roboto"/>
                <a:ea typeface="Roboto"/>
                <a:cs typeface="Roboto"/>
                <a:sym typeface="Roboto"/>
              </a:rPr>
              <a:t> to activate this poll while presenting.</a:t>
            </a:r>
            <a:endParaRPr>
              <a:solidFill>
                <a:srgbClr val="5B5B5B"/>
              </a:solidFill>
              <a:latin typeface="Roboto"/>
              <a:ea typeface="Roboto"/>
              <a:cs typeface="Roboto"/>
              <a:sym typeface="Roboto"/>
            </a:endParaRPr>
          </a:p>
        </p:txBody>
      </p:sp>
      <p:sp>
        <p:nvSpPr>
          <p:cNvPr id="478" name="Google Shape;478;p50"/>
          <p:cNvSpPr txBox="1"/>
          <p:nvPr/>
        </p:nvSpPr>
        <p:spPr>
          <a:xfrm>
            <a:off x="0" y="4607475"/>
            <a:ext cx="3000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chemeClr val="lt1"/>
                </a:solidFill>
                <a:latin typeface="Garamond"/>
                <a:ea typeface="Garamond"/>
                <a:cs typeface="Garamond"/>
                <a:sym typeface="Garamond"/>
              </a:rPr>
              <a:t>#PyDataSK @ sli.do</a:t>
            </a:r>
            <a:endParaRPr sz="1300">
              <a:solidFill>
                <a:schemeClr val="dk1"/>
              </a:solidFill>
            </a:endParaRPr>
          </a:p>
        </p:txBody>
      </p:sp>
      <p:pic>
        <p:nvPicPr>
          <p:cNvPr descr="poll-type-id" id="479" name="Google Shape;479;p50">
            <a:hlinkClick r:id="rId6"/>
          </p:cNvPr>
          <p:cNvPicPr preferRelativeResize="0"/>
          <p:nvPr/>
        </p:nvPicPr>
        <p:blipFill>
          <a:blip r:embed="rId7">
            <a:alphaModFix/>
          </a:blip>
          <a:stretch>
            <a:fillRect/>
          </a:stretch>
        </p:blipFill>
        <p:spPr>
          <a:xfrm>
            <a:off x="509782" y="1659132"/>
            <a:ext cx="1825235" cy="1825235"/>
          </a:xfrm>
          <a:prstGeom prst="rect">
            <a:avLst/>
          </a:prstGeom>
          <a:noFill/>
          <a:ln>
            <a:noFill/>
          </a:ln>
        </p:spPr>
      </p:pic>
      <p:sp>
        <p:nvSpPr>
          <p:cNvPr id="480" name="Google Shape;480;p50"/>
          <p:cNvSpPr txBox="1"/>
          <p:nvPr/>
        </p:nvSpPr>
        <p:spPr>
          <a:xfrm>
            <a:off x="2439035" y="4516040"/>
            <a:ext cx="6706200" cy="514200"/>
          </a:xfrm>
          <a:prstGeom prst="rect">
            <a:avLst/>
          </a:prstGeom>
          <a:noFill/>
          <a:ln>
            <a:noFill/>
          </a:ln>
        </p:spPr>
        <p:txBody>
          <a:bodyPr anchorCtr="0" anchor="ctr" bIns="35100" lIns="67500" spcFirstLastPara="1" rIns="67500" wrap="square" tIns="35100">
            <a:noAutofit/>
          </a:bodyPr>
          <a:lstStyle/>
          <a:p>
            <a:pPr indent="0" lvl="0" marL="0" rtl="0" algn="l">
              <a:spcBef>
                <a:spcPts val="0"/>
              </a:spcBef>
              <a:spcAft>
                <a:spcPts val="0"/>
              </a:spcAft>
              <a:buClr>
                <a:srgbClr val="023747"/>
              </a:buClr>
              <a:buSzPts val="1700"/>
              <a:buFont typeface="Garamond"/>
              <a:buNone/>
            </a:pPr>
            <a:r>
              <a:rPr b="1" lang="en" sz="1600">
                <a:solidFill>
                  <a:schemeClr val="lt1"/>
                </a:solidFill>
                <a:latin typeface="Garamond"/>
                <a:ea typeface="Garamond"/>
                <a:cs typeface="Garamond"/>
                <a:sym typeface="Garamond"/>
              </a:rPr>
              <a:t>Under the Hood of LLM</a:t>
            </a:r>
            <a:endParaRPr b="1" sz="1600">
              <a:solidFill>
                <a:schemeClr val="lt1"/>
              </a:solidFill>
              <a:latin typeface="Garamond"/>
              <a:ea typeface="Garamond"/>
              <a:cs typeface="Garamond"/>
              <a:sym typeface="Garamond"/>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1CDD3"/>
        </a:solidFill>
      </p:bgPr>
    </p:bg>
    <p:spTree>
      <p:nvGrpSpPr>
        <p:cNvPr id="484" name="Shape 484"/>
        <p:cNvGrpSpPr/>
        <p:nvPr/>
      </p:nvGrpSpPr>
      <p:grpSpPr>
        <a:xfrm>
          <a:off x="0" y="0"/>
          <a:ext cx="0" cy="0"/>
          <a:chOff x="0" y="0"/>
          <a:chExt cx="0" cy="0"/>
        </a:xfrm>
      </p:grpSpPr>
      <p:sp>
        <p:nvSpPr>
          <p:cNvPr id="485" name="Google Shape;485;p51"/>
          <p:cNvSpPr txBox="1"/>
          <p:nvPr/>
        </p:nvSpPr>
        <p:spPr>
          <a:xfrm>
            <a:off x="103020" y="84663"/>
            <a:ext cx="8937900" cy="742800"/>
          </a:xfrm>
          <a:prstGeom prst="rect">
            <a:avLst/>
          </a:prstGeom>
          <a:noFill/>
          <a:ln>
            <a:noFill/>
          </a:ln>
        </p:spPr>
        <p:txBody>
          <a:bodyPr anchorCtr="0" anchor="ctr" bIns="35100" lIns="67500" spcFirstLastPara="1" rIns="67500" wrap="square" tIns="35100">
            <a:noAutofit/>
          </a:bodyPr>
          <a:lstStyle/>
          <a:p>
            <a:pPr indent="0" lvl="0" marL="0" marR="0" rtl="0" algn="l">
              <a:lnSpc>
                <a:spcPct val="100000"/>
              </a:lnSpc>
              <a:spcBef>
                <a:spcPts val="0"/>
              </a:spcBef>
              <a:spcAft>
                <a:spcPts val="0"/>
              </a:spcAft>
              <a:buClr>
                <a:srgbClr val="023747"/>
              </a:buClr>
              <a:buSzPts val="2300"/>
              <a:buFont typeface="Garamond"/>
              <a:buNone/>
            </a:pPr>
            <a:r>
              <a:rPr b="1" lang="en" sz="2400">
                <a:solidFill>
                  <a:srgbClr val="023747"/>
                </a:solidFill>
                <a:latin typeface="Garamond"/>
                <a:ea typeface="Garamond"/>
                <a:cs typeface="Garamond"/>
                <a:sym typeface="Garamond"/>
              </a:rPr>
              <a:t>(xAI) English Exam (translation/Slovak)</a:t>
            </a:r>
            <a:endParaRPr sz="2400">
              <a:latin typeface="Garamond"/>
              <a:ea typeface="Garamond"/>
              <a:cs typeface="Garamond"/>
              <a:sym typeface="Garamond"/>
            </a:endParaRPr>
          </a:p>
        </p:txBody>
      </p:sp>
      <p:sp>
        <p:nvSpPr>
          <p:cNvPr id="486" name="Google Shape;486;p51"/>
          <p:cNvSpPr txBox="1"/>
          <p:nvPr/>
        </p:nvSpPr>
        <p:spPr>
          <a:xfrm>
            <a:off x="5267450" y="84675"/>
            <a:ext cx="3877800" cy="4302300"/>
          </a:xfrm>
          <a:prstGeom prst="rect">
            <a:avLst/>
          </a:prstGeom>
          <a:noFill/>
          <a:ln>
            <a:noFill/>
          </a:ln>
        </p:spPr>
        <p:txBody>
          <a:bodyPr anchorCtr="0" anchor="t" bIns="35100" lIns="67500" spcFirstLastPara="1" rIns="67500" wrap="square" tIns="35100">
            <a:noAutofit/>
          </a:bodyPr>
          <a:lstStyle/>
          <a:p>
            <a:pPr indent="0" lvl="0" marL="457200" marR="0" rtl="0" algn="l">
              <a:lnSpc>
                <a:spcPct val="100000"/>
              </a:lnSpc>
              <a:spcBef>
                <a:spcPts val="0"/>
              </a:spcBef>
              <a:spcAft>
                <a:spcPts val="0"/>
              </a:spcAft>
              <a:buNone/>
            </a:pPr>
            <a:r>
              <a:rPr b="1" lang="en" sz="1500">
                <a:solidFill>
                  <a:srgbClr val="023747"/>
                </a:solidFill>
                <a:latin typeface="Garamond"/>
                <a:ea typeface="Garamond"/>
                <a:cs typeface="Garamond"/>
                <a:sym typeface="Garamond"/>
              </a:rPr>
              <a:t>15% </a:t>
            </a:r>
            <a:r>
              <a:rPr b="1" lang="en" sz="1500">
                <a:solidFill>
                  <a:srgbClr val="023747"/>
                </a:solidFill>
                <a:latin typeface="Garamond"/>
                <a:ea typeface="Garamond"/>
                <a:cs typeface="Garamond"/>
                <a:sym typeface="Garamond"/>
              </a:rPr>
              <a:t>discount </a:t>
            </a:r>
            <a:r>
              <a:rPr b="1" lang="en" sz="1500">
                <a:solidFill>
                  <a:srgbClr val="023747"/>
                </a:solidFill>
                <a:latin typeface="Garamond"/>
                <a:ea typeface="Garamond"/>
                <a:cs typeface="Garamond"/>
                <a:sym typeface="Garamond"/>
              </a:rPr>
              <a:t>PyDataSK+CODECON25</a:t>
            </a:r>
            <a:endParaRPr b="1" sz="1500">
              <a:solidFill>
                <a:srgbClr val="023747"/>
              </a:solidFill>
              <a:latin typeface="Garamond"/>
              <a:ea typeface="Garamond"/>
              <a:cs typeface="Garamond"/>
              <a:sym typeface="Garamond"/>
            </a:endParaRPr>
          </a:p>
          <a:p>
            <a:pPr indent="0" lvl="0" marL="457200" marR="0" rtl="0" algn="l">
              <a:lnSpc>
                <a:spcPct val="100000"/>
              </a:lnSpc>
              <a:spcBef>
                <a:spcPts val="0"/>
              </a:spcBef>
              <a:spcAft>
                <a:spcPts val="0"/>
              </a:spcAft>
              <a:buNone/>
            </a:pPr>
            <a:r>
              <a:t/>
            </a:r>
            <a:endParaRPr b="1" sz="400">
              <a:solidFill>
                <a:srgbClr val="023747"/>
              </a:solidFill>
              <a:latin typeface="Garamond"/>
              <a:ea typeface="Garamond"/>
              <a:cs typeface="Garamond"/>
              <a:sym typeface="Garamond"/>
            </a:endParaRPr>
          </a:p>
          <a:p>
            <a:pPr indent="-330200" lvl="0" marL="457200" marR="0" rtl="0" algn="l">
              <a:lnSpc>
                <a:spcPct val="100000"/>
              </a:lnSpc>
              <a:spcBef>
                <a:spcPts val="0"/>
              </a:spcBef>
              <a:spcAft>
                <a:spcPts val="0"/>
              </a:spcAft>
              <a:buClr>
                <a:srgbClr val="111111"/>
              </a:buClr>
              <a:buSzPts val="1600"/>
              <a:buFont typeface="Garamond"/>
              <a:buChar char="●"/>
            </a:pPr>
            <a:r>
              <a:rPr b="1" lang="en" sz="1600" u="sng">
                <a:solidFill>
                  <a:srgbClr val="111111"/>
                </a:solidFill>
                <a:latin typeface="Garamond"/>
                <a:ea typeface="Garamond"/>
                <a:cs typeface="Garamond"/>
                <a:sym typeface="Garamond"/>
                <a:hlinkClick r:id="rId3">
                  <a:extLst>
                    <a:ext uri="{A12FA001-AC4F-418D-AE19-62706E023703}">
                      <ahyp:hlinkClr val="tx"/>
                    </a:ext>
                  </a:extLst>
                </a:hlinkClick>
              </a:rPr>
              <a:t>tinyurl.com/dasRadovan</a:t>
            </a:r>
            <a:r>
              <a:rPr b="1" lang="en" sz="1600">
                <a:solidFill>
                  <a:srgbClr val="111111"/>
                </a:solidFill>
                <a:latin typeface="Garamond"/>
                <a:ea typeface="Garamond"/>
                <a:cs typeface="Garamond"/>
                <a:sym typeface="Garamond"/>
              </a:rPr>
              <a:t> (20. 5.)</a:t>
            </a:r>
            <a:endParaRPr b="1" sz="1600">
              <a:solidFill>
                <a:srgbClr val="111111"/>
              </a:solidFill>
              <a:latin typeface="Garamond"/>
              <a:ea typeface="Garamond"/>
              <a:cs typeface="Garamond"/>
              <a:sym typeface="Garamond"/>
            </a:endParaRPr>
          </a:p>
          <a:p>
            <a:pPr indent="-330200" lvl="0" marL="457200" marR="0" rtl="0" algn="l">
              <a:lnSpc>
                <a:spcPct val="100000"/>
              </a:lnSpc>
              <a:spcBef>
                <a:spcPts val="0"/>
              </a:spcBef>
              <a:spcAft>
                <a:spcPts val="0"/>
              </a:spcAft>
              <a:buClr>
                <a:schemeClr val="dk1"/>
              </a:buClr>
              <a:buSzPts val="1600"/>
              <a:buFont typeface="Garamond"/>
              <a:buChar char="●"/>
            </a:pPr>
            <a:r>
              <a:rPr b="1" lang="en" sz="1600" u="sng">
                <a:solidFill>
                  <a:schemeClr val="dk1"/>
                </a:solidFill>
                <a:latin typeface="Garamond"/>
                <a:ea typeface="Garamond"/>
                <a:cs typeface="Garamond"/>
                <a:sym typeface="Garamond"/>
                <a:hlinkClick r:id="rId4">
                  <a:extLst>
                    <a:ext uri="{A12FA001-AC4F-418D-AE19-62706E023703}">
                      <ahyp:hlinkClr val="tx"/>
                    </a:ext>
                  </a:extLst>
                </a:hlinkClick>
              </a:rPr>
              <a:t>tinyurl.com/udemyZoltan</a:t>
            </a:r>
            <a:r>
              <a:rPr b="1" lang="en" sz="1600">
                <a:solidFill>
                  <a:schemeClr val="dk1"/>
                </a:solidFill>
                <a:latin typeface="Garamond"/>
                <a:ea typeface="Garamond"/>
                <a:cs typeface="Garamond"/>
                <a:sym typeface="Garamond"/>
              </a:rPr>
              <a:t> </a:t>
            </a:r>
            <a:r>
              <a:rPr b="1" lang="en" sz="1600">
                <a:solidFill>
                  <a:srgbClr val="111111"/>
                </a:solidFill>
                <a:latin typeface="Garamond"/>
                <a:ea typeface="Garamond"/>
                <a:cs typeface="Garamond"/>
                <a:sym typeface="Garamond"/>
              </a:rPr>
              <a:t>(MCP)</a:t>
            </a:r>
            <a:endParaRPr b="1" sz="1600">
              <a:solidFill>
                <a:schemeClr val="dk1"/>
              </a:solidFill>
              <a:latin typeface="Garamond"/>
              <a:ea typeface="Garamond"/>
              <a:cs typeface="Garamond"/>
              <a:sym typeface="Garamond"/>
            </a:endParaRPr>
          </a:p>
          <a:p>
            <a:pPr indent="-330200" lvl="0" marL="457200" marR="0" rtl="0" algn="l">
              <a:lnSpc>
                <a:spcPct val="100000"/>
              </a:lnSpc>
              <a:spcBef>
                <a:spcPts val="0"/>
              </a:spcBef>
              <a:spcAft>
                <a:spcPts val="0"/>
              </a:spcAft>
              <a:buClr>
                <a:schemeClr val="dk1"/>
              </a:buClr>
              <a:buSzPts val="1600"/>
              <a:buFont typeface="Garamond"/>
              <a:buChar char="●"/>
            </a:pPr>
            <a:r>
              <a:rPr b="1" lang="en" sz="1600" u="sng">
                <a:solidFill>
                  <a:schemeClr val="dk1"/>
                </a:solidFill>
                <a:latin typeface="Garamond"/>
                <a:ea typeface="Garamond"/>
                <a:cs typeface="Garamond"/>
                <a:sym typeface="Garamond"/>
                <a:hlinkClick r:id="rId5">
                  <a:extLst>
                    <a:ext uri="{A12FA001-AC4F-418D-AE19-62706E023703}">
                      <ahyp:hlinkClr val="tx"/>
                    </a:ext>
                  </a:extLst>
                </a:hlinkClick>
              </a:rPr>
              <a:t>tinyurl.com/xaiRadovan</a:t>
            </a:r>
            <a:r>
              <a:rPr b="1" lang="en" sz="1600">
                <a:solidFill>
                  <a:schemeClr val="dk1"/>
                </a:solidFill>
                <a:latin typeface="Garamond"/>
                <a:ea typeface="Garamond"/>
                <a:cs typeface="Garamond"/>
                <a:sym typeface="Garamond"/>
              </a:rPr>
              <a:t> </a:t>
            </a:r>
            <a:r>
              <a:rPr b="1" lang="en" sz="1600">
                <a:solidFill>
                  <a:srgbClr val="111111"/>
                </a:solidFill>
                <a:latin typeface="Garamond"/>
                <a:ea typeface="Garamond"/>
                <a:cs typeface="Garamond"/>
                <a:sym typeface="Garamond"/>
              </a:rPr>
              <a:t>(20. 5.)</a:t>
            </a:r>
            <a:endParaRPr b="1" sz="1600">
              <a:solidFill>
                <a:schemeClr val="dk1"/>
              </a:solidFill>
              <a:latin typeface="Garamond"/>
              <a:ea typeface="Garamond"/>
              <a:cs typeface="Garamond"/>
              <a:sym typeface="Garamond"/>
            </a:endParaRPr>
          </a:p>
          <a:p>
            <a:pPr indent="-330200" lvl="0" marL="457200" marR="0" rtl="0" algn="l">
              <a:lnSpc>
                <a:spcPct val="100000"/>
              </a:lnSpc>
              <a:spcBef>
                <a:spcPts val="0"/>
              </a:spcBef>
              <a:spcAft>
                <a:spcPts val="0"/>
              </a:spcAft>
              <a:buClr>
                <a:schemeClr val="dk1"/>
              </a:buClr>
              <a:buSzPts val="1600"/>
              <a:buFont typeface="Garamond"/>
              <a:buChar char="●"/>
            </a:pPr>
            <a:r>
              <a:rPr b="1" lang="en" sz="1600" u="sng">
                <a:solidFill>
                  <a:schemeClr val="dk1"/>
                </a:solidFill>
                <a:latin typeface="Garamond"/>
                <a:ea typeface="Garamond"/>
                <a:cs typeface="Garamond"/>
                <a:sym typeface="Garamond"/>
                <a:hlinkClick r:id="rId6">
                  <a:extLst>
                    <a:ext uri="{A12FA001-AC4F-418D-AE19-62706E023703}">
                      <ahyp:hlinkClr val="tx"/>
                    </a:ext>
                  </a:extLst>
                </a:hlinkClick>
              </a:rPr>
              <a:t>tinyurl.com/AIbizRadovan</a:t>
            </a:r>
            <a:r>
              <a:rPr b="1" lang="en" sz="1600">
                <a:solidFill>
                  <a:schemeClr val="dk1"/>
                </a:solidFill>
                <a:latin typeface="Garamond"/>
                <a:ea typeface="Garamond"/>
                <a:cs typeface="Garamond"/>
                <a:sym typeface="Garamond"/>
              </a:rPr>
              <a:t> </a:t>
            </a:r>
            <a:r>
              <a:rPr b="1" lang="en" sz="1600">
                <a:solidFill>
                  <a:srgbClr val="111111"/>
                </a:solidFill>
                <a:latin typeface="Garamond"/>
                <a:ea typeface="Garamond"/>
                <a:cs typeface="Garamond"/>
                <a:sym typeface="Garamond"/>
              </a:rPr>
              <a:t>(29. 5.)</a:t>
            </a:r>
            <a:endParaRPr b="1" sz="1600">
              <a:solidFill>
                <a:schemeClr val="dk1"/>
              </a:solidFill>
              <a:latin typeface="Garamond"/>
              <a:ea typeface="Garamond"/>
              <a:cs typeface="Garamond"/>
              <a:sym typeface="Garamond"/>
            </a:endParaRPr>
          </a:p>
          <a:p>
            <a:pPr indent="-330200" lvl="0" marL="457200" marR="0" rtl="0" algn="l">
              <a:lnSpc>
                <a:spcPct val="100000"/>
              </a:lnSpc>
              <a:spcBef>
                <a:spcPts val="0"/>
              </a:spcBef>
              <a:spcAft>
                <a:spcPts val="0"/>
              </a:spcAft>
              <a:buClr>
                <a:schemeClr val="dk1"/>
              </a:buClr>
              <a:buSzPts val="1600"/>
              <a:buFont typeface="Garamond"/>
              <a:buChar char="●"/>
            </a:pPr>
            <a:r>
              <a:rPr b="1" lang="en" sz="1600" u="sng">
                <a:solidFill>
                  <a:schemeClr val="dk1"/>
                </a:solidFill>
                <a:latin typeface="Garamond"/>
                <a:ea typeface="Garamond"/>
                <a:cs typeface="Garamond"/>
                <a:sym typeface="Garamond"/>
                <a:hlinkClick r:id="rId7">
                  <a:extLst>
                    <a:ext uri="{A12FA001-AC4F-418D-AE19-62706E023703}">
                      <ahyp:hlinkClr val="tx"/>
                    </a:ext>
                  </a:extLst>
                </a:hlinkClick>
              </a:rPr>
              <a:t>tinyurl.com/promptRadovan</a:t>
            </a:r>
            <a:r>
              <a:rPr b="1" lang="en" sz="1600">
                <a:solidFill>
                  <a:schemeClr val="dk1"/>
                </a:solidFill>
                <a:latin typeface="Garamond"/>
                <a:ea typeface="Garamond"/>
                <a:cs typeface="Garamond"/>
                <a:sym typeface="Garamond"/>
              </a:rPr>
              <a:t> </a:t>
            </a:r>
            <a:r>
              <a:rPr b="1" lang="en" sz="1600">
                <a:solidFill>
                  <a:srgbClr val="111111"/>
                </a:solidFill>
                <a:latin typeface="Garamond"/>
                <a:ea typeface="Garamond"/>
                <a:cs typeface="Garamond"/>
                <a:sym typeface="Garamond"/>
              </a:rPr>
              <a:t>(3. 6.)</a:t>
            </a:r>
            <a:endParaRPr b="1" sz="1600">
              <a:solidFill>
                <a:schemeClr val="dk1"/>
              </a:solidFill>
              <a:latin typeface="Garamond"/>
              <a:ea typeface="Garamond"/>
              <a:cs typeface="Garamond"/>
              <a:sym typeface="Garamond"/>
            </a:endParaRPr>
          </a:p>
          <a:p>
            <a:pPr indent="-330200" lvl="0" marL="457200" marR="0" rtl="0" algn="l">
              <a:lnSpc>
                <a:spcPct val="100000"/>
              </a:lnSpc>
              <a:spcBef>
                <a:spcPts val="0"/>
              </a:spcBef>
              <a:spcAft>
                <a:spcPts val="0"/>
              </a:spcAft>
              <a:buClr>
                <a:schemeClr val="dk1"/>
              </a:buClr>
              <a:buSzPts val="1600"/>
              <a:buFont typeface="Garamond"/>
              <a:buChar char="●"/>
            </a:pPr>
            <a:r>
              <a:rPr b="1" lang="en" sz="1600" u="sng">
                <a:solidFill>
                  <a:schemeClr val="dk1"/>
                </a:solidFill>
                <a:latin typeface="Garamond"/>
                <a:ea typeface="Garamond"/>
                <a:cs typeface="Garamond"/>
                <a:sym typeface="Garamond"/>
                <a:hlinkClick r:id="rId8">
                  <a:extLst>
                    <a:ext uri="{A12FA001-AC4F-418D-AE19-62706E023703}">
                      <ahyp:hlinkClr val="tx"/>
                    </a:ext>
                  </a:extLst>
                </a:hlinkClick>
              </a:rPr>
              <a:t>tinyurl.com/AItoolsRadovan</a:t>
            </a:r>
            <a:r>
              <a:rPr b="1" lang="en" sz="1600">
                <a:solidFill>
                  <a:schemeClr val="dk1"/>
                </a:solidFill>
                <a:latin typeface="Garamond"/>
                <a:ea typeface="Garamond"/>
                <a:cs typeface="Garamond"/>
                <a:sym typeface="Garamond"/>
              </a:rPr>
              <a:t> </a:t>
            </a:r>
            <a:r>
              <a:rPr b="1" lang="en" sz="1600">
                <a:solidFill>
                  <a:srgbClr val="111111"/>
                </a:solidFill>
                <a:latin typeface="Garamond"/>
                <a:ea typeface="Garamond"/>
                <a:cs typeface="Garamond"/>
                <a:sym typeface="Garamond"/>
              </a:rPr>
              <a:t>(5. 6.)</a:t>
            </a:r>
            <a:endParaRPr b="1" sz="1600">
              <a:solidFill>
                <a:schemeClr val="dk1"/>
              </a:solidFill>
              <a:latin typeface="Garamond"/>
              <a:ea typeface="Garamond"/>
              <a:cs typeface="Garamond"/>
              <a:sym typeface="Garamond"/>
            </a:endParaRPr>
          </a:p>
          <a:p>
            <a:pPr indent="-330200" lvl="0" marL="457200" marR="0" rtl="0" algn="l">
              <a:lnSpc>
                <a:spcPct val="100000"/>
              </a:lnSpc>
              <a:spcBef>
                <a:spcPts val="0"/>
              </a:spcBef>
              <a:spcAft>
                <a:spcPts val="0"/>
              </a:spcAft>
              <a:buClr>
                <a:schemeClr val="dk1"/>
              </a:buClr>
              <a:buSzPts val="1600"/>
              <a:buFont typeface="Garamond"/>
              <a:buChar char="●"/>
            </a:pPr>
            <a:r>
              <a:rPr b="1" lang="en" sz="1600" u="sng">
                <a:solidFill>
                  <a:schemeClr val="dk1"/>
                </a:solidFill>
                <a:latin typeface="Garamond"/>
                <a:ea typeface="Garamond"/>
                <a:cs typeface="Garamond"/>
                <a:sym typeface="Garamond"/>
                <a:hlinkClick r:id="rId9">
                  <a:extLst>
                    <a:ext uri="{A12FA001-AC4F-418D-AE19-62706E023703}">
                      <ahyp:hlinkClr val="tx"/>
                    </a:ext>
                  </a:extLst>
                </a:hlinkClick>
              </a:rPr>
              <a:t>tinyurl.com/AIdevRadovan</a:t>
            </a:r>
            <a:r>
              <a:rPr b="1" lang="en" sz="1600">
                <a:solidFill>
                  <a:schemeClr val="dk1"/>
                </a:solidFill>
                <a:latin typeface="Garamond"/>
                <a:ea typeface="Garamond"/>
                <a:cs typeface="Garamond"/>
                <a:sym typeface="Garamond"/>
              </a:rPr>
              <a:t> </a:t>
            </a:r>
            <a:r>
              <a:rPr b="1" lang="en" sz="1600">
                <a:solidFill>
                  <a:srgbClr val="111111"/>
                </a:solidFill>
                <a:latin typeface="Garamond"/>
                <a:ea typeface="Garamond"/>
                <a:cs typeface="Garamond"/>
                <a:sym typeface="Garamond"/>
              </a:rPr>
              <a:t>(16. 6.)</a:t>
            </a:r>
            <a:endParaRPr b="1" sz="1600">
              <a:solidFill>
                <a:srgbClr val="111111"/>
              </a:solidFill>
              <a:latin typeface="Garamond"/>
              <a:ea typeface="Garamond"/>
              <a:cs typeface="Garamond"/>
              <a:sym typeface="Garamond"/>
            </a:endParaRPr>
          </a:p>
          <a:p>
            <a:pPr indent="-330200" lvl="0" marL="457200" marR="0" rtl="0" algn="l">
              <a:lnSpc>
                <a:spcPct val="100000"/>
              </a:lnSpc>
              <a:spcBef>
                <a:spcPts val="0"/>
              </a:spcBef>
              <a:spcAft>
                <a:spcPts val="0"/>
              </a:spcAft>
              <a:buClr>
                <a:schemeClr val="dk1"/>
              </a:buClr>
              <a:buSzPts val="1600"/>
              <a:buFont typeface="Garamond"/>
              <a:buChar char="●"/>
            </a:pPr>
            <a:r>
              <a:rPr b="1" lang="en" sz="1600" u="sng">
                <a:solidFill>
                  <a:schemeClr val="dk1"/>
                </a:solidFill>
                <a:latin typeface="Garamond"/>
                <a:ea typeface="Garamond"/>
                <a:cs typeface="Garamond"/>
                <a:sym typeface="Garamond"/>
                <a:hlinkClick r:id="rId10">
                  <a:extLst>
                    <a:ext uri="{A12FA001-AC4F-418D-AE19-62706E023703}">
                      <ahyp:hlinkClr val="tx"/>
                    </a:ext>
                  </a:extLst>
                </a:hlinkClick>
              </a:rPr>
              <a:t>tinyurl.com/udemyA2A</a:t>
            </a:r>
            <a:r>
              <a:rPr b="1" lang="en" sz="1600">
                <a:solidFill>
                  <a:schemeClr val="dk1"/>
                </a:solidFill>
                <a:latin typeface="Garamond"/>
                <a:ea typeface="Garamond"/>
                <a:cs typeface="Garamond"/>
                <a:sym typeface="Garamond"/>
              </a:rPr>
              <a:t> </a:t>
            </a:r>
            <a:r>
              <a:rPr b="1" lang="en" sz="1600">
                <a:solidFill>
                  <a:srgbClr val="111111"/>
                </a:solidFill>
                <a:latin typeface="Garamond"/>
                <a:ea typeface="Garamond"/>
                <a:cs typeface="Garamond"/>
                <a:sym typeface="Garamond"/>
              </a:rPr>
              <a:t>(A2A)</a:t>
            </a:r>
            <a:endParaRPr b="1" sz="1600">
              <a:solidFill>
                <a:schemeClr val="dk1"/>
              </a:solidFill>
              <a:latin typeface="Garamond"/>
              <a:ea typeface="Garamond"/>
              <a:cs typeface="Garamond"/>
              <a:sym typeface="Garamond"/>
            </a:endParaRPr>
          </a:p>
          <a:p>
            <a:pPr indent="0" lvl="0" marL="457200" marR="0" rtl="0" algn="l">
              <a:lnSpc>
                <a:spcPct val="100000"/>
              </a:lnSpc>
              <a:spcBef>
                <a:spcPts val="0"/>
              </a:spcBef>
              <a:spcAft>
                <a:spcPts val="0"/>
              </a:spcAft>
              <a:buNone/>
            </a:pPr>
            <a:r>
              <a:t/>
            </a:r>
            <a:endParaRPr b="1" sz="1600">
              <a:solidFill>
                <a:srgbClr val="111111"/>
              </a:solidFill>
              <a:latin typeface="Garamond"/>
              <a:ea typeface="Garamond"/>
              <a:cs typeface="Garamond"/>
              <a:sym typeface="Garamond"/>
            </a:endParaRPr>
          </a:p>
          <a:p>
            <a:pPr indent="0" lvl="0" marL="0" rtl="0" algn="l">
              <a:spcBef>
                <a:spcPts val="0"/>
              </a:spcBef>
              <a:spcAft>
                <a:spcPts val="0"/>
              </a:spcAft>
              <a:buNone/>
            </a:pPr>
            <a:r>
              <a:t/>
            </a:r>
            <a:endParaRPr/>
          </a:p>
          <a:p>
            <a:pPr indent="0" lvl="0" marL="457200" rtl="0" algn="l">
              <a:spcBef>
                <a:spcPts val="0"/>
              </a:spcBef>
              <a:spcAft>
                <a:spcPts val="0"/>
              </a:spcAft>
              <a:buNone/>
            </a:pPr>
            <a:r>
              <a:t/>
            </a:r>
            <a:endParaRPr b="1">
              <a:latin typeface="Garamond"/>
              <a:ea typeface="Garamond"/>
              <a:cs typeface="Garamond"/>
              <a:sym typeface="Garamond"/>
            </a:endParaRPr>
          </a:p>
          <a:p>
            <a:pPr indent="0" lvl="0" marL="457200" rtl="0" algn="l">
              <a:spcBef>
                <a:spcPts val="0"/>
              </a:spcBef>
              <a:spcAft>
                <a:spcPts val="0"/>
              </a:spcAft>
              <a:buNone/>
            </a:pPr>
            <a:r>
              <a:rPr b="1" lang="en">
                <a:latin typeface="Garamond"/>
                <a:ea typeface="Garamond"/>
                <a:cs typeface="Garamond"/>
                <a:sym typeface="Garamond"/>
              </a:rPr>
              <a:t>Conference on Artificial Intelligence</a:t>
            </a:r>
            <a:endParaRPr b="1">
              <a:latin typeface="Garamond"/>
              <a:ea typeface="Garamond"/>
              <a:cs typeface="Garamond"/>
              <a:sym typeface="Garamond"/>
            </a:endParaRPr>
          </a:p>
          <a:p>
            <a:pPr indent="-317500" lvl="0" marL="457200" rtl="0" algn="l">
              <a:spcBef>
                <a:spcPts val="0"/>
              </a:spcBef>
              <a:spcAft>
                <a:spcPts val="0"/>
              </a:spcAft>
              <a:buSzPts val="1400"/>
              <a:buFont typeface="Garamond"/>
              <a:buChar char="●"/>
            </a:pPr>
            <a:r>
              <a:rPr b="1" lang="en">
                <a:latin typeface="Garamond"/>
                <a:ea typeface="Garamond"/>
                <a:cs typeface="Garamond"/>
                <a:sym typeface="Garamond"/>
              </a:rPr>
              <a:t>CAMBRIDGE, ENGLAND 12-14 DECEMBER 2023</a:t>
            </a:r>
            <a:endParaRPr b="1">
              <a:latin typeface="Garamond"/>
              <a:ea typeface="Garamond"/>
              <a:cs typeface="Garamond"/>
              <a:sym typeface="Garamond"/>
            </a:endParaRPr>
          </a:p>
          <a:p>
            <a:pPr indent="-241300" lvl="0" marL="457200" rtl="0" algn="l">
              <a:spcBef>
                <a:spcPts val="0"/>
              </a:spcBef>
              <a:spcAft>
                <a:spcPts val="0"/>
              </a:spcAft>
              <a:buSzPts val="200"/>
              <a:buFont typeface="Garamond"/>
              <a:buChar char="●"/>
            </a:pPr>
            <a:r>
              <a:t/>
            </a:r>
            <a:endParaRPr b="1" sz="200">
              <a:latin typeface="Garamond"/>
              <a:ea typeface="Garamond"/>
              <a:cs typeface="Garamond"/>
              <a:sym typeface="Garamond"/>
            </a:endParaRPr>
          </a:p>
          <a:p>
            <a:pPr indent="0" lvl="0" marL="457200" rtl="0" algn="l">
              <a:spcBef>
                <a:spcPts val="0"/>
              </a:spcBef>
              <a:spcAft>
                <a:spcPts val="0"/>
              </a:spcAft>
              <a:buNone/>
            </a:pPr>
            <a:r>
              <a:t/>
            </a:r>
            <a:endParaRPr b="1" sz="100">
              <a:latin typeface="Garamond"/>
              <a:ea typeface="Garamond"/>
              <a:cs typeface="Garamond"/>
              <a:sym typeface="Garamond"/>
            </a:endParaRPr>
          </a:p>
          <a:p>
            <a:pPr indent="0" lvl="0" marL="457200" rtl="0" algn="l">
              <a:spcBef>
                <a:spcPts val="0"/>
              </a:spcBef>
              <a:spcAft>
                <a:spcPts val="0"/>
              </a:spcAft>
              <a:buNone/>
            </a:pPr>
            <a:r>
              <a:rPr b="1" lang="en">
                <a:latin typeface="Garamond"/>
                <a:ea typeface="Garamond"/>
                <a:cs typeface="Garamond"/>
                <a:sym typeface="Garamond"/>
              </a:rPr>
              <a:t>AI-2023 is the 43-rd Annual International Conference of the British Computer Society's Specialist Group on Artificial</a:t>
            </a:r>
            <a:endParaRPr b="1">
              <a:solidFill>
                <a:srgbClr val="023747"/>
              </a:solidFill>
              <a:latin typeface="Garamond"/>
              <a:ea typeface="Garamond"/>
              <a:cs typeface="Garamond"/>
              <a:sym typeface="Garamond"/>
            </a:endParaRPr>
          </a:p>
        </p:txBody>
      </p:sp>
      <p:sp>
        <p:nvSpPr>
          <p:cNvPr id="487" name="Google Shape;487;p51"/>
          <p:cNvSpPr/>
          <p:nvPr/>
        </p:nvSpPr>
        <p:spPr>
          <a:xfrm>
            <a:off x="3420366" y="2571750"/>
            <a:ext cx="1223100" cy="378600"/>
          </a:xfrm>
          <a:prstGeom prst="rect">
            <a:avLst/>
          </a:prstGeom>
          <a:no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400" u="none">
              <a:solidFill>
                <a:srgbClr val="FFFFFF"/>
              </a:solidFill>
              <a:latin typeface="Twentieth Century"/>
              <a:ea typeface="Twentieth Century"/>
              <a:cs typeface="Twentieth Century"/>
              <a:sym typeface="Twentieth Century"/>
            </a:endParaRPr>
          </a:p>
        </p:txBody>
      </p:sp>
      <p:pic>
        <p:nvPicPr>
          <p:cNvPr id="488" name="Google Shape;488;p51" title="xAI - verlag.png"/>
          <p:cNvPicPr preferRelativeResize="0"/>
          <p:nvPr/>
        </p:nvPicPr>
        <p:blipFill>
          <a:blip r:embed="rId11">
            <a:alphaModFix/>
          </a:blip>
          <a:stretch>
            <a:fillRect/>
          </a:stretch>
        </p:blipFill>
        <p:spPr>
          <a:xfrm>
            <a:off x="0" y="-1"/>
            <a:ext cx="5423852" cy="3162151"/>
          </a:xfrm>
          <a:prstGeom prst="rect">
            <a:avLst/>
          </a:prstGeom>
          <a:noFill/>
          <a:ln>
            <a:noFill/>
          </a:ln>
        </p:spPr>
      </p:pic>
      <p:sp>
        <p:nvSpPr>
          <p:cNvPr id="489" name="Google Shape;489;p51"/>
          <p:cNvSpPr txBox="1"/>
          <p:nvPr/>
        </p:nvSpPr>
        <p:spPr>
          <a:xfrm>
            <a:off x="136950" y="4639098"/>
            <a:ext cx="1944900" cy="329400"/>
          </a:xfrm>
          <a:prstGeom prst="rect">
            <a:avLst/>
          </a:prstGeom>
          <a:noFill/>
          <a:ln>
            <a:noFill/>
          </a:ln>
        </p:spPr>
        <p:txBody>
          <a:bodyPr anchorCtr="0" anchor="t" bIns="35100" lIns="67500" spcFirstLastPara="1" rIns="67500" wrap="square" tIns="35100">
            <a:noAutofit/>
          </a:bodyPr>
          <a:lstStyle/>
          <a:p>
            <a:pPr indent="0" lvl="0" marL="0" marR="0" rtl="0" algn="l">
              <a:lnSpc>
                <a:spcPct val="100000"/>
              </a:lnSpc>
              <a:spcBef>
                <a:spcPts val="0"/>
              </a:spcBef>
              <a:spcAft>
                <a:spcPts val="0"/>
              </a:spcAft>
              <a:buClr>
                <a:srgbClr val="FFFFFF"/>
              </a:buClr>
              <a:buSzPts val="1300"/>
              <a:buFont typeface="Garamond"/>
              <a:buNone/>
            </a:pPr>
            <a:r>
              <a:rPr b="1" i="0" lang="en" sz="1500" u="none">
                <a:solidFill>
                  <a:srgbClr val="FFFFFF"/>
                </a:solidFill>
                <a:latin typeface="Garamond"/>
                <a:ea typeface="Garamond"/>
                <a:cs typeface="Garamond"/>
                <a:sym typeface="Garamond"/>
              </a:rPr>
              <a:t>#</a:t>
            </a:r>
            <a:r>
              <a:rPr b="1" lang="en" sz="1500">
                <a:solidFill>
                  <a:srgbClr val="FFFFFF"/>
                </a:solidFill>
                <a:latin typeface="Garamond"/>
                <a:ea typeface="Garamond"/>
                <a:cs typeface="Garamond"/>
                <a:sym typeface="Garamond"/>
              </a:rPr>
              <a:t>PyDataSK</a:t>
            </a:r>
            <a:r>
              <a:rPr b="1" i="0" lang="en" sz="1500" u="none">
                <a:solidFill>
                  <a:srgbClr val="FFFFFF"/>
                </a:solidFill>
                <a:latin typeface="Garamond"/>
                <a:ea typeface="Garamond"/>
                <a:cs typeface="Garamond"/>
                <a:sym typeface="Garamond"/>
              </a:rPr>
              <a:t> @ sli.do</a:t>
            </a:r>
            <a:endParaRPr sz="1300"/>
          </a:p>
        </p:txBody>
      </p:sp>
      <p:sp>
        <p:nvSpPr>
          <p:cNvPr id="490" name="Google Shape;490;p51"/>
          <p:cNvSpPr txBox="1"/>
          <p:nvPr/>
        </p:nvSpPr>
        <p:spPr>
          <a:xfrm>
            <a:off x="2439035" y="4516040"/>
            <a:ext cx="6706200" cy="514200"/>
          </a:xfrm>
          <a:prstGeom prst="rect">
            <a:avLst/>
          </a:prstGeom>
          <a:noFill/>
          <a:ln>
            <a:noFill/>
          </a:ln>
        </p:spPr>
        <p:txBody>
          <a:bodyPr anchorCtr="0" anchor="ctr" bIns="35100" lIns="67500" spcFirstLastPara="1" rIns="67500" wrap="square" tIns="35100">
            <a:noAutofit/>
          </a:bodyPr>
          <a:lstStyle/>
          <a:p>
            <a:pPr indent="0" lvl="0" marL="0" rtl="0" algn="l">
              <a:spcBef>
                <a:spcPts val="0"/>
              </a:spcBef>
              <a:spcAft>
                <a:spcPts val="0"/>
              </a:spcAft>
              <a:buClr>
                <a:srgbClr val="023747"/>
              </a:buClr>
              <a:buSzPts val="1700"/>
              <a:buFont typeface="Garamond"/>
              <a:buNone/>
            </a:pPr>
            <a:r>
              <a:rPr b="1" lang="en" sz="1600">
                <a:solidFill>
                  <a:schemeClr val="lt1"/>
                </a:solidFill>
                <a:latin typeface="Garamond"/>
                <a:ea typeface="Garamond"/>
                <a:cs typeface="Garamond"/>
                <a:sym typeface="Garamond"/>
              </a:rPr>
              <a:t>Under the Hood of LLM</a:t>
            </a:r>
            <a:endParaRPr b="1" sz="1600">
              <a:solidFill>
                <a:schemeClr val="lt1"/>
              </a:solidFill>
              <a:latin typeface="Garamond"/>
              <a:ea typeface="Garamond"/>
              <a:cs typeface="Garamond"/>
              <a:sym typeface="Garamond"/>
            </a:endParaRPr>
          </a:p>
        </p:txBody>
      </p:sp>
      <p:pic>
        <p:nvPicPr>
          <p:cNvPr id="491" name="Google Shape;491;p51" title="zoltan Untitled.png"/>
          <p:cNvPicPr preferRelativeResize="0"/>
          <p:nvPr/>
        </p:nvPicPr>
        <p:blipFill>
          <a:blip r:embed="rId12">
            <a:alphaModFix/>
          </a:blip>
          <a:stretch>
            <a:fillRect/>
          </a:stretch>
        </p:blipFill>
        <p:spPr>
          <a:xfrm>
            <a:off x="0" y="2585149"/>
            <a:ext cx="3719838" cy="1853625"/>
          </a:xfrm>
          <a:prstGeom prst="rect">
            <a:avLst/>
          </a:prstGeom>
          <a:noFill/>
          <a:ln>
            <a:noFill/>
          </a:ln>
        </p:spPr>
      </p:pic>
      <p:pic>
        <p:nvPicPr>
          <p:cNvPr id="492" name="Google Shape;492;p51" title="mcp a2a.png"/>
          <p:cNvPicPr preferRelativeResize="0"/>
          <p:nvPr/>
        </p:nvPicPr>
        <p:blipFill>
          <a:blip r:embed="rId13">
            <a:alphaModFix/>
          </a:blip>
          <a:stretch>
            <a:fillRect/>
          </a:stretch>
        </p:blipFill>
        <p:spPr>
          <a:xfrm>
            <a:off x="5159150" y="2585157"/>
            <a:ext cx="3984851" cy="1895729"/>
          </a:xfrm>
          <a:prstGeom prst="rect">
            <a:avLst/>
          </a:prstGeom>
          <a:noFill/>
          <a:ln>
            <a:noFill/>
          </a:ln>
        </p:spPr>
      </p:pic>
      <p:pic>
        <p:nvPicPr>
          <p:cNvPr id="493" name="Google Shape;493;p51" title="verlag das.png"/>
          <p:cNvPicPr preferRelativeResize="0"/>
          <p:nvPr/>
        </p:nvPicPr>
        <p:blipFill>
          <a:blip r:embed="rId14">
            <a:alphaModFix/>
          </a:blip>
          <a:stretch>
            <a:fillRect/>
          </a:stretch>
        </p:blipFill>
        <p:spPr>
          <a:xfrm>
            <a:off x="3719850" y="3033800"/>
            <a:ext cx="1439300" cy="1439326"/>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97" name="Shape 497"/>
        <p:cNvGrpSpPr/>
        <p:nvPr/>
      </p:nvGrpSpPr>
      <p:grpSpPr>
        <a:xfrm>
          <a:off x="0" y="0"/>
          <a:ext cx="0" cy="0"/>
          <a:chOff x="0" y="0"/>
          <a:chExt cx="0" cy="0"/>
        </a:xfrm>
      </p:grpSpPr>
      <p:sp>
        <p:nvSpPr>
          <p:cNvPr id="498" name="Google Shape;498;p52"/>
          <p:cNvSpPr/>
          <p:nvPr/>
        </p:nvSpPr>
        <p:spPr>
          <a:xfrm rot="5400000">
            <a:off x="7365228" y="0"/>
            <a:ext cx="1778700" cy="1778700"/>
          </a:xfrm>
          <a:prstGeom prst="diagStripe">
            <a:avLst>
              <a:gd fmla="val 50000" name="adj"/>
            </a:avLst>
          </a:prstGeom>
          <a:solidFill>
            <a:srgbClr val="EDFAF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Twentieth Century"/>
              <a:ea typeface="Twentieth Century"/>
              <a:cs typeface="Twentieth Century"/>
              <a:sym typeface="Twentieth Century"/>
            </a:endParaRPr>
          </a:p>
        </p:txBody>
      </p:sp>
      <p:sp>
        <p:nvSpPr>
          <p:cNvPr id="499" name="Google Shape;499;p52"/>
          <p:cNvSpPr txBox="1"/>
          <p:nvPr/>
        </p:nvSpPr>
        <p:spPr>
          <a:xfrm rot="2700000">
            <a:off x="7215273" y="386217"/>
            <a:ext cx="2501461" cy="583787"/>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rgbClr val="198038"/>
                </a:solidFill>
                <a:latin typeface="Inter"/>
                <a:ea typeface="Inter"/>
                <a:cs typeface="Inter"/>
                <a:sym typeface="Inter"/>
              </a:rPr>
              <a:t>Do not edit</a:t>
            </a:r>
            <a:endParaRPr b="1" sz="1200">
              <a:solidFill>
                <a:srgbClr val="198038"/>
              </a:solidFill>
              <a:latin typeface="Inter"/>
              <a:ea typeface="Inter"/>
              <a:cs typeface="Inter"/>
              <a:sym typeface="Inter"/>
            </a:endParaRPr>
          </a:p>
          <a:p>
            <a:pPr indent="0" lvl="0" marL="0" rtl="0" algn="ctr">
              <a:spcBef>
                <a:spcPts val="0"/>
              </a:spcBef>
              <a:spcAft>
                <a:spcPts val="0"/>
              </a:spcAft>
              <a:buNone/>
            </a:pPr>
            <a:r>
              <a:rPr lang="en" sz="1200" u="sng">
                <a:solidFill>
                  <a:srgbClr val="198038"/>
                </a:solidFill>
                <a:latin typeface="Inter"/>
                <a:ea typeface="Inter"/>
                <a:cs typeface="Inter"/>
                <a:sym typeface="Inter"/>
                <a:hlinkClick r:id="rId3">
                  <a:extLst>
                    <a:ext uri="{A12FA001-AC4F-418D-AE19-62706E023703}">
                      <ahyp:hlinkClr val="tx"/>
                    </a:ext>
                  </a:extLst>
                </a:hlinkClick>
              </a:rPr>
              <a:t>How to change the design</a:t>
            </a:r>
            <a:endParaRPr sz="1200">
              <a:solidFill>
                <a:srgbClr val="198038"/>
              </a:solidFill>
              <a:latin typeface="Inter"/>
              <a:ea typeface="Inter"/>
              <a:cs typeface="Inter"/>
              <a:sym typeface="Inter"/>
            </a:endParaRPr>
          </a:p>
        </p:txBody>
      </p:sp>
      <p:pic>
        <p:nvPicPr>
          <p:cNvPr descr="poll-type-id" id="500" name="Google Shape;500;p52">
            <a:hlinkClick r:id="rId4"/>
          </p:cNvPr>
          <p:cNvPicPr preferRelativeResize="0"/>
          <p:nvPr/>
        </p:nvPicPr>
        <p:blipFill>
          <a:blip r:embed="rId5">
            <a:alphaModFix/>
          </a:blip>
          <a:stretch>
            <a:fillRect/>
          </a:stretch>
        </p:blipFill>
        <p:spPr>
          <a:xfrm>
            <a:off x="333520" y="1307027"/>
            <a:ext cx="1778772" cy="1778772"/>
          </a:xfrm>
          <a:prstGeom prst="rect">
            <a:avLst/>
          </a:prstGeom>
          <a:noFill/>
          <a:ln>
            <a:noFill/>
          </a:ln>
        </p:spPr>
      </p:pic>
      <p:sp>
        <p:nvSpPr>
          <p:cNvPr descr="title-id" id="501" name="Google Shape;501;p52"/>
          <p:cNvSpPr txBox="1"/>
          <p:nvPr/>
        </p:nvSpPr>
        <p:spPr>
          <a:xfrm>
            <a:off x="2334638" y="1320628"/>
            <a:ext cx="6364800" cy="1751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600">
                <a:solidFill>
                  <a:srgbClr val="5B5B5B"/>
                </a:solidFill>
                <a:latin typeface="Inter"/>
                <a:ea typeface="Inter"/>
                <a:cs typeface="Inter"/>
                <a:sym typeface="Inter"/>
              </a:rPr>
              <a:t>Audience Q&amp;A</a:t>
            </a:r>
            <a:endParaRPr b="1" sz="3600">
              <a:solidFill>
                <a:srgbClr val="5B5B5B"/>
              </a:solidFill>
              <a:latin typeface="Inter"/>
              <a:ea typeface="Inter"/>
              <a:cs typeface="Inter"/>
              <a:sym typeface="Inter"/>
            </a:endParaRPr>
          </a:p>
        </p:txBody>
      </p:sp>
      <p:sp>
        <p:nvSpPr>
          <p:cNvPr id="502" name="Google Shape;502;p52"/>
          <p:cNvSpPr/>
          <p:nvPr/>
        </p:nvSpPr>
        <p:spPr>
          <a:xfrm>
            <a:off x="0" y="4365024"/>
            <a:ext cx="9144000" cy="778500"/>
          </a:xfrm>
          <a:prstGeom prst="rect">
            <a:avLst/>
          </a:prstGeom>
          <a:solidFill>
            <a:srgbClr val="19803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Twentieth Century"/>
              <a:ea typeface="Twentieth Century"/>
              <a:cs typeface="Twentieth Century"/>
              <a:sym typeface="Twentieth Century"/>
            </a:endParaRPr>
          </a:p>
        </p:txBody>
      </p:sp>
      <p:sp>
        <p:nvSpPr>
          <p:cNvPr id="503" name="Google Shape;503;p52"/>
          <p:cNvSpPr txBox="1"/>
          <p:nvPr/>
        </p:nvSpPr>
        <p:spPr>
          <a:xfrm>
            <a:off x="555866" y="4365024"/>
            <a:ext cx="6948300" cy="778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rgbClr val="FFFFFF"/>
                </a:solidFill>
                <a:latin typeface="Inter"/>
                <a:ea typeface="Inter"/>
                <a:cs typeface="Inter"/>
                <a:sym typeface="Inter"/>
              </a:rPr>
              <a:t>Presenting with animations, GIFs or speaker notes? Enable our </a:t>
            </a:r>
            <a:r>
              <a:rPr lang="en" sz="1200" u="sng">
                <a:solidFill>
                  <a:srgbClr val="FFFFFF"/>
                </a:solidFill>
                <a:latin typeface="Inter"/>
                <a:ea typeface="Inter"/>
                <a:cs typeface="Inter"/>
                <a:sym typeface="Inter"/>
                <a:hlinkClick r:id="rId6">
                  <a:extLst>
                    <a:ext uri="{A12FA001-AC4F-418D-AE19-62706E023703}">
                      <ahyp:hlinkClr val="tx"/>
                    </a:ext>
                  </a:extLst>
                </a:hlinkClick>
              </a:rPr>
              <a:t>Chrome extension</a:t>
            </a:r>
            <a:endParaRPr sz="1200">
              <a:solidFill>
                <a:srgbClr val="FFFFFF"/>
              </a:solidFill>
              <a:latin typeface="Inter"/>
              <a:ea typeface="Inter"/>
              <a:cs typeface="Inter"/>
              <a:sym typeface="Inter"/>
            </a:endParaRPr>
          </a:p>
        </p:txBody>
      </p:sp>
      <p:pic>
        <p:nvPicPr>
          <p:cNvPr id="504" name="Google Shape;504;p52"/>
          <p:cNvPicPr preferRelativeResize="0"/>
          <p:nvPr/>
        </p:nvPicPr>
        <p:blipFill>
          <a:blip r:embed="rId7">
            <a:alphaModFix/>
          </a:blip>
          <a:stretch>
            <a:fillRect/>
          </a:stretch>
        </p:blipFill>
        <p:spPr>
          <a:xfrm>
            <a:off x="222347" y="4643089"/>
            <a:ext cx="222347" cy="222347"/>
          </a:xfrm>
          <a:prstGeom prst="rect">
            <a:avLst/>
          </a:prstGeom>
          <a:noFill/>
          <a:ln>
            <a:noFill/>
          </a:ln>
        </p:spPr>
      </p:pic>
      <p:pic>
        <p:nvPicPr>
          <p:cNvPr descr="logo-id" id="505" name="Google Shape;505;p52">
            <a:hlinkClick r:id="rId8"/>
          </p:cNvPr>
          <p:cNvPicPr preferRelativeResize="0"/>
          <p:nvPr/>
        </p:nvPicPr>
        <p:blipFill>
          <a:blip r:embed="rId9">
            <a:alphaModFix/>
          </a:blip>
          <a:stretch>
            <a:fillRect/>
          </a:stretch>
        </p:blipFill>
        <p:spPr>
          <a:xfrm>
            <a:off x="7921094" y="4476329"/>
            <a:ext cx="1111733" cy="555866"/>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1CDD3"/>
        </a:solidFill>
      </p:bgPr>
    </p:bg>
    <p:spTree>
      <p:nvGrpSpPr>
        <p:cNvPr id="509" name="Shape 509"/>
        <p:cNvGrpSpPr/>
        <p:nvPr/>
      </p:nvGrpSpPr>
      <p:grpSpPr>
        <a:xfrm>
          <a:off x="0" y="0"/>
          <a:ext cx="0" cy="0"/>
          <a:chOff x="0" y="0"/>
          <a:chExt cx="0" cy="0"/>
        </a:xfrm>
      </p:grpSpPr>
      <p:sp>
        <p:nvSpPr>
          <p:cNvPr id="510" name="Google Shape;510;p53"/>
          <p:cNvSpPr txBox="1"/>
          <p:nvPr/>
        </p:nvSpPr>
        <p:spPr>
          <a:xfrm>
            <a:off x="-14650" y="-114925"/>
            <a:ext cx="9288900" cy="742800"/>
          </a:xfrm>
          <a:prstGeom prst="rect">
            <a:avLst/>
          </a:prstGeom>
          <a:noFill/>
          <a:ln>
            <a:noFill/>
          </a:ln>
        </p:spPr>
        <p:txBody>
          <a:bodyPr anchorCtr="0" anchor="ctr" bIns="35100" lIns="67500" spcFirstLastPara="1" rIns="67500" wrap="square" tIns="35100">
            <a:noAutofit/>
          </a:bodyPr>
          <a:lstStyle/>
          <a:p>
            <a:pPr indent="0" lvl="0" marL="0" marR="0" rtl="0" algn="ctr">
              <a:lnSpc>
                <a:spcPct val="100000"/>
              </a:lnSpc>
              <a:spcBef>
                <a:spcPts val="0"/>
              </a:spcBef>
              <a:spcAft>
                <a:spcPts val="0"/>
              </a:spcAft>
              <a:buClr>
                <a:srgbClr val="023747"/>
              </a:buClr>
              <a:buSzPts val="2400"/>
              <a:buFont typeface="Garamond"/>
              <a:buNone/>
            </a:pPr>
            <a:r>
              <a:rPr b="1" lang="en" sz="2900">
                <a:solidFill>
                  <a:srgbClr val="023747"/>
                </a:solidFill>
                <a:latin typeface="Garamond"/>
                <a:ea typeface="Garamond"/>
                <a:cs typeface="Garamond"/>
                <a:sym typeface="Garamond"/>
              </a:rPr>
              <a:t>Thanks to our sponsors! </a:t>
            </a:r>
            <a:endParaRPr sz="1600"/>
          </a:p>
        </p:txBody>
      </p:sp>
      <p:sp>
        <p:nvSpPr>
          <p:cNvPr id="511" name="Google Shape;511;p53"/>
          <p:cNvSpPr txBox="1"/>
          <p:nvPr/>
        </p:nvSpPr>
        <p:spPr>
          <a:xfrm>
            <a:off x="479946" y="822722"/>
            <a:ext cx="8231700" cy="3565800"/>
          </a:xfrm>
          <a:prstGeom prst="rect">
            <a:avLst/>
          </a:prstGeom>
          <a:noFill/>
          <a:ln>
            <a:noFill/>
          </a:ln>
        </p:spPr>
        <p:txBody>
          <a:bodyPr anchorCtr="0" anchor="t" bIns="35100" lIns="67500" spcFirstLastPara="1" rIns="67500" wrap="square" tIns="35100">
            <a:noAutofit/>
          </a:bodyPr>
          <a:lstStyle/>
          <a:p>
            <a:pPr indent="0" lvl="0" marL="0" rtl="0" algn="l">
              <a:spcBef>
                <a:spcPts val="400"/>
              </a:spcBef>
              <a:spcAft>
                <a:spcPts val="0"/>
              </a:spcAft>
              <a:buClr>
                <a:srgbClr val="023747"/>
              </a:buClr>
              <a:buSzPts val="1400"/>
              <a:buFont typeface="Garamond"/>
              <a:buNone/>
            </a:pPr>
            <a:r>
              <a:rPr lang="en" sz="1100" u="sng">
                <a:solidFill>
                  <a:schemeClr val="hlink"/>
                </a:solidFill>
                <a:hlinkClick r:id="rId3"/>
              </a:rPr>
              <a:t>Neuralink, Elon Musk’s brain implant startup, set to begin human trials | CNN Business</a:t>
            </a:r>
            <a:endParaRPr b="1">
              <a:solidFill>
                <a:srgbClr val="023747"/>
              </a:solidFill>
              <a:latin typeface="Garamond"/>
              <a:ea typeface="Garamond"/>
              <a:cs typeface="Garamond"/>
              <a:sym typeface="Garamond"/>
            </a:endParaRPr>
          </a:p>
        </p:txBody>
      </p:sp>
      <p:sp>
        <p:nvSpPr>
          <p:cNvPr id="512" name="Google Shape;512;p53"/>
          <p:cNvSpPr txBox="1"/>
          <p:nvPr/>
        </p:nvSpPr>
        <p:spPr>
          <a:xfrm>
            <a:off x="136950" y="4661300"/>
            <a:ext cx="2066400" cy="264300"/>
          </a:xfrm>
          <a:prstGeom prst="rect">
            <a:avLst/>
          </a:prstGeom>
          <a:noFill/>
          <a:ln>
            <a:noFill/>
          </a:ln>
        </p:spPr>
        <p:txBody>
          <a:bodyPr anchorCtr="0" anchor="t" bIns="35100" lIns="67500" spcFirstLastPara="1" rIns="67500" wrap="square" tIns="35100">
            <a:noAutofit/>
          </a:bodyPr>
          <a:lstStyle/>
          <a:p>
            <a:pPr indent="0" lvl="0" marL="0" marR="0" rtl="0" algn="l">
              <a:lnSpc>
                <a:spcPct val="100000"/>
              </a:lnSpc>
              <a:spcBef>
                <a:spcPts val="0"/>
              </a:spcBef>
              <a:spcAft>
                <a:spcPts val="0"/>
              </a:spcAft>
              <a:buClr>
                <a:srgbClr val="FFFFFF"/>
              </a:buClr>
              <a:buSzPts val="1300"/>
              <a:buFont typeface="Garamond"/>
              <a:buNone/>
            </a:pPr>
            <a:r>
              <a:rPr b="1" i="0" lang="en" sz="1200" u="none">
                <a:solidFill>
                  <a:srgbClr val="FFFFFF"/>
                </a:solidFill>
                <a:latin typeface="Garamond"/>
                <a:ea typeface="Garamond"/>
                <a:cs typeface="Garamond"/>
                <a:sym typeface="Garamond"/>
              </a:rPr>
              <a:t> #</a:t>
            </a:r>
            <a:r>
              <a:rPr b="1" lang="en" sz="1200">
                <a:solidFill>
                  <a:srgbClr val="FFFFFF"/>
                </a:solidFill>
                <a:latin typeface="Garamond"/>
                <a:ea typeface="Garamond"/>
                <a:cs typeface="Garamond"/>
                <a:sym typeface="Garamond"/>
              </a:rPr>
              <a:t>AIslovakIA</a:t>
            </a:r>
            <a:r>
              <a:rPr b="1" i="0" lang="en" sz="1200" u="none">
                <a:solidFill>
                  <a:srgbClr val="FFFFFF"/>
                </a:solidFill>
                <a:latin typeface="Garamond"/>
                <a:ea typeface="Garamond"/>
                <a:cs typeface="Garamond"/>
                <a:sym typeface="Garamond"/>
              </a:rPr>
              <a:t> @ sli.do</a:t>
            </a:r>
            <a:endParaRPr sz="1000"/>
          </a:p>
        </p:txBody>
      </p:sp>
      <p:pic>
        <p:nvPicPr>
          <p:cNvPr id="513" name="Google Shape;513;p53" title="swiss-re-logo (1).png"/>
          <p:cNvPicPr preferRelativeResize="0"/>
          <p:nvPr/>
        </p:nvPicPr>
        <p:blipFill>
          <a:blip r:embed="rId4">
            <a:alphaModFix/>
          </a:blip>
          <a:stretch>
            <a:fillRect/>
          </a:stretch>
        </p:blipFill>
        <p:spPr>
          <a:xfrm>
            <a:off x="-14650" y="522457"/>
            <a:ext cx="3900601" cy="2335689"/>
          </a:xfrm>
          <a:prstGeom prst="rect">
            <a:avLst/>
          </a:prstGeom>
          <a:noFill/>
          <a:ln>
            <a:noFill/>
          </a:ln>
        </p:spPr>
      </p:pic>
      <p:sp>
        <p:nvSpPr>
          <p:cNvPr id="514" name="Google Shape;514;p53"/>
          <p:cNvSpPr txBox="1"/>
          <p:nvPr/>
        </p:nvSpPr>
        <p:spPr>
          <a:xfrm>
            <a:off x="-14650" y="4078050"/>
            <a:ext cx="8957700" cy="325200"/>
          </a:xfrm>
          <a:prstGeom prst="rect">
            <a:avLst/>
          </a:prstGeom>
          <a:noFill/>
          <a:ln>
            <a:noFill/>
          </a:ln>
        </p:spPr>
        <p:txBody>
          <a:bodyPr anchorCtr="0" anchor="t" bIns="33750" lIns="67500" spcFirstLastPara="1" rIns="67500" wrap="square" tIns="33750">
            <a:noAutofit/>
          </a:bodyPr>
          <a:lstStyle/>
          <a:p>
            <a:pPr indent="0" lvl="0" marL="0" marR="0" rtl="0" algn="l">
              <a:lnSpc>
                <a:spcPct val="100000"/>
              </a:lnSpc>
              <a:spcBef>
                <a:spcPts val="0"/>
              </a:spcBef>
              <a:spcAft>
                <a:spcPts val="0"/>
              </a:spcAft>
              <a:buClr>
                <a:srgbClr val="000000"/>
              </a:buClr>
              <a:buSzPts val="1400"/>
              <a:buFont typeface="Garamond"/>
              <a:buNone/>
            </a:pPr>
            <a:r>
              <a:t/>
            </a:r>
            <a:endParaRPr b="1" sz="1100">
              <a:solidFill>
                <a:schemeClr val="dk1"/>
              </a:solidFill>
              <a:latin typeface="Garamond"/>
              <a:ea typeface="Garamond"/>
              <a:cs typeface="Garamond"/>
              <a:sym typeface="Garamond"/>
            </a:endParaRPr>
          </a:p>
        </p:txBody>
      </p:sp>
      <p:pic>
        <p:nvPicPr>
          <p:cNvPr id="515" name="Google Shape;515;p53" title="NEXTECH logo CMYK_page-0001.jpg"/>
          <p:cNvPicPr preferRelativeResize="0"/>
          <p:nvPr/>
        </p:nvPicPr>
        <p:blipFill>
          <a:blip r:embed="rId5">
            <a:alphaModFix/>
          </a:blip>
          <a:stretch>
            <a:fillRect/>
          </a:stretch>
        </p:blipFill>
        <p:spPr>
          <a:xfrm>
            <a:off x="3991900" y="522450"/>
            <a:ext cx="5152101" cy="1139850"/>
          </a:xfrm>
          <a:prstGeom prst="rect">
            <a:avLst/>
          </a:prstGeom>
          <a:noFill/>
          <a:ln>
            <a:noFill/>
          </a:ln>
        </p:spPr>
      </p:pic>
      <p:sp>
        <p:nvSpPr>
          <p:cNvPr id="516" name="Google Shape;516;p53"/>
          <p:cNvSpPr txBox="1"/>
          <p:nvPr/>
        </p:nvSpPr>
        <p:spPr>
          <a:xfrm>
            <a:off x="2439035" y="4516040"/>
            <a:ext cx="6706200" cy="514200"/>
          </a:xfrm>
          <a:prstGeom prst="rect">
            <a:avLst/>
          </a:prstGeom>
          <a:noFill/>
          <a:ln>
            <a:noFill/>
          </a:ln>
        </p:spPr>
        <p:txBody>
          <a:bodyPr anchorCtr="0" anchor="ctr" bIns="35100" lIns="67500" spcFirstLastPara="1" rIns="67500" wrap="square" tIns="35100">
            <a:noAutofit/>
          </a:bodyPr>
          <a:lstStyle/>
          <a:p>
            <a:pPr indent="0" lvl="0" marL="0" rtl="0" algn="l">
              <a:spcBef>
                <a:spcPts val="0"/>
              </a:spcBef>
              <a:spcAft>
                <a:spcPts val="0"/>
              </a:spcAft>
              <a:buClr>
                <a:srgbClr val="023747"/>
              </a:buClr>
              <a:buSzPts val="1700"/>
              <a:buFont typeface="Garamond"/>
              <a:buNone/>
            </a:pPr>
            <a:r>
              <a:rPr b="1" lang="en" sz="1600">
                <a:solidFill>
                  <a:schemeClr val="lt1"/>
                </a:solidFill>
                <a:latin typeface="Garamond"/>
                <a:ea typeface="Garamond"/>
                <a:cs typeface="Garamond"/>
                <a:sym typeface="Garamond"/>
              </a:rPr>
              <a:t>Under the Hood of LLM</a:t>
            </a:r>
            <a:endParaRPr b="1" sz="1600">
              <a:solidFill>
                <a:schemeClr val="lt1"/>
              </a:solidFill>
              <a:latin typeface="Garamond"/>
              <a:ea typeface="Garamond"/>
              <a:cs typeface="Garamond"/>
              <a:sym typeface="Garamond"/>
            </a:endParaRPr>
          </a:p>
        </p:txBody>
      </p:sp>
      <p:pic>
        <p:nvPicPr>
          <p:cNvPr id="517" name="Google Shape;517;p53"/>
          <p:cNvPicPr preferRelativeResize="0"/>
          <p:nvPr/>
        </p:nvPicPr>
        <p:blipFill rotWithShape="1">
          <a:blip r:embed="rId6">
            <a:alphaModFix/>
          </a:blip>
          <a:srcRect b="0" l="0" r="0" t="0"/>
          <a:stretch/>
        </p:blipFill>
        <p:spPr>
          <a:xfrm>
            <a:off x="-14651" y="2858137"/>
            <a:ext cx="1643226" cy="1620226"/>
          </a:xfrm>
          <a:prstGeom prst="rect">
            <a:avLst/>
          </a:prstGeom>
          <a:noFill/>
          <a:ln>
            <a:noFill/>
          </a:ln>
        </p:spPr>
      </p:pic>
      <p:pic>
        <p:nvPicPr>
          <p:cNvPr id="518" name="Google Shape;518;p53" title="OReilly-logo.jpg"/>
          <p:cNvPicPr preferRelativeResize="0"/>
          <p:nvPr/>
        </p:nvPicPr>
        <p:blipFill rotWithShape="1">
          <a:blip r:embed="rId7">
            <a:alphaModFix/>
          </a:blip>
          <a:srcRect b="12670" l="0" r="0" t="12663"/>
          <a:stretch/>
        </p:blipFill>
        <p:spPr>
          <a:xfrm>
            <a:off x="3991918" y="3044500"/>
            <a:ext cx="5152056" cy="1139850"/>
          </a:xfrm>
          <a:prstGeom prst="rect">
            <a:avLst/>
          </a:prstGeom>
          <a:noFill/>
          <a:ln>
            <a:noFill/>
          </a:ln>
        </p:spPr>
      </p:pic>
      <p:pic>
        <p:nvPicPr>
          <p:cNvPr id="519" name="Google Shape;519;p53" title="robime it images.jpeg"/>
          <p:cNvPicPr preferRelativeResize="0"/>
          <p:nvPr/>
        </p:nvPicPr>
        <p:blipFill rotWithShape="1">
          <a:blip r:embed="rId8">
            <a:alphaModFix/>
          </a:blip>
          <a:srcRect b="16983" l="0" r="0" t="16983"/>
          <a:stretch/>
        </p:blipFill>
        <p:spPr>
          <a:xfrm>
            <a:off x="3991900" y="1738075"/>
            <a:ext cx="5152100" cy="1163300"/>
          </a:xfrm>
          <a:prstGeom prst="rect">
            <a:avLst/>
          </a:prstGeom>
          <a:noFill/>
          <a:ln>
            <a:noFill/>
          </a:ln>
        </p:spPr>
      </p:pic>
      <p:pic>
        <p:nvPicPr>
          <p:cNvPr id="520" name="Google Shape;520;p53" title="slido-logo-png_seeklogo-482908.png"/>
          <p:cNvPicPr preferRelativeResize="0"/>
          <p:nvPr/>
        </p:nvPicPr>
        <p:blipFill rotWithShape="1">
          <a:blip r:embed="rId9">
            <a:alphaModFix/>
          </a:blip>
          <a:srcRect b="700" l="0" r="0" t="700"/>
          <a:stretch/>
        </p:blipFill>
        <p:spPr>
          <a:xfrm>
            <a:off x="1643225" y="2561987"/>
            <a:ext cx="2243950" cy="2212549"/>
          </a:xfrm>
          <a:prstGeom prst="rect">
            <a:avLst/>
          </a:prstGeom>
          <a:noFill/>
          <a:ln>
            <a:noFill/>
          </a:ln>
          <a:effectLst>
            <a:outerShdw blurRad="57150" rotWithShape="0" algn="bl" dir="5400000" dist="19050">
              <a:srgbClr val="000000">
                <a:alpha val="50000"/>
              </a:srgbClr>
            </a:outerShdw>
            <a:reflection blurRad="0" dir="5400000" dist="38100" endA="0" endPos="30000" fadeDir="5400012" kx="0" rotWithShape="0" algn="bl" stPos="0" sy="-100000" ky="0"/>
          </a:effectLst>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1CDD3"/>
        </a:solidFill>
      </p:bgPr>
    </p:bg>
    <p:spTree>
      <p:nvGrpSpPr>
        <p:cNvPr id="99" name="Shape 99"/>
        <p:cNvGrpSpPr/>
        <p:nvPr/>
      </p:nvGrpSpPr>
      <p:grpSpPr>
        <a:xfrm>
          <a:off x="0" y="0"/>
          <a:ext cx="0" cy="0"/>
          <a:chOff x="0" y="0"/>
          <a:chExt cx="0" cy="0"/>
        </a:xfrm>
      </p:grpSpPr>
      <p:sp>
        <p:nvSpPr>
          <p:cNvPr id="100" name="Google Shape;100;p18"/>
          <p:cNvSpPr txBox="1"/>
          <p:nvPr/>
        </p:nvSpPr>
        <p:spPr>
          <a:xfrm>
            <a:off x="539493" y="195263"/>
            <a:ext cx="8605800" cy="742800"/>
          </a:xfrm>
          <a:prstGeom prst="rect">
            <a:avLst/>
          </a:prstGeom>
          <a:noFill/>
          <a:ln>
            <a:noFill/>
          </a:ln>
        </p:spPr>
        <p:txBody>
          <a:bodyPr anchorCtr="0" anchor="ctr" bIns="35100" lIns="67500" spcFirstLastPara="1" rIns="67500" wrap="square" tIns="35100">
            <a:noAutofit/>
          </a:bodyPr>
          <a:lstStyle/>
          <a:p>
            <a:pPr indent="0" lvl="0" marL="0" marR="0" rtl="0" algn="l">
              <a:lnSpc>
                <a:spcPct val="100000"/>
              </a:lnSpc>
              <a:spcBef>
                <a:spcPts val="0"/>
              </a:spcBef>
              <a:spcAft>
                <a:spcPts val="0"/>
              </a:spcAft>
              <a:buClr>
                <a:srgbClr val="023747"/>
              </a:buClr>
              <a:buSzPts val="2400"/>
              <a:buFont typeface="Garamond"/>
              <a:buNone/>
            </a:pPr>
            <a:r>
              <a:rPr b="1" i="0" lang="en" sz="2400" u="none">
                <a:solidFill>
                  <a:srgbClr val="023747"/>
                </a:solidFill>
                <a:latin typeface="Garamond"/>
                <a:ea typeface="Garamond"/>
                <a:cs typeface="Garamond"/>
                <a:sym typeface="Garamond"/>
              </a:rPr>
              <a:t>GapData Institute (GDI) and how to support us.</a:t>
            </a:r>
            <a:endParaRPr sz="1100"/>
          </a:p>
        </p:txBody>
      </p:sp>
      <p:sp>
        <p:nvSpPr>
          <p:cNvPr id="101" name="Google Shape;101;p18"/>
          <p:cNvSpPr txBox="1"/>
          <p:nvPr/>
        </p:nvSpPr>
        <p:spPr>
          <a:xfrm>
            <a:off x="1784021" y="1016794"/>
            <a:ext cx="5144700" cy="3372000"/>
          </a:xfrm>
          <a:prstGeom prst="rect">
            <a:avLst/>
          </a:prstGeom>
          <a:noFill/>
          <a:ln>
            <a:noFill/>
          </a:ln>
        </p:spPr>
        <p:txBody>
          <a:bodyPr anchorCtr="0" anchor="t" bIns="35100" lIns="67500" spcFirstLastPara="1" rIns="67500" wrap="square" tIns="35100">
            <a:noAutofit/>
          </a:bodyPr>
          <a:lstStyle/>
          <a:p>
            <a:pPr indent="-196850" lvl="1" marL="469900" marR="0" rtl="0" algn="l">
              <a:lnSpc>
                <a:spcPct val="100000"/>
              </a:lnSpc>
              <a:spcBef>
                <a:spcPts val="0"/>
              </a:spcBef>
              <a:spcAft>
                <a:spcPts val="0"/>
              </a:spcAft>
              <a:buClr>
                <a:srgbClr val="023747"/>
              </a:buClr>
              <a:buSzPts val="1100"/>
              <a:buFont typeface="Noto Sans Symbols"/>
              <a:buChar char="🞑"/>
            </a:pPr>
            <a:r>
              <a:rPr b="1" i="0" lang="en" sz="1500" u="none" cap="none" strike="noStrike">
                <a:solidFill>
                  <a:srgbClr val="023747"/>
                </a:solidFill>
                <a:latin typeface="Garamond"/>
                <a:ea typeface="Garamond"/>
                <a:cs typeface="Garamond"/>
                <a:sym typeface="Garamond"/>
              </a:rPr>
              <a:t>Economic Research &amp; Public Policy &amp; Data Science think-tank (data-tank)</a:t>
            </a:r>
            <a:endParaRPr sz="1100"/>
          </a:p>
          <a:p>
            <a:pPr indent="-196850" lvl="1" marL="469900" marR="0" rtl="0" algn="l">
              <a:lnSpc>
                <a:spcPct val="100000"/>
              </a:lnSpc>
              <a:spcBef>
                <a:spcPts val="400"/>
              </a:spcBef>
              <a:spcAft>
                <a:spcPts val="0"/>
              </a:spcAft>
              <a:buClr>
                <a:srgbClr val="023747"/>
              </a:buClr>
              <a:buSzPts val="1100"/>
              <a:buFont typeface="Noto Sans Symbols"/>
              <a:buChar char="🞑"/>
            </a:pPr>
            <a:r>
              <a:rPr b="1" i="0" lang="en" sz="1500" u="none" cap="none" strike="noStrike">
                <a:solidFill>
                  <a:srgbClr val="023747"/>
                </a:solidFill>
                <a:latin typeface="Garamond"/>
                <a:ea typeface="Garamond"/>
                <a:cs typeface="Garamond"/>
                <a:sym typeface="Garamond"/>
              </a:rPr>
              <a:t>Data. Think. Change. </a:t>
            </a:r>
            <a:endParaRPr sz="1100"/>
          </a:p>
          <a:p>
            <a:pPr indent="-196850" lvl="1" marL="469900" marR="0" rtl="0" algn="l">
              <a:lnSpc>
                <a:spcPct val="100000"/>
              </a:lnSpc>
              <a:spcBef>
                <a:spcPts val="400"/>
              </a:spcBef>
              <a:spcAft>
                <a:spcPts val="0"/>
              </a:spcAft>
              <a:buClr>
                <a:srgbClr val="023747"/>
              </a:buClr>
              <a:buSzPts val="1100"/>
              <a:buFont typeface="Noto Sans Symbols"/>
              <a:buChar char="🞑"/>
            </a:pPr>
            <a:r>
              <a:rPr b="1" i="0" lang="en" sz="1500" u="none" cap="none" strike="noStrike">
                <a:solidFill>
                  <a:srgbClr val="023747"/>
                </a:solidFill>
                <a:latin typeface="Garamond"/>
                <a:ea typeface="Garamond"/>
                <a:cs typeface="Garamond"/>
                <a:sym typeface="Garamond"/>
              </a:rPr>
              <a:t>GapData Institute (GDI) is a non-profit nonpartisan research institution harnessing power of data &amp; wisdom of economics for public good.</a:t>
            </a:r>
            <a:endParaRPr sz="1100"/>
          </a:p>
          <a:p>
            <a:pPr indent="0" lvl="0" marL="0" marR="0" rtl="0" algn="l">
              <a:lnSpc>
                <a:spcPct val="100000"/>
              </a:lnSpc>
              <a:spcBef>
                <a:spcPts val="0"/>
              </a:spcBef>
              <a:spcAft>
                <a:spcPts val="0"/>
              </a:spcAft>
              <a:buNone/>
            </a:pPr>
            <a:r>
              <a:t/>
            </a:r>
            <a:endParaRPr b="1" i="0" sz="1500" u="none" cap="none" strike="noStrike">
              <a:solidFill>
                <a:srgbClr val="023747"/>
              </a:solidFill>
              <a:latin typeface="Garamond"/>
              <a:ea typeface="Garamond"/>
              <a:cs typeface="Garamond"/>
              <a:sym typeface="Garamond"/>
            </a:endParaRPr>
          </a:p>
        </p:txBody>
      </p:sp>
      <p:pic>
        <p:nvPicPr>
          <p:cNvPr id="102" name="Google Shape;102;p18"/>
          <p:cNvPicPr preferRelativeResize="0"/>
          <p:nvPr/>
        </p:nvPicPr>
        <p:blipFill rotWithShape="1">
          <a:blip r:embed="rId3">
            <a:alphaModFix/>
          </a:blip>
          <a:srcRect b="0" l="0" r="0" t="0"/>
          <a:stretch/>
        </p:blipFill>
        <p:spPr>
          <a:xfrm>
            <a:off x="273915" y="3014663"/>
            <a:ext cx="3017830" cy="1169195"/>
          </a:xfrm>
          <a:prstGeom prst="rect">
            <a:avLst/>
          </a:prstGeom>
          <a:noFill/>
          <a:ln>
            <a:noFill/>
          </a:ln>
        </p:spPr>
      </p:pic>
      <p:pic>
        <p:nvPicPr>
          <p:cNvPr id="103" name="Google Shape;103;p18"/>
          <p:cNvPicPr preferRelativeResize="0"/>
          <p:nvPr/>
        </p:nvPicPr>
        <p:blipFill rotWithShape="1">
          <a:blip r:embed="rId4">
            <a:alphaModFix/>
          </a:blip>
          <a:srcRect b="0" l="0" r="0" t="0"/>
          <a:stretch/>
        </p:blipFill>
        <p:spPr>
          <a:xfrm>
            <a:off x="0" y="0"/>
            <a:ext cx="5762934" cy="4516040"/>
          </a:xfrm>
          <a:prstGeom prst="rect">
            <a:avLst/>
          </a:prstGeom>
          <a:noFill/>
          <a:ln>
            <a:noFill/>
          </a:ln>
        </p:spPr>
      </p:pic>
      <p:pic>
        <p:nvPicPr>
          <p:cNvPr id="104" name="Google Shape;104;p18"/>
          <p:cNvPicPr preferRelativeResize="0"/>
          <p:nvPr/>
        </p:nvPicPr>
        <p:blipFill rotWithShape="1">
          <a:blip r:embed="rId5">
            <a:alphaModFix/>
          </a:blip>
          <a:srcRect b="0" l="0" r="0" t="0"/>
          <a:stretch/>
        </p:blipFill>
        <p:spPr>
          <a:xfrm>
            <a:off x="4046798" y="0"/>
            <a:ext cx="5096011" cy="4516040"/>
          </a:xfrm>
          <a:prstGeom prst="rect">
            <a:avLst/>
          </a:prstGeom>
          <a:noFill/>
          <a:ln>
            <a:noFill/>
          </a:ln>
        </p:spPr>
      </p:pic>
      <p:sp>
        <p:nvSpPr>
          <p:cNvPr id="105" name="Google Shape;105;p18"/>
          <p:cNvSpPr txBox="1"/>
          <p:nvPr/>
        </p:nvSpPr>
        <p:spPr>
          <a:xfrm>
            <a:off x="4330240" y="2499122"/>
            <a:ext cx="7057500" cy="723900"/>
          </a:xfrm>
          <a:prstGeom prst="rect">
            <a:avLst/>
          </a:prstGeom>
          <a:noFill/>
          <a:ln>
            <a:noFill/>
          </a:ln>
        </p:spPr>
        <p:txBody>
          <a:bodyPr anchorCtr="0" anchor="b" bIns="35100" lIns="67500" spcFirstLastPara="1" rIns="67500" wrap="square" tIns="35100">
            <a:noAutofit/>
          </a:bodyPr>
          <a:lstStyle/>
          <a:p>
            <a:pPr indent="0" lvl="0" marL="0" marR="0" rtl="0" algn="l">
              <a:lnSpc>
                <a:spcPct val="100000"/>
              </a:lnSpc>
              <a:spcBef>
                <a:spcPts val="0"/>
              </a:spcBef>
              <a:spcAft>
                <a:spcPts val="0"/>
              </a:spcAft>
              <a:buClr>
                <a:srgbClr val="023747"/>
              </a:buClr>
              <a:buSzPts val="1900"/>
              <a:buFont typeface="Garamond"/>
              <a:buNone/>
            </a:pPr>
            <a:r>
              <a:rPr b="1" i="0" lang="en" sz="1900" u="none">
                <a:solidFill>
                  <a:srgbClr val="023747"/>
                </a:solidFill>
                <a:latin typeface="Garamond"/>
                <a:ea typeface="Garamond"/>
                <a:cs typeface="Garamond"/>
                <a:sym typeface="Garamond"/>
              </a:rPr>
              <a:t>Dr. Katherine Bouman</a:t>
            </a:r>
            <a:r>
              <a:rPr b="0" i="0" lang="en" sz="1900" u="none">
                <a:solidFill>
                  <a:srgbClr val="023747"/>
                </a:solidFill>
                <a:latin typeface="Twentieth Century"/>
                <a:ea typeface="Twentieth Century"/>
                <a:cs typeface="Twentieth Century"/>
                <a:sym typeface="Twentieth Century"/>
              </a:rPr>
              <a:t> </a:t>
            </a:r>
            <a:endParaRPr sz="1100"/>
          </a:p>
        </p:txBody>
      </p:sp>
      <p:sp>
        <p:nvSpPr>
          <p:cNvPr id="106" name="Google Shape;106;p18"/>
          <p:cNvSpPr txBox="1"/>
          <p:nvPr/>
        </p:nvSpPr>
        <p:spPr>
          <a:xfrm>
            <a:off x="2439035" y="4516040"/>
            <a:ext cx="6706200" cy="514200"/>
          </a:xfrm>
          <a:prstGeom prst="rect">
            <a:avLst/>
          </a:prstGeom>
          <a:noFill/>
          <a:ln>
            <a:noFill/>
          </a:ln>
        </p:spPr>
        <p:txBody>
          <a:bodyPr anchorCtr="0" anchor="ctr" bIns="35100" lIns="67500" spcFirstLastPara="1" rIns="67500" wrap="square" tIns="35100">
            <a:noAutofit/>
          </a:bodyPr>
          <a:lstStyle/>
          <a:p>
            <a:pPr indent="0" lvl="0" marL="0" rtl="0" algn="l">
              <a:spcBef>
                <a:spcPts val="0"/>
              </a:spcBef>
              <a:spcAft>
                <a:spcPts val="0"/>
              </a:spcAft>
              <a:buClr>
                <a:srgbClr val="023747"/>
              </a:buClr>
              <a:buSzPts val="1700"/>
              <a:buFont typeface="Garamond"/>
              <a:buNone/>
            </a:pPr>
            <a:r>
              <a:rPr b="1" lang="en" sz="1600">
                <a:solidFill>
                  <a:schemeClr val="lt1"/>
                </a:solidFill>
                <a:latin typeface="Garamond"/>
                <a:ea typeface="Garamond"/>
                <a:cs typeface="Garamond"/>
                <a:sym typeface="Garamond"/>
              </a:rPr>
              <a:t>Under the Hood of LLM</a:t>
            </a:r>
            <a:endParaRPr b="1" sz="1600">
              <a:solidFill>
                <a:schemeClr val="lt1"/>
              </a:solidFill>
              <a:latin typeface="Garamond"/>
              <a:ea typeface="Garamond"/>
              <a:cs typeface="Garamond"/>
              <a:sym typeface="Garamond"/>
            </a:endParaRPr>
          </a:p>
        </p:txBody>
      </p:sp>
      <p:sp>
        <p:nvSpPr>
          <p:cNvPr id="107" name="Google Shape;107;p18"/>
          <p:cNvSpPr txBox="1"/>
          <p:nvPr/>
        </p:nvSpPr>
        <p:spPr>
          <a:xfrm>
            <a:off x="136950" y="4661300"/>
            <a:ext cx="2066400" cy="264300"/>
          </a:xfrm>
          <a:prstGeom prst="rect">
            <a:avLst/>
          </a:prstGeom>
          <a:noFill/>
          <a:ln>
            <a:noFill/>
          </a:ln>
        </p:spPr>
        <p:txBody>
          <a:bodyPr anchorCtr="0" anchor="t" bIns="35100" lIns="67500" spcFirstLastPara="1" rIns="67500" wrap="square" tIns="35100">
            <a:noAutofit/>
          </a:bodyPr>
          <a:lstStyle/>
          <a:p>
            <a:pPr indent="0" lvl="0" marL="0" marR="0" rtl="0" algn="l">
              <a:lnSpc>
                <a:spcPct val="100000"/>
              </a:lnSpc>
              <a:spcBef>
                <a:spcPts val="0"/>
              </a:spcBef>
              <a:spcAft>
                <a:spcPts val="0"/>
              </a:spcAft>
              <a:buClr>
                <a:srgbClr val="FFFFFF"/>
              </a:buClr>
              <a:buSzPts val="1300"/>
              <a:buFont typeface="Garamond"/>
              <a:buNone/>
            </a:pPr>
            <a:r>
              <a:rPr b="1" lang="en" sz="1200">
                <a:solidFill>
                  <a:srgbClr val="FFFFFF"/>
                </a:solidFill>
                <a:latin typeface="Garamond"/>
                <a:ea typeface="Garamond"/>
                <a:cs typeface="Garamond"/>
                <a:sym typeface="Garamond"/>
              </a:rPr>
              <a:t>2</a:t>
            </a:r>
            <a:r>
              <a:rPr b="1" i="0" lang="en" sz="1200" u="none">
                <a:solidFill>
                  <a:srgbClr val="FFFFFF"/>
                </a:solidFill>
                <a:latin typeface="Garamond"/>
                <a:ea typeface="Garamond"/>
                <a:cs typeface="Garamond"/>
                <a:sym typeface="Garamond"/>
              </a:rPr>
              <a:t>/</a:t>
            </a:r>
            <a:r>
              <a:rPr b="1" lang="en" sz="1200">
                <a:solidFill>
                  <a:srgbClr val="FFFFFF"/>
                </a:solidFill>
                <a:latin typeface="Garamond"/>
                <a:ea typeface="Garamond"/>
                <a:cs typeface="Garamond"/>
                <a:sym typeface="Garamond"/>
              </a:rPr>
              <a:t>30</a:t>
            </a:r>
            <a:r>
              <a:rPr b="1" i="0" lang="en" sz="1200" u="none">
                <a:solidFill>
                  <a:srgbClr val="FFFFFF"/>
                </a:solidFill>
                <a:latin typeface="Garamond"/>
                <a:ea typeface="Garamond"/>
                <a:cs typeface="Garamond"/>
                <a:sym typeface="Garamond"/>
              </a:rPr>
              <a:t>  #</a:t>
            </a:r>
            <a:r>
              <a:rPr b="1" lang="en" sz="1200">
                <a:solidFill>
                  <a:srgbClr val="FFFFFF"/>
                </a:solidFill>
                <a:latin typeface="Garamond"/>
                <a:ea typeface="Garamond"/>
                <a:cs typeface="Garamond"/>
                <a:sym typeface="Garamond"/>
              </a:rPr>
              <a:t>PyDataSK</a:t>
            </a:r>
            <a:r>
              <a:rPr b="1" i="0" lang="en" sz="1200" u="none">
                <a:solidFill>
                  <a:srgbClr val="FFFFFF"/>
                </a:solidFill>
                <a:latin typeface="Garamond"/>
                <a:ea typeface="Garamond"/>
                <a:cs typeface="Garamond"/>
                <a:sym typeface="Garamond"/>
              </a:rPr>
              <a:t> @ sli.do</a:t>
            </a:r>
            <a:endParaRPr sz="1000"/>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1CDD3"/>
        </a:solidFill>
      </p:bgPr>
    </p:bg>
    <p:spTree>
      <p:nvGrpSpPr>
        <p:cNvPr id="524" name="Shape 524"/>
        <p:cNvGrpSpPr/>
        <p:nvPr/>
      </p:nvGrpSpPr>
      <p:grpSpPr>
        <a:xfrm>
          <a:off x="0" y="0"/>
          <a:ext cx="0" cy="0"/>
          <a:chOff x="0" y="0"/>
          <a:chExt cx="0" cy="0"/>
        </a:xfrm>
      </p:grpSpPr>
      <p:sp>
        <p:nvSpPr>
          <p:cNvPr id="525" name="Google Shape;525;p54"/>
          <p:cNvSpPr txBox="1"/>
          <p:nvPr/>
        </p:nvSpPr>
        <p:spPr>
          <a:xfrm>
            <a:off x="103020" y="84663"/>
            <a:ext cx="8937900" cy="742800"/>
          </a:xfrm>
          <a:prstGeom prst="rect">
            <a:avLst/>
          </a:prstGeom>
          <a:noFill/>
          <a:ln>
            <a:noFill/>
          </a:ln>
        </p:spPr>
        <p:txBody>
          <a:bodyPr anchorCtr="0" anchor="ctr" bIns="35100" lIns="67500" spcFirstLastPara="1" rIns="67500" wrap="square" tIns="35100">
            <a:noAutofit/>
          </a:bodyPr>
          <a:lstStyle/>
          <a:p>
            <a:pPr indent="0" lvl="0" marL="0" marR="0" rtl="0" algn="l">
              <a:lnSpc>
                <a:spcPct val="100000"/>
              </a:lnSpc>
              <a:spcBef>
                <a:spcPts val="0"/>
              </a:spcBef>
              <a:spcAft>
                <a:spcPts val="0"/>
              </a:spcAft>
              <a:buClr>
                <a:srgbClr val="023747"/>
              </a:buClr>
              <a:buSzPts val="2300"/>
              <a:buFont typeface="Garamond"/>
              <a:buNone/>
            </a:pPr>
            <a:r>
              <a:rPr b="1" lang="en" sz="2400">
                <a:solidFill>
                  <a:srgbClr val="023747"/>
                </a:solidFill>
                <a:latin typeface="Garamond"/>
                <a:ea typeface="Garamond"/>
                <a:cs typeface="Garamond"/>
                <a:sym typeface="Garamond"/>
              </a:rPr>
              <a:t>(xAI) English Exam (translation/Slovak)</a:t>
            </a:r>
            <a:endParaRPr sz="2400">
              <a:latin typeface="Garamond"/>
              <a:ea typeface="Garamond"/>
              <a:cs typeface="Garamond"/>
              <a:sym typeface="Garamond"/>
            </a:endParaRPr>
          </a:p>
        </p:txBody>
      </p:sp>
      <p:sp>
        <p:nvSpPr>
          <p:cNvPr id="526" name="Google Shape;526;p54"/>
          <p:cNvSpPr txBox="1"/>
          <p:nvPr/>
        </p:nvSpPr>
        <p:spPr>
          <a:xfrm>
            <a:off x="5992625" y="84675"/>
            <a:ext cx="3048300" cy="4302300"/>
          </a:xfrm>
          <a:prstGeom prst="rect">
            <a:avLst/>
          </a:prstGeom>
          <a:noFill/>
          <a:ln>
            <a:noFill/>
          </a:ln>
        </p:spPr>
        <p:txBody>
          <a:bodyPr anchorCtr="0" anchor="t" bIns="35100" lIns="67500" spcFirstLastPara="1" rIns="67500" wrap="square" tIns="35100">
            <a:noAutofit/>
          </a:bodyPr>
          <a:lstStyle/>
          <a:p>
            <a:pPr indent="-330200" lvl="0" marL="457200" marR="0" rtl="0" algn="l">
              <a:lnSpc>
                <a:spcPct val="100000"/>
              </a:lnSpc>
              <a:spcBef>
                <a:spcPts val="0"/>
              </a:spcBef>
              <a:spcAft>
                <a:spcPts val="0"/>
              </a:spcAft>
              <a:buClr>
                <a:srgbClr val="023747"/>
              </a:buClr>
              <a:buSzPts val="1600"/>
              <a:buFont typeface="Garamond"/>
              <a:buChar char="●"/>
            </a:pPr>
            <a:r>
              <a:rPr b="1" lang="en" sz="1600">
                <a:solidFill>
                  <a:srgbClr val="023747"/>
                </a:solidFill>
                <a:latin typeface="Garamond"/>
                <a:ea typeface="Garamond"/>
                <a:cs typeface="Garamond"/>
                <a:sym typeface="Garamond"/>
              </a:rPr>
              <a:t>Source: Jana Novohradská, MIRRI/MIRDI</a:t>
            </a:r>
            <a:endParaRPr b="1" sz="1600">
              <a:solidFill>
                <a:srgbClr val="023747"/>
              </a:solidFill>
              <a:latin typeface="Garamond"/>
              <a:ea typeface="Garamond"/>
              <a:cs typeface="Garamond"/>
              <a:sym typeface="Garamond"/>
            </a:endParaRPr>
          </a:p>
          <a:p>
            <a:pPr indent="0" lvl="0" marL="0" rtl="0" algn="l">
              <a:spcBef>
                <a:spcPts val="0"/>
              </a:spcBef>
              <a:spcAft>
                <a:spcPts val="0"/>
              </a:spcAft>
              <a:buNone/>
            </a:pPr>
            <a:r>
              <a:t/>
            </a:r>
            <a:endParaRPr/>
          </a:p>
          <a:p>
            <a:pPr indent="-323850" lvl="0" marL="457200" rtl="0" algn="l">
              <a:spcBef>
                <a:spcPts val="0"/>
              </a:spcBef>
              <a:spcAft>
                <a:spcPts val="0"/>
              </a:spcAft>
              <a:buSzPts val="1500"/>
              <a:buFont typeface="Garamond"/>
              <a:buChar char="●"/>
            </a:pPr>
            <a:r>
              <a:rPr b="1" lang="en" sz="1500">
                <a:latin typeface="Garamond"/>
                <a:ea typeface="Garamond"/>
                <a:cs typeface="Garamond"/>
                <a:sym typeface="Garamond"/>
              </a:rPr>
              <a:t>AI-2023 Forty-third SGAI International Conference on Artificial Intelligence</a:t>
            </a:r>
            <a:endParaRPr b="1" sz="1500">
              <a:latin typeface="Garamond"/>
              <a:ea typeface="Garamond"/>
              <a:cs typeface="Garamond"/>
              <a:sym typeface="Garamond"/>
            </a:endParaRPr>
          </a:p>
          <a:p>
            <a:pPr indent="-323850" lvl="0" marL="457200" rtl="0" algn="l">
              <a:spcBef>
                <a:spcPts val="0"/>
              </a:spcBef>
              <a:spcAft>
                <a:spcPts val="0"/>
              </a:spcAft>
              <a:buSzPts val="1500"/>
              <a:buFont typeface="Garamond"/>
              <a:buChar char="●"/>
            </a:pPr>
            <a:r>
              <a:rPr b="1" lang="en" sz="1500">
                <a:latin typeface="Garamond"/>
                <a:ea typeface="Garamond"/>
                <a:cs typeface="Garamond"/>
                <a:sym typeface="Garamond"/>
              </a:rPr>
              <a:t>CAMBRIDGE, ENGLAND 12-14 DECEMBER 2023</a:t>
            </a:r>
            <a:endParaRPr b="1" sz="1500">
              <a:latin typeface="Garamond"/>
              <a:ea typeface="Garamond"/>
              <a:cs typeface="Garamond"/>
              <a:sym typeface="Garamond"/>
            </a:endParaRPr>
          </a:p>
          <a:p>
            <a:pPr indent="0" lvl="0" marL="457200" rtl="0" algn="l">
              <a:spcBef>
                <a:spcPts val="0"/>
              </a:spcBef>
              <a:spcAft>
                <a:spcPts val="0"/>
              </a:spcAft>
              <a:buNone/>
            </a:pPr>
            <a:r>
              <a:t/>
            </a:r>
            <a:endParaRPr b="1" sz="1600">
              <a:latin typeface="Garamond"/>
              <a:ea typeface="Garamond"/>
              <a:cs typeface="Garamond"/>
              <a:sym typeface="Garamond"/>
            </a:endParaRPr>
          </a:p>
          <a:p>
            <a:pPr indent="0" lvl="0" marL="457200" rtl="0" algn="l">
              <a:spcBef>
                <a:spcPts val="0"/>
              </a:spcBef>
              <a:spcAft>
                <a:spcPts val="0"/>
              </a:spcAft>
              <a:buNone/>
            </a:pPr>
            <a:r>
              <a:rPr b="1" lang="en" sz="1500">
                <a:latin typeface="Garamond"/>
                <a:ea typeface="Garamond"/>
                <a:cs typeface="Garamond"/>
                <a:sym typeface="Garamond"/>
              </a:rPr>
              <a:t>AI-2023 is the 43-rd Annual International Conference of the British Computer Society's Specialist Group on Artificial Intelligence (SGAI)</a:t>
            </a:r>
            <a:endParaRPr b="1" sz="1500">
              <a:latin typeface="Garamond"/>
              <a:ea typeface="Garamond"/>
              <a:cs typeface="Garamond"/>
              <a:sym typeface="Garamond"/>
            </a:endParaRPr>
          </a:p>
          <a:p>
            <a:pPr indent="0" lvl="0" marL="457200" rtl="0" algn="l">
              <a:spcBef>
                <a:spcPts val="0"/>
              </a:spcBef>
              <a:spcAft>
                <a:spcPts val="0"/>
              </a:spcAft>
              <a:buNone/>
            </a:pPr>
            <a:r>
              <a:t/>
            </a:r>
            <a:endParaRPr b="1" sz="1600">
              <a:latin typeface="Garamond"/>
              <a:ea typeface="Garamond"/>
              <a:cs typeface="Garamond"/>
              <a:sym typeface="Garamond"/>
            </a:endParaRPr>
          </a:p>
          <a:p>
            <a:pPr indent="0" lvl="0" marL="457200" rtl="0" algn="l">
              <a:spcBef>
                <a:spcPts val="0"/>
              </a:spcBef>
              <a:spcAft>
                <a:spcPts val="0"/>
              </a:spcAft>
              <a:buClr>
                <a:schemeClr val="dk1"/>
              </a:buClr>
              <a:buSzPts val="1100"/>
              <a:buFont typeface="Arial"/>
              <a:buNone/>
            </a:pPr>
            <a:r>
              <a:rPr b="1" lang="en">
                <a:solidFill>
                  <a:schemeClr val="dk1"/>
                </a:solidFill>
                <a:latin typeface="Garamond"/>
                <a:ea typeface="Garamond"/>
                <a:cs typeface="Garamond"/>
                <a:sym typeface="Garamond"/>
              </a:rPr>
              <a:t>Alan Turing studied (math, 1931, Cambridge), Stephen Hawking lived few meters from Peterhouse College</a:t>
            </a:r>
            <a:endParaRPr b="1" sz="1600">
              <a:solidFill>
                <a:srgbClr val="023747"/>
              </a:solidFill>
              <a:latin typeface="Garamond"/>
              <a:ea typeface="Garamond"/>
              <a:cs typeface="Garamond"/>
              <a:sym typeface="Garamond"/>
            </a:endParaRPr>
          </a:p>
        </p:txBody>
      </p:sp>
      <p:sp>
        <p:nvSpPr>
          <p:cNvPr id="527" name="Google Shape;527;p54"/>
          <p:cNvSpPr/>
          <p:nvPr/>
        </p:nvSpPr>
        <p:spPr>
          <a:xfrm>
            <a:off x="3420366" y="2571750"/>
            <a:ext cx="1223100" cy="378600"/>
          </a:xfrm>
          <a:prstGeom prst="rect">
            <a:avLst/>
          </a:prstGeom>
          <a:no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400" u="none">
              <a:solidFill>
                <a:srgbClr val="FFFFFF"/>
              </a:solidFill>
              <a:latin typeface="Twentieth Century"/>
              <a:ea typeface="Twentieth Century"/>
              <a:cs typeface="Twentieth Century"/>
              <a:sym typeface="Twentieth Century"/>
            </a:endParaRPr>
          </a:p>
        </p:txBody>
      </p:sp>
      <p:pic>
        <p:nvPicPr>
          <p:cNvPr id="528" name="Google Shape;528;p54"/>
          <p:cNvPicPr preferRelativeResize="0"/>
          <p:nvPr/>
        </p:nvPicPr>
        <p:blipFill rotWithShape="1">
          <a:blip r:embed="rId3">
            <a:alphaModFix/>
          </a:blip>
          <a:srcRect b="3323" l="0" r="0" t="3323"/>
          <a:stretch/>
        </p:blipFill>
        <p:spPr>
          <a:xfrm>
            <a:off x="0" y="0"/>
            <a:ext cx="6449876" cy="4516050"/>
          </a:xfrm>
          <a:prstGeom prst="rect">
            <a:avLst/>
          </a:prstGeom>
          <a:noFill/>
          <a:ln>
            <a:noFill/>
          </a:ln>
        </p:spPr>
      </p:pic>
      <p:sp>
        <p:nvSpPr>
          <p:cNvPr id="529" name="Google Shape;529;p54"/>
          <p:cNvSpPr txBox="1"/>
          <p:nvPr/>
        </p:nvSpPr>
        <p:spPr>
          <a:xfrm>
            <a:off x="2439035" y="4516040"/>
            <a:ext cx="6706200" cy="514200"/>
          </a:xfrm>
          <a:prstGeom prst="rect">
            <a:avLst/>
          </a:prstGeom>
          <a:noFill/>
          <a:ln>
            <a:noFill/>
          </a:ln>
        </p:spPr>
        <p:txBody>
          <a:bodyPr anchorCtr="0" anchor="ctr" bIns="35100" lIns="67500" spcFirstLastPara="1" rIns="67500" wrap="square" tIns="35100">
            <a:noAutofit/>
          </a:bodyPr>
          <a:lstStyle/>
          <a:p>
            <a:pPr indent="0" lvl="0" marL="0" rtl="0" algn="l">
              <a:spcBef>
                <a:spcPts val="0"/>
              </a:spcBef>
              <a:spcAft>
                <a:spcPts val="0"/>
              </a:spcAft>
              <a:buClr>
                <a:srgbClr val="023747"/>
              </a:buClr>
              <a:buSzPts val="1700"/>
              <a:buFont typeface="Garamond"/>
              <a:buNone/>
            </a:pPr>
            <a:r>
              <a:rPr b="1" lang="en" sz="1600">
                <a:solidFill>
                  <a:schemeClr val="lt1"/>
                </a:solidFill>
                <a:latin typeface="Garamond"/>
                <a:ea typeface="Garamond"/>
                <a:cs typeface="Garamond"/>
                <a:sym typeface="Garamond"/>
              </a:rPr>
              <a:t>Under the Hood of LLM</a:t>
            </a:r>
            <a:endParaRPr b="1" sz="1600">
              <a:solidFill>
                <a:schemeClr val="lt1"/>
              </a:solidFill>
              <a:latin typeface="Garamond"/>
              <a:ea typeface="Garamond"/>
              <a:cs typeface="Garamond"/>
              <a:sym typeface="Garamond"/>
            </a:endParaRPr>
          </a:p>
        </p:txBody>
      </p:sp>
      <p:sp>
        <p:nvSpPr>
          <p:cNvPr id="530" name="Google Shape;530;p54"/>
          <p:cNvSpPr txBox="1"/>
          <p:nvPr/>
        </p:nvSpPr>
        <p:spPr>
          <a:xfrm>
            <a:off x="136950" y="4639098"/>
            <a:ext cx="1944900" cy="329400"/>
          </a:xfrm>
          <a:prstGeom prst="rect">
            <a:avLst/>
          </a:prstGeom>
          <a:noFill/>
          <a:ln>
            <a:noFill/>
          </a:ln>
        </p:spPr>
        <p:txBody>
          <a:bodyPr anchorCtr="0" anchor="t" bIns="35100" lIns="67500" spcFirstLastPara="1" rIns="67500" wrap="square" tIns="35100">
            <a:noAutofit/>
          </a:bodyPr>
          <a:lstStyle/>
          <a:p>
            <a:pPr indent="0" lvl="0" marL="0" marR="0" rtl="0" algn="l">
              <a:lnSpc>
                <a:spcPct val="100000"/>
              </a:lnSpc>
              <a:spcBef>
                <a:spcPts val="0"/>
              </a:spcBef>
              <a:spcAft>
                <a:spcPts val="0"/>
              </a:spcAft>
              <a:buClr>
                <a:srgbClr val="FFFFFF"/>
              </a:buClr>
              <a:buSzPts val="1300"/>
              <a:buFont typeface="Garamond"/>
              <a:buNone/>
            </a:pPr>
            <a:r>
              <a:rPr b="1" i="0" lang="en" sz="1500" u="none">
                <a:solidFill>
                  <a:srgbClr val="FFFFFF"/>
                </a:solidFill>
                <a:latin typeface="Garamond"/>
                <a:ea typeface="Garamond"/>
                <a:cs typeface="Garamond"/>
                <a:sym typeface="Garamond"/>
              </a:rPr>
              <a:t>#</a:t>
            </a:r>
            <a:r>
              <a:rPr b="1" lang="en" sz="1500">
                <a:solidFill>
                  <a:srgbClr val="FFFFFF"/>
                </a:solidFill>
                <a:latin typeface="Garamond"/>
                <a:ea typeface="Garamond"/>
                <a:cs typeface="Garamond"/>
                <a:sym typeface="Garamond"/>
              </a:rPr>
              <a:t>PyDataSK</a:t>
            </a:r>
            <a:r>
              <a:rPr b="1" i="0" lang="en" sz="1500" u="none">
                <a:solidFill>
                  <a:srgbClr val="FFFFFF"/>
                </a:solidFill>
                <a:latin typeface="Garamond"/>
                <a:ea typeface="Garamond"/>
                <a:cs typeface="Garamond"/>
                <a:sym typeface="Garamond"/>
              </a:rPr>
              <a:t> @ sli.do</a:t>
            </a:r>
            <a:endParaRPr sz="1300"/>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1CDD3"/>
        </a:solidFill>
      </p:bgPr>
    </p:bg>
    <p:spTree>
      <p:nvGrpSpPr>
        <p:cNvPr id="534" name="Shape 534"/>
        <p:cNvGrpSpPr/>
        <p:nvPr/>
      </p:nvGrpSpPr>
      <p:grpSpPr>
        <a:xfrm>
          <a:off x="0" y="0"/>
          <a:ext cx="0" cy="0"/>
          <a:chOff x="0" y="0"/>
          <a:chExt cx="0" cy="0"/>
        </a:xfrm>
      </p:grpSpPr>
      <p:sp>
        <p:nvSpPr>
          <p:cNvPr id="535" name="Google Shape;535;p55"/>
          <p:cNvSpPr txBox="1"/>
          <p:nvPr/>
        </p:nvSpPr>
        <p:spPr>
          <a:xfrm>
            <a:off x="468037" y="897731"/>
            <a:ext cx="8677153" cy="2538413"/>
          </a:xfrm>
          <a:prstGeom prst="rect">
            <a:avLst/>
          </a:prstGeom>
          <a:noFill/>
          <a:ln>
            <a:noFill/>
          </a:ln>
        </p:spPr>
        <p:txBody>
          <a:bodyPr anchorCtr="0" anchor="ctr" bIns="35100" lIns="67500" spcFirstLastPara="1" rIns="67500" wrap="square" tIns="35100">
            <a:noAutofit/>
          </a:bodyPr>
          <a:lstStyle/>
          <a:p>
            <a:pPr indent="0" lvl="0" marL="0" marR="0" rtl="0" algn="ctr">
              <a:lnSpc>
                <a:spcPct val="100000"/>
              </a:lnSpc>
              <a:spcBef>
                <a:spcPts val="0"/>
              </a:spcBef>
              <a:spcAft>
                <a:spcPts val="0"/>
              </a:spcAft>
              <a:buClr>
                <a:srgbClr val="023747"/>
              </a:buClr>
              <a:buSzPts val="6000"/>
              <a:buFont typeface="Garamond"/>
              <a:buNone/>
            </a:pPr>
            <a:r>
              <a:rPr b="1" i="0" lang="en" sz="6000" u="none">
                <a:solidFill>
                  <a:srgbClr val="023747"/>
                </a:solidFill>
                <a:latin typeface="Garamond"/>
                <a:ea typeface="Garamond"/>
                <a:cs typeface="Garamond"/>
                <a:sym typeface="Garamond"/>
              </a:rPr>
              <a:t>Future is awesome. </a:t>
            </a:r>
            <a:br>
              <a:rPr b="1" i="0" lang="en" sz="6000" u="none">
                <a:solidFill>
                  <a:srgbClr val="023747"/>
                </a:solidFill>
                <a:latin typeface="Garamond"/>
                <a:ea typeface="Garamond"/>
                <a:cs typeface="Garamond"/>
                <a:sym typeface="Garamond"/>
              </a:rPr>
            </a:br>
            <a:r>
              <a:rPr b="1" i="0" lang="en" sz="6000" u="none">
                <a:solidFill>
                  <a:srgbClr val="023747"/>
                </a:solidFill>
                <a:latin typeface="Garamond"/>
                <a:ea typeface="Garamond"/>
                <a:cs typeface="Garamond"/>
                <a:sym typeface="Garamond"/>
              </a:rPr>
              <a:t>All we have to do now is to build it. </a:t>
            </a:r>
            <a:endParaRPr sz="1100"/>
          </a:p>
        </p:txBody>
      </p:sp>
      <p:pic>
        <p:nvPicPr>
          <p:cNvPr id="536" name="Google Shape;536;p55"/>
          <p:cNvPicPr preferRelativeResize="0"/>
          <p:nvPr/>
        </p:nvPicPr>
        <p:blipFill rotWithShape="1">
          <a:blip r:embed="rId3">
            <a:alphaModFix/>
          </a:blip>
          <a:srcRect b="0" l="0" r="0" t="0"/>
          <a:stretch/>
        </p:blipFill>
        <p:spPr>
          <a:xfrm>
            <a:off x="0" y="0"/>
            <a:ext cx="9144000" cy="4183856"/>
          </a:xfrm>
          <a:prstGeom prst="rect">
            <a:avLst/>
          </a:prstGeom>
          <a:noFill/>
          <a:ln>
            <a:noFill/>
          </a:ln>
        </p:spPr>
      </p:pic>
      <p:sp>
        <p:nvSpPr>
          <p:cNvPr id="537" name="Google Shape;537;p55"/>
          <p:cNvSpPr txBox="1"/>
          <p:nvPr/>
        </p:nvSpPr>
        <p:spPr>
          <a:xfrm>
            <a:off x="69075" y="4132650"/>
            <a:ext cx="8957700" cy="325200"/>
          </a:xfrm>
          <a:prstGeom prst="rect">
            <a:avLst/>
          </a:prstGeom>
          <a:noFill/>
          <a:ln>
            <a:noFill/>
          </a:ln>
        </p:spPr>
        <p:txBody>
          <a:bodyPr anchorCtr="0" anchor="t" bIns="33750" lIns="67500" spcFirstLastPara="1" rIns="67500" wrap="square" tIns="33750">
            <a:noAutofit/>
          </a:bodyPr>
          <a:lstStyle/>
          <a:p>
            <a:pPr indent="0" lvl="0" marL="0" marR="0" rtl="0" algn="l">
              <a:lnSpc>
                <a:spcPct val="100000"/>
              </a:lnSpc>
              <a:spcBef>
                <a:spcPts val="0"/>
              </a:spcBef>
              <a:spcAft>
                <a:spcPts val="0"/>
              </a:spcAft>
              <a:buClr>
                <a:srgbClr val="000000"/>
              </a:buClr>
              <a:buSzPts val="1400"/>
              <a:buFont typeface="Garamond"/>
              <a:buNone/>
            </a:pPr>
            <a:r>
              <a:rPr b="1" i="0" lang="en" sz="1400" u="none">
                <a:solidFill>
                  <a:srgbClr val="000000"/>
                </a:solidFill>
                <a:latin typeface="Garamond"/>
                <a:ea typeface="Garamond"/>
                <a:cs typeface="Garamond"/>
                <a:sym typeface="Garamond"/>
              </a:rPr>
              <a:t>Source: PyData Berlin 2017 (w/</a:t>
            </a:r>
            <a:r>
              <a:rPr b="1" lang="en">
                <a:latin typeface="Garamond"/>
                <a:ea typeface="Garamond"/>
                <a:cs typeface="Garamond"/>
                <a:sym typeface="Garamond"/>
              </a:rPr>
              <a:t>Marek Rosa</a:t>
            </a:r>
            <a:r>
              <a:rPr b="1" i="0" lang="en" sz="1400" u="none">
                <a:solidFill>
                  <a:srgbClr val="000000"/>
                </a:solidFill>
                <a:latin typeface="Garamond"/>
                <a:ea typeface="Garamond"/>
                <a:cs typeface="Garamond"/>
                <a:sym typeface="Garamond"/>
              </a:rPr>
              <a:t>), Talk on YouTube: https://www.youtube.com/watch?v=I5578BhU4sE</a:t>
            </a:r>
            <a:endParaRPr b="1" sz="1100"/>
          </a:p>
        </p:txBody>
      </p:sp>
      <p:sp>
        <p:nvSpPr>
          <p:cNvPr id="538" name="Google Shape;538;p55"/>
          <p:cNvSpPr txBox="1"/>
          <p:nvPr/>
        </p:nvSpPr>
        <p:spPr>
          <a:xfrm>
            <a:off x="136950" y="4639098"/>
            <a:ext cx="1944900" cy="329400"/>
          </a:xfrm>
          <a:prstGeom prst="rect">
            <a:avLst/>
          </a:prstGeom>
          <a:noFill/>
          <a:ln>
            <a:noFill/>
          </a:ln>
        </p:spPr>
        <p:txBody>
          <a:bodyPr anchorCtr="0" anchor="t" bIns="35100" lIns="67500" spcFirstLastPara="1" rIns="67500" wrap="square" tIns="35100">
            <a:noAutofit/>
          </a:bodyPr>
          <a:lstStyle/>
          <a:p>
            <a:pPr indent="0" lvl="0" marL="0" marR="0" rtl="0" algn="l">
              <a:lnSpc>
                <a:spcPct val="100000"/>
              </a:lnSpc>
              <a:spcBef>
                <a:spcPts val="0"/>
              </a:spcBef>
              <a:spcAft>
                <a:spcPts val="0"/>
              </a:spcAft>
              <a:buClr>
                <a:srgbClr val="FFFFFF"/>
              </a:buClr>
              <a:buSzPts val="1300"/>
              <a:buFont typeface="Garamond"/>
              <a:buNone/>
            </a:pPr>
            <a:r>
              <a:rPr b="1" i="0" lang="en" sz="1500" u="none">
                <a:solidFill>
                  <a:srgbClr val="FFFFFF"/>
                </a:solidFill>
                <a:latin typeface="Garamond"/>
                <a:ea typeface="Garamond"/>
                <a:cs typeface="Garamond"/>
                <a:sym typeface="Garamond"/>
              </a:rPr>
              <a:t>#</a:t>
            </a:r>
            <a:r>
              <a:rPr b="1" lang="en" sz="1500">
                <a:solidFill>
                  <a:srgbClr val="FFFFFF"/>
                </a:solidFill>
                <a:latin typeface="Garamond"/>
                <a:ea typeface="Garamond"/>
                <a:cs typeface="Garamond"/>
                <a:sym typeface="Garamond"/>
              </a:rPr>
              <a:t>PyDataSK</a:t>
            </a:r>
            <a:r>
              <a:rPr b="1" i="0" lang="en" sz="1500" u="none">
                <a:solidFill>
                  <a:srgbClr val="FFFFFF"/>
                </a:solidFill>
                <a:latin typeface="Garamond"/>
                <a:ea typeface="Garamond"/>
                <a:cs typeface="Garamond"/>
                <a:sym typeface="Garamond"/>
              </a:rPr>
              <a:t> @ sli.do</a:t>
            </a:r>
            <a:endParaRPr sz="1300"/>
          </a:p>
        </p:txBody>
      </p:sp>
      <p:sp>
        <p:nvSpPr>
          <p:cNvPr id="539" name="Google Shape;539;p55"/>
          <p:cNvSpPr txBox="1"/>
          <p:nvPr/>
        </p:nvSpPr>
        <p:spPr>
          <a:xfrm>
            <a:off x="2439035" y="4516040"/>
            <a:ext cx="6706200" cy="514200"/>
          </a:xfrm>
          <a:prstGeom prst="rect">
            <a:avLst/>
          </a:prstGeom>
          <a:noFill/>
          <a:ln>
            <a:noFill/>
          </a:ln>
        </p:spPr>
        <p:txBody>
          <a:bodyPr anchorCtr="0" anchor="ctr" bIns="35100" lIns="67500" spcFirstLastPara="1" rIns="67500" wrap="square" tIns="35100">
            <a:noAutofit/>
          </a:bodyPr>
          <a:lstStyle/>
          <a:p>
            <a:pPr indent="0" lvl="0" marL="0" rtl="0" algn="l">
              <a:spcBef>
                <a:spcPts val="0"/>
              </a:spcBef>
              <a:spcAft>
                <a:spcPts val="0"/>
              </a:spcAft>
              <a:buClr>
                <a:srgbClr val="023747"/>
              </a:buClr>
              <a:buSzPts val="1700"/>
              <a:buFont typeface="Garamond"/>
              <a:buNone/>
            </a:pPr>
            <a:r>
              <a:rPr b="1" lang="en" sz="1600">
                <a:solidFill>
                  <a:schemeClr val="lt1"/>
                </a:solidFill>
                <a:latin typeface="Garamond"/>
                <a:ea typeface="Garamond"/>
                <a:cs typeface="Garamond"/>
                <a:sym typeface="Garamond"/>
              </a:rPr>
              <a:t>Under the Hood of LLM</a:t>
            </a:r>
            <a:endParaRPr b="1" sz="1600">
              <a:solidFill>
                <a:schemeClr val="lt1"/>
              </a:solidFill>
              <a:latin typeface="Garamond"/>
              <a:ea typeface="Garamond"/>
              <a:cs typeface="Garamond"/>
              <a:sym typeface="Garamond"/>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1CDD3"/>
        </a:solidFill>
      </p:bgPr>
    </p:bg>
    <p:spTree>
      <p:nvGrpSpPr>
        <p:cNvPr id="543" name="Shape 543"/>
        <p:cNvGrpSpPr/>
        <p:nvPr/>
      </p:nvGrpSpPr>
      <p:grpSpPr>
        <a:xfrm>
          <a:off x="0" y="0"/>
          <a:ext cx="0" cy="0"/>
          <a:chOff x="0" y="0"/>
          <a:chExt cx="0" cy="0"/>
        </a:xfrm>
      </p:grpSpPr>
      <p:sp>
        <p:nvSpPr>
          <p:cNvPr id="544" name="Google Shape;544;p56"/>
          <p:cNvSpPr txBox="1"/>
          <p:nvPr/>
        </p:nvSpPr>
        <p:spPr>
          <a:xfrm>
            <a:off x="499975" y="52450"/>
            <a:ext cx="8644200" cy="317100"/>
          </a:xfrm>
          <a:prstGeom prst="rect">
            <a:avLst/>
          </a:prstGeom>
          <a:noFill/>
          <a:ln>
            <a:noFill/>
          </a:ln>
        </p:spPr>
        <p:txBody>
          <a:bodyPr anchorCtr="0" anchor="ctr" bIns="35100" lIns="67500" spcFirstLastPara="1" rIns="67500" wrap="square" tIns="35100">
            <a:noAutofit/>
          </a:bodyPr>
          <a:lstStyle/>
          <a:p>
            <a:pPr indent="0" lvl="0" marL="0" marR="0" rtl="0" algn="l">
              <a:lnSpc>
                <a:spcPct val="100000"/>
              </a:lnSpc>
              <a:spcBef>
                <a:spcPts val="0"/>
              </a:spcBef>
              <a:spcAft>
                <a:spcPts val="0"/>
              </a:spcAft>
              <a:buClr>
                <a:srgbClr val="023747"/>
              </a:buClr>
              <a:buSzPts val="2100"/>
              <a:buFont typeface="Garamond"/>
              <a:buNone/>
            </a:pPr>
            <a:r>
              <a:rPr b="1" i="0" lang="en" sz="2100" u="none">
                <a:solidFill>
                  <a:srgbClr val="023747"/>
                </a:solidFill>
                <a:latin typeface="Garamond"/>
                <a:ea typeface="Garamond"/>
                <a:cs typeface="Garamond"/>
                <a:sym typeface="Garamond"/>
              </a:rPr>
              <a:t>About me</a:t>
            </a:r>
            <a:endParaRPr sz="1100"/>
          </a:p>
        </p:txBody>
      </p:sp>
      <p:sp>
        <p:nvSpPr>
          <p:cNvPr id="545" name="Google Shape;545;p56"/>
          <p:cNvSpPr txBox="1"/>
          <p:nvPr/>
        </p:nvSpPr>
        <p:spPr>
          <a:xfrm>
            <a:off x="-137600" y="138675"/>
            <a:ext cx="7614300" cy="1995600"/>
          </a:xfrm>
          <a:prstGeom prst="rect">
            <a:avLst/>
          </a:prstGeom>
          <a:noFill/>
          <a:ln>
            <a:noFill/>
          </a:ln>
        </p:spPr>
        <p:txBody>
          <a:bodyPr anchorCtr="0" anchor="t" bIns="35100" lIns="67500" spcFirstLastPara="1" rIns="67500" wrap="square" tIns="35100">
            <a:noAutofit/>
          </a:bodyPr>
          <a:lstStyle/>
          <a:p>
            <a:pPr indent="0" lvl="0" marL="0" marR="0" rtl="0" algn="l">
              <a:lnSpc>
                <a:spcPct val="100000"/>
              </a:lnSpc>
              <a:spcBef>
                <a:spcPts val="0"/>
              </a:spcBef>
              <a:spcAft>
                <a:spcPts val="0"/>
              </a:spcAft>
              <a:buClr>
                <a:srgbClr val="FFFFFF"/>
              </a:buClr>
              <a:buSzPts val="200"/>
              <a:buFont typeface="Twentieth Century"/>
              <a:buNone/>
            </a:pPr>
            <a:r>
              <a:t/>
            </a:r>
            <a:endParaRPr b="1" i="0" sz="1100" u="none">
              <a:solidFill>
                <a:srgbClr val="023747"/>
              </a:solidFill>
              <a:latin typeface="Garamond"/>
              <a:ea typeface="Garamond"/>
              <a:cs typeface="Garamond"/>
              <a:sym typeface="Garamond"/>
            </a:endParaRPr>
          </a:p>
          <a:p>
            <a:pPr indent="-222250" lvl="1" marL="469900" marR="0" rtl="0" algn="l">
              <a:lnSpc>
                <a:spcPct val="100000"/>
              </a:lnSpc>
              <a:spcBef>
                <a:spcPts val="400"/>
              </a:spcBef>
              <a:spcAft>
                <a:spcPts val="0"/>
              </a:spcAft>
              <a:buClr>
                <a:srgbClr val="023747"/>
              </a:buClr>
              <a:buSzPts val="1100"/>
              <a:buFont typeface="Garamond"/>
              <a:buChar char="🞑"/>
            </a:pPr>
            <a:r>
              <a:rPr b="1" i="0" lang="en" sz="1100" u="none" cap="none" strike="noStrike">
                <a:solidFill>
                  <a:srgbClr val="023747"/>
                </a:solidFill>
                <a:latin typeface="Garamond"/>
                <a:ea typeface="Garamond"/>
                <a:cs typeface="Garamond"/>
                <a:sym typeface="Garamond"/>
              </a:rPr>
              <a:t>Economist (Ing</a:t>
            </a:r>
            <a:r>
              <a:rPr b="1" lang="en" sz="1100">
                <a:solidFill>
                  <a:srgbClr val="023747"/>
                </a:solidFill>
                <a:latin typeface="Garamond"/>
                <a:ea typeface="Garamond"/>
                <a:cs typeface="Garamond"/>
                <a:sym typeface="Garamond"/>
              </a:rPr>
              <a:t>./</a:t>
            </a:r>
            <a:r>
              <a:rPr b="1" i="0" lang="en" sz="1100" u="none" cap="none" strike="noStrike">
                <a:solidFill>
                  <a:srgbClr val="023747"/>
                </a:solidFill>
                <a:latin typeface="Garamond"/>
                <a:ea typeface="Garamond"/>
                <a:cs typeface="Garamond"/>
                <a:sym typeface="Garamond"/>
              </a:rPr>
              <a:t>Macro, Finance/NHF); Slovak Economic Association (SEA) </a:t>
            </a:r>
            <a:endParaRPr b="1" i="0" sz="1100" u="none" cap="none" strike="noStrike">
              <a:solidFill>
                <a:srgbClr val="023747"/>
              </a:solidFill>
              <a:latin typeface="Garamond"/>
              <a:ea typeface="Garamond"/>
              <a:cs typeface="Garamond"/>
              <a:sym typeface="Garamond"/>
            </a:endParaRPr>
          </a:p>
          <a:p>
            <a:pPr indent="-222250" lvl="1" marL="469900" marR="0" rtl="0" algn="l">
              <a:lnSpc>
                <a:spcPct val="100000"/>
              </a:lnSpc>
              <a:spcBef>
                <a:spcPts val="400"/>
              </a:spcBef>
              <a:spcAft>
                <a:spcPts val="0"/>
              </a:spcAft>
              <a:buClr>
                <a:srgbClr val="023747"/>
              </a:buClr>
              <a:buSzPts val="1100"/>
              <a:buFont typeface="Garamond"/>
              <a:buChar char="🞑"/>
            </a:pPr>
            <a:r>
              <a:rPr b="1" lang="en" sz="1100">
                <a:solidFill>
                  <a:srgbClr val="023747"/>
                </a:solidFill>
                <a:latin typeface="Garamond"/>
                <a:ea typeface="Garamond"/>
                <a:cs typeface="Garamond"/>
                <a:sym typeface="Garamond"/>
              </a:rPr>
              <a:t>AI Expert, </a:t>
            </a:r>
            <a:r>
              <a:rPr b="1" i="0" lang="en" sz="1100" u="none" cap="none" strike="noStrike">
                <a:solidFill>
                  <a:srgbClr val="023747"/>
                </a:solidFill>
                <a:latin typeface="Garamond"/>
                <a:ea typeface="Garamond"/>
                <a:cs typeface="Garamond"/>
                <a:sym typeface="Garamond"/>
              </a:rPr>
              <a:t>PhD. (xAI </a:t>
            </a:r>
            <a:r>
              <a:rPr b="1" lang="en" sz="1100">
                <a:solidFill>
                  <a:srgbClr val="023747"/>
                </a:solidFill>
                <a:latin typeface="Garamond"/>
                <a:ea typeface="Garamond"/>
                <a:cs typeface="Garamond"/>
                <a:sym typeface="Garamond"/>
              </a:rPr>
              <a:t>&amp; Data Science</a:t>
            </a:r>
            <a:r>
              <a:rPr b="1" i="0" lang="en" sz="1100" u="none" cap="none" strike="noStrike">
                <a:solidFill>
                  <a:srgbClr val="023747"/>
                </a:solidFill>
                <a:latin typeface="Garamond"/>
                <a:ea typeface="Garamond"/>
                <a:cs typeface="Garamond"/>
                <a:sym typeface="Garamond"/>
              </a:rPr>
              <a:t>/TUKE, pro</a:t>
            </a:r>
            <a:r>
              <a:rPr b="1" lang="en" sz="1100">
                <a:solidFill>
                  <a:srgbClr val="023747"/>
                </a:solidFill>
                <a:latin typeface="Garamond"/>
                <a:ea typeface="Garamond"/>
                <a:cs typeface="Garamond"/>
                <a:sym typeface="Garamond"/>
              </a:rPr>
              <a:t>f. Sinčák</a:t>
            </a:r>
            <a:r>
              <a:rPr b="1" i="0" lang="en" sz="1100" u="none" cap="none" strike="noStrike">
                <a:solidFill>
                  <a:srgbClr val="023747"/>
                </a:solidFill>
                <a:latin typeface="Garamond"/>
                <a:ea typeface="Garamond"/>
                <a:cs typeface="Garamond"/>
                <a:sym typeface="Garamond"/>
              </a:rPr>
              <a:t>), </a:t>
            </a:r>
            <a:r>
              <a:rPr b="1" lang="en" sz="1100">
                <a:solidFill>
                  <a:srgbClr val="023747"/>
                </a:solidFill>
                <a:latin typeface="Garamond"/>
                <a:ea typeface="Garamond"/>
                <a:cs typeface="Garamond"/>
                <a:sym typeface="Garamond"/>
              </a:rPr>
              <a:t>AI &amp; Data Science Evangelist @ AIslovakIA (National platform for AI development in Slovakia), </a:t>
            </a:r>
            <a:r>
              <a:rPr b="1" lang="en" sz="1100">
                <a:solidFill>
                  <a:srgbClr val="023747"/>
                </a:solidFill>
                <a:latin typeface="Garamond"/>
                <a:ea typeface="Garamond"/>
                <a:cs typeface="Garamond"/>
                <a:sym typeface="Garamond"/>
              </a:rPr>
              <a:t>President &amp; </a:t>
            </a:r>
            <a:r>
              <a:rPr b="1" i="0" lang="en" sz="1100" u="none" cap="none" strike="noStrike">
                <a:solidFill>
                  <a:srgbClr val="023747"/>
                </a:solidFill>
                <a:latin typeface="Garamond"/>
                <a:ea typeface="Garamond"/>
                <a:cs typeface="Garamond"/>
                <a:sym typeface="Garamond"/>
              </a:rPr>
              <a:t>Principal Data Scientist (GapData), Consulting (public, priv</a:t>
            </a:r>
            <a:r>
              <a:rPr b="1" lang="en" sz="1100">
                <a:solidFill>
                  <a:srgbClr val="023747"/>
                </a:solidFill>
                <a:latin typeface="Garamond"/>
                <a:ea typeface="Garamond"/>
                <a:cs typeface="Garamond"/>
                <a:sym typeface="Garamond"/>
              </a:rPr>
              <a:t>ate)</a:t>
            </a:r>
            <a:endParaRPr b="1" sz="1100">
              <a:solidFill>
                <a:srgbClr val="023747"/>
              </a:solidFill>
              <a:latin typeface="Garamond"/>
              <a:ea typeface="Garamond"/>
              <a:cs typeface="Garamond"/>
              <a:sym typeface="Garamond"/>
            </a:endParaRPr>
          </a:p>
          <a:p>
            <a:pPr indent="-222250" lvl="1" marL="469900" marR="0" rtl="0" algn="l">
              <a:lnSpc>
                <a:spcPct val="100000"/>
              </a:lnSpc>
              <a:spcBef>
                <a:spcPts val="400"/>
              </a:spcBef>
              <a:spcAft>
                <a:spcPts val="0"/>
              </a:spcAft>
              <a:buClr>
                <a:srgbClr val="023747"/>
              </a:buClr>
              <a:buSzPts val="1100"/>
              <a:buFont typeface="Garamond"/>
              <a:buChar char="🞑"/>
            </a:pPr>
            <a:r>
              <a:rPr b="1" i="0" lang="en" sz="1100" u="none" cap="none" strike="noStrike">
                <a:solidFill>
                  <a:srgbClr val="023747"/>
                </a:solidFill>
                <a:latin typeface="Garamond"/>
                <a:ea typeface="Garamond"/>
                <a:cs typeface="Garamond"/>
                <a:sym typeface="Garamond"/>
              </a:rPr>
              <a:t>Member of Slovak.AI (cur</a:t>
            </a:r>
            <a:r>
              <a:rPr b="1" lang="en" sz="1100">
                <a:solidFill>
                  <a:srgbClr val="023747"/>
                </a:solidFill>
                <a:latin typeface="Garamond"/>
                <a:ea typeface="Garamond"/>
                <a:cs typeface="Garamond"/>
                <a:sym typeface="Garamond"/>
              </a:rPr>
              <a:t>rently AIslovakIA</a:t>
            </a:r>
            <a:r>
              <a:rPr b="1" i="0" lang="en" sz="1100" u="none" cap="none" strike="noStrike">
                <a:solidFill>
                  <a:srgbClr val="023747"/>
                </a:solidFill>
                <a:latin typeface="Garamond"/>
                <a:ea typeface="Garamond"/>
                <a:cs typeface="Garamond"/>
                <a:sym typeface="Garamond"/>
              </a:rPr>
              <a:t>), CLAIRE, European AI Alliance</a:t>
            </a:r>
            <a:r>
              <a:rPr b="1" lang="en" sz="1100">
                <a:solidFill>
                  <a:srgbClr val="023747"/>
                </a:solidFill>
                <a:latin typeface="Garamond"/>
                <a:ea typeface="Garamond"/>
                <a:cs typeface="Garamond"/>
                <a:sym typeface="Garamond"/>
              </a:rPr>
              <a:t>, TAILOR (TrustworthyAI @ EU)</a:t>
            </a:r>
            <a:endParaRPr b="1" sz="1100">
              <a:solidFill>
                <a:srgbClr val="023747"/>
              </a:solidFill>
              <a:latin typeface="Garamond"/>
              <a:ea typeface="Garamond"/>
              <a:cs typeface="Garamond"/>
              <a:sym typeface="Garamond"/>
            </a:endParaRPr>
          </a:p>
          <a:p>
            <a:pPr indent="-222250" lvl="1" marL="469900" marR="0" rtl="0" algn="l">
              <a:lnSpc>
                <a:spcPct val="100000"/>
              </a:lnSpc>
              <a:spcBef>
                <a:spcPts val="400"/>
              </a:spcBef>
              <a:spcAft>
                <a:spcPts val="0"/>
              </a:spcAft>
              <a:buClr>
                <a:srgbClr val="023747"/>
              </a:buClr>
              <a:buSzPts val="1100"/>
              <a:buFont typeface="Garamond"/>
              <a:buChar char="🞑"/>
            </a:pPr>
            <a:r>
              <a:rPr b="1" i="0" lang="en" sz="1100" u="none" cap="none" strike="noStrike">
                <a:solidFill>
                  <a:srgbClr val="023747"/>
                </a:solidFill>
                <a:latin typeface="Garamond"/>
                <a:ea typeface="Garamond"/>
                <a:cs typeface="Garamond"/>
                <a:sym typeface="Garamond"/>
              </a:rPr>
              <a:t>Data Science Instructor @ DataCamp, BaseCamp.ai, Learn2Code/Skillmea, robime.it</a:t>
            </a:r>
            <a:r>
              <a:rPr b="1" lang="en" sz="1100">
                <a:solidFill>
                  <a:srgbClr val="023747"/>
                </a:solidFill>
                <a:latin typeface="Garamond"/>
                <a:ea typeface="Garamond"/>
                <a:cs typeface="Garamond"/>
                <a:sym typeface="Garamond"/>
              </a:rPr>
              <a:t>, GapData</a:t>
            </a:r>
            <a:r>
              <a:rPr b="1" i="0" lang="en" sz="1100" u="none" cap="none" strike="noStrike">
                <a:solidFill>
                  <a:srgbClr val="023747"/>
                </a:solidFill>
                <a:latin typeface="Garamond"/>
                <a:ea typeface="Garamond"/>
                <a:cs typeface="Garamond"/>
                <a:sym typeface="Garamond"/>
              </a:rPr>
              <a:t> +others</a:t>
            </a:r>
            <a:endParaRPr b="1" sz="1100">
              <a:solidFill>
                <a:srgbClr val="023747"/>
              </a:solidFill>
              <a:latin typeface="Garamond"/>
              <a:ea typeface="Garamond"/>
              <a:cs typeface="Garamond"/>
              <a:sym typeface="Garamond"/>
            </a:endParaRPr>
          </a:p>
          <a:p>
            <a:pPr indent="-222250" lvl="1" marL="469900" marR="0" rtl="0" algn="l">
              <a:lnSpc>
                <a:spcPct val="100000"/>
              </a:lnSpc>
              <a:spcBef>
                <a:spcPts val="400"/>
              </a:spcBef>
              <a:spcAft>
                <a:spcPts val="0"/>
              </a:spcAft>
              <a:buClr>
                <a:srgbClr val="023747"/>
              </a:buClr>
              <a:buSzPts val="1100"/>
              <a:buFont typeface="Garamond"/>
              <a:buChar char="🞑"/>
            </a:pPr>
            <a:r>
              <a:rPr b="1" i="0" lang="en" sz="1100" u="none" cap="none" strike="noStrike">
                <a:solidFill>
                  <a:srgbClr val="023747"/>
                </a:solidFill>
                <a:latin typeface="Garamond"/>
                <a:ea typeface="Garamond"/>
                <a:cs typeface="Garamond"/>
                <a:sym typeface="Garamond"/>
              </a:rPr>
              <a:t>Founder of PyData Slovakia/Bratislava (#PyDataBA), R &lt;- Slovakia (#RSlovakia)</a:t>
            </a:r>
            <a:endParaRPr b="1" i="0" sz="1100" u="none" cap="none" strike="noStrike">
              <a:solidFill>
                <a:srgbClr val="023747"/>
              </a:solidFill>
              <a:latin typeface="Garamond"/>
              <a:ea typeface="Garamond"/>
              <a:cs typeface="Garamond"/>
              <a:sym typeface="Garamond"/>
            </a:endParaRPr>
          </a:p>
          <a:p>
            <a:pPr indent="-222250" lvl="1" marL="469900" marR="0" rtl="0" algn="l">
              <a:lnSpc>
                <a:spcPct val="100000"/>
              </a:lnSpc>
              <a:spcBef>
                <a:spcPts val="400"/>
              </a:spcBef>
              <a:spcAft>
                <a:spcPts val="0"/>
              </a:spcAft>
              <a:buClr>
                <a:srgbClr val="023747"/>
              </a:buClr>
              <a:buSzPts val="1100"/>
              <a:buFont typeface="Garamond"/>
              <a:buChar char="🞑"/>
            </a:pPr>
            <a:r>
              <a:rPr b="1" lang="en" sz="1100" u="sng">
                <a:solidFill>
                  <a:srgbClr val="023747"/>
                </a:solidFill>
                <a:latin typeface="Garamond"/>
                <a:ea typeface="Garamond"/>
                <a:cs typeface="Garamond"/>
                <a:sym typeface="Garamond"/>
                <a:hlinkClick r:id="rId3">
                  <a:extLst>
                    <a:ext uri="{A12FA001-AC4F-418D-AE19-62706E023703}">
                      <ahyp:hlinkClr val="tx"/>
                    </a:ext>
                  </a:extLst>
                </a:hlinkClick>
              </a:rPr>
              <a:t>Analýza systému súdnictva a jeho výkonnosti do r. 2010 - Ministerstvo spravodlivosti SR (gov.sk), https://www.justice.gov.sk/tlacovespravy/tlacova-sprava-1581/</a:t>
            </a:r>
            <a:r>
              <a:rPr b="1" lang="en" sz="1100">
                <a:solidFill>
                  <a:srgbClr val="023747"/>
                </a:solidFill>
                <a:latin typeface="Garamond"/>
                <a:ea typeface="Garamond"/>
                <a:cs typeface="Garamond"/>
                <a:sym typeface="Garamond"/>
              </a:rPr>
              <a:t> + selected for AI Connect II  </a:t>
            </a:r>
            <a:endParaRPr b="1" sz="1100">
              <a:solidFill>
                <a:srgbClr val="023747"/>
              </a:solidFill>
              <a:latin typeface="Garamond"/>
              <a:ea typeface="Garamond"/>
              <a:cs typeface="Garamond"/>
              <a:sym typeface="Garamond"/>
            </a:endParaRPr>
          </a:p>
          <a:p>
            <a:pPr indent="-241300" lvl="1" marL="457200" rtl="0" algn="l">
              <a:spcBef>
                <a:spcPts val="400"/>
              </a:spcBef>
              <a:spcAft>
                <a:spcPts val="0"/>
              </a:spcAft>
              <a:buClr>
                <a:srgbClr val="023747"/>
              </a:buClr>
              <a:buSzPts val="1100"/>
              <a:buFont typeface="Garamond"/>
              <a:buChar char="🞑"/>
            </a:pPr>
            <a:r>
              <a:rPr b="1" lang="en" sz="1100">
                <a:solidFill>
                  <a:srgbClr val="023747"/>
                </a:solidFill>
                <a:latin typeface="Garamond"/>
                <a:ea typeface="Garamond"/>
                <a:cs typeface="Garamond"/>
                <a:sym typeface="Garamond"/>
              </a:rPr>
              <a:t>U.S. Department of State’s &amp; Atlantic Council GeoTech Center’s AI Connect program (2024)</a:t>
            </a:r>
            <a:endParaRPr b="1" sz="1100">
              <a:solidFill>
                <a:srgbClr val="023747"/>
              </a:solidFill>
              <a:latin typeface="Garamond"/>
              <a:ea typeface="Garamond"/>
              <a:cs typeface="Garamond"/>
              <a:sym typeface="Garamond"/>
            </a:endParaRPr>
          </a:p>
          <a:p>
            <a:pPr indent="-298450" lvl="1" marL="914400" rtl="0" algn="l">
              <a:spcBef>
                <a:spcPts val="400"/>
              </a:spcBef>
              <a:spcAft>
                <a:spcPts val="0"/>
              </a:spcAft>
              <a:buClr>
                <a:srgbClr val="023747"/>
              </a:buClr>
              <a:buSzPts val="1100"/>
              <a:buFont typeface="Garamond"/>
              <a:buChar char="🞑"/>
            </a:pPr>
            <a:r>
              <a:t/>
            </a:r>
            <a:endParaRPr b="1" sz="1100">
              <a:solidFill>
                <a:srgbClr val="023747"/>
              </a:solidFill>
              <a:latin typeface="Garamond"/>
              <a:ea typeface="Garamond"/>
              <a:cs typeface="Garamond"/>
              <a:sym typeface="Garamond"/>
            </a:endParaRPr>
          </a:p>
          <a:p>
            <a:pPr indent="-222250" lvl="1" marL="228600" marR="0" rtl="0" algn="l">
              <a:lnSpc>
                <a:spcPct val="100000"/>
              </a:lnSpc>
              <a:spcBef>
                <a:spcPts val="400"/>
              </a:spcBef>
              <a:spcAft>
                <a:spcPts val="0"/>
              </a:spcAft>
              <a:buClr>
                <a:srgbClr val="023747"/>
              </a:buClr>
              <a:buSzPts val="1100"/>
              <a:buFont typeface="Garamond"/>
              <a:buChar char="🞑"/>
            </a:pPr>
            <a:r>
              <a:t/>
            </a:r>
            <a:endParaRPr b="1" sz="1100">
              <a:solidFill>
                <a:srgbClr val="023747"/>
              </a:solidFill>
              <a:latin typeface="Garamond"/>
              <a:ea typeface="Garamond"/>
              <a:cs typeface="Garamond"/>
              <a:sym typeface="Garamond"/>
            </a:endParaRPr>
          </a:p>
        </p:txBody>
      </p:sp>
      <p:pic>
        <p:nvPicPr>
          <p:cNvPr id="546" name="Google Shape;546;p56"/>
          <p:cNvPicPr preferRelativeResize="0"/>
          <p:nvPr/>
        </p:nvPicPr>
        <p:blipFill rotWithShape="1">
          <a:blip r:embed="rId4">
            <a:alphaModFix/>
          </a:blip>
          <a:srcRect b="0" l="0" r="0" t="0"/>
          <a:stretch/>
        </p:blipFill>
        <p:spPr>
          <a:xfrm>
            <a:off x="0" y="2263378"/>
            <a:ext cx="1645872" cy="2208609"/>
          </a:xfrm>
          <a:prstGeom prst="rect">
            <a:avLst/>
          </a:prstGeom>
          <a:noFill/>
          <a:ln>
            <a:noFill/>
          </a:ln>
        </p:spPr>
      </p:pic>
      <p:pic>
        <p:nvPicPr>
          <p:cNvPr id="547" name="Google Shape;547;p56"/>
          <p:cNvPicPr preferRelativeResize="0"/>
          <p:nvPr/>
        </p:nvPicPr>
        <p:blipFill rotWithShape="1">
          <a:blip r:embed="rId5">
            <a:alphaModFix/>
          </a:blip>
          <a:srcRect b="0" l="0" r="0" t="0"/>
          <a:stretch/>
        </p:blipFill>
        <p:spPr>
          <a:xfrm>
            <a:off x="1508914" y="2262188"/>
            <a:ext cx="1645872" cy="2208609"/>
          </a:xfrm>
          <a:prstGeom prst="rect">
            <a:avLst/>
          </a:prstGeom>
          <a:noFill/>
          <a:ln>
            <a:noFill/>
          </a:ln>
        </p:spPr>
      </p:pic>
      <p:pic>
        <p:nvPicPr>
          <p:cNvPr id="548" name="Google Shape;548;p56"/>
          <p:cNvPicPr preferRelativeResize="0"/>
          <p:nvPr/>
        </p:nvPicPr>
        <p:blipFill rotWithShape="1">
          <a:blip r:embed="rId6">
            <a:alphaModFix/>
          </a:blip>
          <a:srcRect b="0" l="0" r="0" t="0"/>
          <a:stretch/>
        </p:blipFill>
        <p:spPr>
          <a:xfrm>
            <a:off x="3086904" y="2263378"/>
            <a:ext cx="1645872" cy="2208609"/>
          </a:xfrm>
          <a:prstGeom prst="rect">
            <a:avLst/>
          </a:prstGeom>
          <a:noFill/>
          <a:ln>
            <a:noFill/>
          </a:ln>
        </p:spPr>
      </p:pic>
      <p:pic>
        <p:nvPicPr>
          <p:cNvPr id="549" name="Google Shape;549;p56"/>
          <p:cNvPicPr preferRelativeResize="0"/>
          <p:nvPr/>
        </p:nvPicPr>
        <p:blipFill rotWithShape="1">
          <a:blip r:embed="rId7">
            <a:alphaModFix/>
          </a:blip>
          <a:srcRect b="0" l="0" r="0" t="0"/>
          <a:stretch/>
        </p:blipFill>
        <p:spPr>
          <a:xfrm>
            <a:off x="4527935" y="2239565"/>
            <a:ext cx="1656590" cy="2231231"/>
          </a:xfrm>
          <a:prstGeom prst="rect">
            <a:avLst/>
          </a:prstGeom>
          <a:noFill/>
          <a:ln>
            <a:noFill/>
          </a:ln>
        </p:spPr>
      </p:pic>
      <p:pic>
        <p:nvPicPr>
          <p:cNvPr id="550" name="Google Shape;550;p56"/>
          <p:cNvPicPr preferRelativeResize="0"/>
          <p:nvPr/>
        </p:nvPicPr>
        <p:blipFill rotWithShape="1">
          <a:blip r:embed="rId8">
            <a:alphaModFix/>
          </a:blip>
          <a:srcRect b="0" l="0" r="0" t="0"/>
          <a:stretch/>
        </p:blipFill>
        <p:spPr>
          <a:xfrm>
            <a:off x="6095206" y="2239565"/>
            <a:ext cx="1656590" cy="2231231"/>
          </a:xfrm>
          <a:prstGeom prst="rect">
            <a:avLst/>
          </a:prstGeom>
          <a:noFill/>
          <a:ln>
            <a:noFill/>
          </a:ln>
        </p:spPr>
      </p:pic>
      <p:pic>
        <p:nvPicPr>
          <p:cNvPr id="551" name="Google Shape;551;p56"/>
          <p:cNvPicPr preferRelativeResize="0"/>
          <p:nvPr/>
        </p:nvPicPr>
        <p:blipFill rotWithShape="1">
          <a:blip r:embed="rId9">
            <a:alphaModFix/>
          </a:blip>
          <a:srcRect b="0" l="0" r="0" t="0"/>
          <a:stretch/>
        </p:blipFill>
        <p:spPr>
          <a:xfrm>
            <a:off x="7545765" y="2239565"/>
            <a:ext cx="1655400" cy="2207419"/>
          </a:xfrm>
          <a:prstGeom prst="rect">
            <a:avLst/>
          </a:prstGeom>
          <a:noFill/>
          <a:ln>
            <a:noFill/>
          </a:ln>
        </p:spPr>
      </p:pic>
      <p:pic>
        <p:nvPicPr>
          <p:cNvPr id="552" name="Google Shape;552;p56"/>
          <p:cNvPicPr preferRelativeResize="0"/>
          <p:nvPr/>
        </p:nvPicPr>
        <p:blipFill rotWithShape="1">
          <a:blip r:embed="rId10">
            <a:alphaModFix/>
          </a:blip>
          <a:srcRect b="0" l="0" r="0" t="0"/>
          <a:stretch/>
        </p:blipFill>
        <p:spPr>
          <a:xfrm>
            <a:off x="7545765" y="33338"/>
            <a:ext cx="1655400" cy="2206228"/>
          </a:xfrm>
          <a:prstGeom prst="rect">
            <a:avLst/>
          </a:prstGeom>
          <a:noFill/>
          <a:ln>
            <a:noFill/>
          </a:ln>
        </p:spPr>
      </p:pic>
      <p:pic>
        <p:nvPicPr>
          <p:cNvPr id="553" name="Google Shape;553;p56"/>
          <p:cNvPicPr preferRelativeResize="0"/>
          <p:nvPr/>
        </p:nvPicPr>
        <p:blipFill rotWithShape="1">
          <a:blip r:embed="rId11">
            <a:alphaModFix/>
          </a:blip>
          <a:srcRect b="0" l="0" r="0" t="0"/>
          <a:stretch/>
        </p:blipFill>
        <p:spPr>
          <a:xfrm>
            <a:off x="5088825" y="0"/>
            <a:ext cx="2387876" cy="576400"/>
          </a:xfrm>
          <a:prstGeom prst="rect">
            <a:avLst/>
          </a:prstGeom>
          <a:noFill/>
          <a:ln>
            <a:noFill/>
          </a:ln>
        </p:spPr>
      </p:pic>
      <p:pic>
        <p:nvPicPr>
          <p:cNvPr id="554" name="Google Shape;554;p56"/>
          <p:cNvPicPr preferRelativeResize="0"/>
          <p:nvPr/>
        </p:nvPicPr>
        <p:blipFill rotWithShape="1">
          <a:blip r:embed="rId12">
            <a:alphaModFix/>
          </a:blip>
          <a:srcRect b="0" l="0" r="0" t="0"/>
          <a:stretch/>
        </p:blipFill>
        <p:spPr>
          <a:xfrm>
            <a:off x="6887900" y="977825"/>
            <a:ext cx="588800" cy="461625"/>
          </a:xfrm>
          <a:prstGeom prst="rect">
            <a:avLst/>
          </a:prstGeom>
          <a:noFill/>
          <a:ln>
            <a:noFill/>
          </a:ln>
        </p:spPr>
      </p:pic>
      <p:pic>
        <p:nvPicPr>
          <p:cNvPr id="555" name="Google Shape;555;p56"/>
          <p:cNvPicPr preferRelativeResize="0"/>
          <p:nvPr/>
        </p:nvPicPr>
        <p:blipFill rotWithShape="1">
          <a:blip r:embed="rId13">
            <a:alphaModFix/>
          </a:blip>
          <a:srcRect b="1746" l="0" r="0" t="1746"/>
          <a:stretch/>
        </p:blipFill>
        <p:spPr>
          <a:xfrm>
            <a:off x="6036850" y="1508521"/>
            <a:ext cx="685978" cy="661985"/>
          </a:xfrm>
          <a:prstGeom prst="rect">
            <a:avLst/>
          </a:prstGeom>
          <a:noFill/>
          <a:ln>
            <a:noFill/>
          </a:ln>
        </p:spPr>
      </p:pic>
      <p:pic>
        <p:nvPicPr>
          <p:cNvPr id="556" name="Google Shape;556;p56"/>
          <p:cNvPicPr preferRelativeResize="0"/>
          <p:nvPr/>
        </p:nvPicPr>
        <p:blipFill rotWithShape="1">
          <a:blip r:embed="rId14">
            <a:alphaModFix/>
          </a:blip>
          <a:srcRect b="0" l="0" r="0" t="0"/>
          <a:stretch/>
        </p:blipFill>
        <p:spPr>
          <a:xfrm>
            <a:off x="6790712" y="1508521"/>
            <a:ext cx="685979" cy="661988"/>
          </a:xfrm>
          <a:prstGeom prst="rect">
            <a:avLst/>
          </a:prstGeom>
          <a:noFill/>
          <a:ln>
            <a:noFill/>
          </a:ln>
        </p:spPr>
      </p:pic>
      <p:sp>
        <p:nvSpPr>
          <p:cNvPr id="557" name="Google Shape;557;p56"/>
          <p:cNvSpPr txBox="1"/>
          <p:nvPr/>
        </p:nvSpPr>
        <p:spPr>
          <a:xfrm>
            <a:off x="136950" y="4661300"/>
            <a:ext cx="2066400" cy="264300"/>
          </a:xfrm>
          <a:prstGeom prst="rect">
            <a:avLst/>
          </a:prstGeom>
          <a:noFill/>
          <a:ln>
            <a:noFill/>
          </a:ln>
        </p:spPr>
        <p:txBody>
          <a:bodyPr anchorCtr="0" anchor="t" bIns="35100" lIns="67500" spcFirstLastPara="1" rIns="67500" wrap="square" tIns="35100">
            <a:noAutofit/>
          </a:bodyPr>
          <a:lstStyle/>
          <a:p>
            <a:pPr indent="0" lvl="0" marL="0" marR="0" rtl="0" algn="l">
              <a:lnSpc>
                <a:spcPct val="100000"/>
              </a:lnSpc>
              <a:spcBef>
                <a:spcPts val="0"/>
              </a:spcBef>
              <a:spcAft>
                <a:spcPts val="0"/>
              </a:spcAft>
              <a:buClr>
                <a:srgbClr val="FFFFFF"/>
              </a:buClr>
              <a:buSzPts val="1300"/>
              <a:buFont typeface="Garamond"/>
              <a:buNone/>
            </a:pPr>
            <a:r>
              <a:rPr b="1" i="0" lang="en" sz="1200" u="none">
                <a:solidFill>
                  <a:srgbClr val="FFFFFF"/>
                </a:solidFill>
                <a:latin typeface="Garamond"/>
                <a:ea typeface="Garamond"/>
                <a:cs typeface="Garamond"/>
                <a:sym typeface="Garamond"/>
              </a:rPr>
              <a:t>#</a:t>
            </a:r>
            <a:r>
              <a:rPr b="1" lang="en" sz="1200">
                <a:solidFill>
                  <a:srgbClr val="FFFFFF"/>
                </a:solidFill>
                <a:latin typeface="Garamond"/>
                <a:ea typeface="Garamond"/>
                <a:cs typeface="Garamond"/>
                <a:sym typeface="Garamond"/>
              </a:rPr>
              <a:t>PyDataSK</a:t>
            </a:r>
            <a:r>
              <a:rPr b="1" i="0" lang="en" sz="1200" u="none">
                <a:solidFill>
                  <a:srgbClr val="FFFFFF"/>
                </a:solidFill>
                <a:latin typeface="Garamond"/>
                <a:ea typeface="Garamond"/>
                <a:cs typeface="Garamond"/>
                <a:sym typeface="Garamond"/>
              </a:rPr>
              <a:t> @ sli.do</a:t>
            </a:r>
            <a:endParaRPr sz="1000"/>
          </a:p>
        </p:txBody>
      </p:sp>
      <p:sp>
        <p:nvSpPr>
          <p:cNvPr id="558" name="Google Shape;558;p56"/>
          <p:cNvSpPr txBox="1"/>
          <p:nvPr/>
        </p:nvSpPr>
        <p:spPr>
          <a:xfrm>
            <a:off x="2439035" y="4516040"/>
            <a:ext cx="6706200" cy="514200"/>
          </a:xfrm>
          <a:prstGeom prst="rect">
            <a:avLst/>
          </a:prstGeom>
          <a:noFill/>
          <a:ln>
            <a:noFill/>
          </a:ln>
        </p:spPr>
        <p:txBody>
          <a:bodyPr anchorCtr="0" anchor="ctr" bIns="35100" lIns="67500" spcFirstLastPara="1" rIns="67500" wrap="square" tIns="35100">
            <a:noAutofit/>
          </a:bodyPr>
          <a:lstStyle/>
          <a:p>
            <a:pPr indent="0" lvl="0" marL="0" rtl="0" algn="l">
              <a:spcBef>
                <a:spcPts val="0"/>
              </a:spcBef>
              <a:spcAft>
                <a:spcPts val="0"/>
              </a:spcAft>
              <a:buClr>
                <a:srgbClr val="023747"/>
              </a:buClr>
              <a:buSzPts val="1700"/>
              <a:buFont typeface="Garamond"/>
              <a:buNone/>
            </a:pPr>
            <a:r>
              <a:rPr b="1" lang="en" sz="1600">
                <a:solidFill>
                  <a:schemeClr val="lt1"/>
                </a:solidFill>
                <a:latin typeface="Garamond"/>
                <a:ea typeface="Garamond"/>
                <a:cs typeface="Garamond"/>
                <a:sym typeface="Garamond"/>
              </a:rPr>
              <a:t>Under the Hood of LLM</a:t>
            </a:r>
            <a:endParaRPr b="1" sz="1600">
              <a:solidFill>
                <a:schemeClr val="lt1"/>
              </a:solidFill>
              <a:latin typeface="Garamond"/>
              <a:ea typeface="Garamond"/>
              <a:cs typeface="Garamond"/>
              <a:sym typeface="Garamond"/>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1CDD3"/>
        </a:solidFill>
      </p:bgPr>
    </p:bg>
    <p:spTree>
      <p:nvGrpSpPr>
        <p:cNvPr id="562" name="Shape 562"/>
        <p:cNvGrpSpPr/>
        <p:nvPr/>
      </p:nvGrpSpPr>
      <p:grpSpPr>
        <a:xfrm>
          <a:off x="0" y="0"/>
          <a:ext cx="0" cy="0"/>
          <a:chOff x="0" y="0"/>
          <a:chExt cx="0" cy="0"/>
        </a:xfrm>
      </p:grpSpPr>
      <p:sp>
        <p:nvSpPr>
          <p:cNvPr id="563" name="Google Shape;563;p57"/>
          <p:cNvSpPr txBox="1"/>
          <p:nvPr/>
        </p:nvSpPr>
        <p:spPr>
          <a:xfrm>
            <a:off x="103020" y="84663"/>
            <a:ext cx="8937900" cy="742800"/>
          </a:xfrm>
          <a:prstGeom prst="rect">
            <a:avLst/>
          </a:prstGeom>
          <a:noFill/>
          <a:ln>
            <a:noFill/>
          </a:ln>
        </p:spPr>
        <p:txBody>
          <a:bodyPr anchorCtr="0" anchor="ctr" bIns="35100" lIns="67500" spcFirstLastPara="1" rIns="67500" wrap="square" tIns="35100">
            <a:noAutofit/>
          </a:bodyPr>
          <a:lstStyle/>
          <a:p>
            <a:pPr indent="0" lvl="0" marL="0" marR="0" rtl="0" algn="l">
              <a:lnSpc>
                <a:spcPct val="100000"/>
              </a:lnSpc>
              <a:spcBef>
                <a:spcPts val="0"/>
              </a:spcBef>
              <a:spcAft>
                <a:spcPts val="0"/>
              </a:spcAft>
              <a:buClr>
                <a:srgbClr val="023747"/>
              </a:buClr>
              <a:buSzPts val="2300"/>
              <a:buFont typeface="Garamond"/>
              <a:buNone/>
            </a:pPr>
            <a:r>
              <a:rPr b="1" lang="en" sz="2400">
                <a:solidFill>
                  <a:srgbClr val="023747"/>
                </a:solidFill>
                <a:latin typeface="Garamond"/>
                <a:ea typeface="Garamond"/>
                <a:cs typeface="Garamond"/>
                <a:sym typeface="Garamond"/>
              </a:rPr>
              <a:t>(xAI) English Exam (translation/Slovak)</a:t>
            </a:r>
            <a:endParaRPr sz="2400">
              <a:latin typeface="Garamond"/>
              <a:ea typeface="Garamond"/>
              <a:cs typeface="Garamond"/>
              <a:sym typeface="Garamond"/>
            </a:endParaRPr>
          </a:p>
        </p:txBody>
      </p:sp>
      <p:sp>
        <p:nvSpPr>
          <p:cNvPr id="564" name="Google Shape;564;p57"/>
          <p:cNvSpPr txBox="1"/>
          <p:nvPr/>
        </p:nvSpPr>
        <p:spPr>
          <a:xfrm>
            <a:off x="5875650" y="0"/>
            <a:ext cx="3478200" cy="4302300"/>
          </a:xfrm>
          <a:prstGeom prst="rect">
            <a:avLst/>
          </a:prstGeom>
          <a:noFill/>
          <a:ln>
            <a:noFill/>
          </a:ln>
        </p:spPr>
        <p:txBody>
          <a:bodyPr anchorCtr="0" anchor="t" bIns="35100" lIns="67500" spcFirstLastPara="1" rIns="67500" wrap="square" tIns="35100">
            <a:noAutofit/>
          </a:bodyPr>
          <a:lstStyle/>
          <a:p>
            <a:pPr indent="-330200" lvl="0" marL="457200" marR="0" rtl="0" algn="l">
              <a:lnSpc>
                <a:spcPct val="100000"/>
              </a:lnSpc>
              <a:spcBef>
                <a:spcPts val="0"/>
              </a:spcBef>
              <a:spcAft>
                <a:spcPts val="0"/>
              </a:spcAft>
              <a:buClr>
                <a:srgbClr val="023747"/>
              </a:buClr>
              <a:buSzPts val="1600"/>
              <a:buFont typeface="Garamond"/>
              <a:buChar char="●"/>
            </a:pPr>
            <a:r>
              <a:rPr b="1" lang="en" sz="1600">
                <a:solidFill>
                  <a:srgbClr val="023747"/>
                </a:solidFill>
                <a:latin typeface="Garamond"/>
                <a:ea typeface="Garamond"/>
                <a:cs typeface="Garamond"/>
                <a:sym typeface="Garamond"/>
              </a:rPr>
              <a:t>One more thing…</a:t>
            </a:r>
            <a:r>
              <a:rPr b="1" lang="en" sz="1600">
                <a:solidFill>
                  <a:srgbClr val="023747"/>
                </a:solidFill>
                <a:latin typeface="Garamond"/>
                <a:ea typeface="Garamond"/>
                <a:cs typeface="Garamond"/>
                <a:sym typeface="Garamond"/>
              </a:rPr>
              <a:t> </a:t>
            </a:r>
            <a:r>
              <a:rPr lang="en" sz="1300">
                <a:solidFill>
                  <a:schemeClr val="dk1"/>
                </a:solidFill>
                <a:uFill>
                  <a:noFill/>
                </a:uFill>
                <a:latin typeface="Garamond"/>
                <a:ea typeface="Garamond"/>
                <a:cs typeface="Garamond"/>
                <a:sym typeface="Garamond"/>
                <a:hlinkClick r:id="rId3">
                  <a:extLst>
                    <a:ext uri="{A12FA001-AC4F-418D-AE19-62706E023703}">
                      <ahyp:hlinkClr val="tx"/>
                    </a:ext>
                  </a:extLst>
                </a:hlinkClick>
              </a:rPr>
              <a:t>Global AI Show: The World's Premier AI &amp; ML Event</a:t>
            </a:r>
            <a:r>
              <a:rPr b="1" lang="en" sz="1600">
                <a:solidFill>
                  <a:schemeClr val="dk1"/>
                </a:solidFill>
                <a:latin typeface="Garamond"/>
                <a:ea typeface="Garamond"/>
                <a:cs typeface="Garamond"/>
                <a:sym typeface="Garamond"/>
              </a:rPr>
              <a:t> </a:t>
            </a:r>
            <a:r>
              <a:rPr b="1" lang="en" u="sng">
                <a:solidFill>
                  <a:schemeClr val="dk1"/>
                </a:solidFill>
                <a:latin typeface="Garamond"/>
                <a:ea typeface="Garamond"/>
                <a:cs typeface="Garamond"/>
                <a:sym typeface="Garamond"/>
                <a:hlinkClick r:id="rId4">
                  <a:extLst>
                    <a:ext uri="{A12FA001-AC4F-418D-AE19-62706E023703}">
                      <ahyp:hlinkClr val="tx"/>
                    </a:ext>
                  </a:extLst>
                </a:hlinkClick>
              </a:rPr>
              <a:t>https://www.globalaishow.com/</a:t>
            </a:r>
            <a:endParaRPr b="1">
              <a:solidFill>
                <a:schemeClr val="dk1"/>
              </a:solidFill>
              <a:latin typeface="Garamond"/>
              <a:ea typeface="Garamond"/>
              <a:cs typeface="Garamond"/>
              <a:sym typeface="Garamond"/>
            </a:endParaRPr>
          </a:p>
          <a:p>
            <a:pPr indent="-317500" lvl="0" marL="457200" rtl="0" algn="l">
              <a:spcBef>
                <a:spcPts val="0"/>
              </a:spcBef>
              <a:spcAft>
                <a:spcPts val="0"/>
              </a:spcAft>
              <a:buClr>
                <a:schemeClr val="dk1"/>
              </a:buClr>
              <a:buSzPts val="1400"/>
              <a:buFont typeface="Garamond"/>
              <a:buChar char="●"/>
            </a:pPr>
            <a:r>
              <a:rPr b="1" lang="en">
                <a:solidFill>
                  <a:schemeClr val="dk1"/>
                </a:solidFill>
                <a:latin typeface="Garamond"/>
                <a:ea typeface="Garamond"/>
                <a:cs typeface="Garamond"/>
                <a:sym typeface="Garamond"/>
              </a:rPr>
              <a:t>10000+ attendees</a:t>
            </a:r>
            <a:r>
              <a:rPr lang="en" sz="1300">
                <a:solidFill>
                  <a:schemeClr val="dk1"/>
                </a:solidFill>
                <a:latin typeface="Garamond"/>
                <a:ea typeface="Garamond"/>
                <a:cs typeface="Garamond"/>
                <a:sym typeface="Garamond"/>
              </a:rPr>
              <a:t>, </a:t>
            </a:r>
            <a:r>
              <a:rPr b="1" lang="en" sz="1300">
                <a:solidFill>
                  <a:schemeClr val="dk1"/>
                </a:solidFill>
                <a:latin typeface="Garamond"/>
                <a:ea typeface="Garamond"/>
                <a:cs typeface="Garamond"/>
                <a:sym typeface="Garamond"/>
              </a:rPr>
              <a:t>3000+ companies</a:t>
            </a:r>
            <a:endParaRPr b="1">
              <a:solidFill>
                <a:schemeClr val="dk1"/>
              </a:solidFill>
              <a:latin typeface="Garamond"/>
              <a:ea typeface="Garamond"/>
              <a:cs typeface="Garamond"/>
              <a:sym typeface="Garamond"/>
            </a:endParaRPr>
          </a:p>
          <a:p>
            <a:pPr indent="-336550" lvl="0" marL="457200" marR="0" rtl="0" algn="l">
              <a:lnSpc>
                <a:spcPct val="100000"/>
              </a:lnSpc>
              <a:spcBef>
                <a:spcPts val="0"/>
              </a:spcBef>
              <a:spcAft>
                <a:spcPts val="0"/>
              </a:spcAft>
              <a:buClr>
                <a:schemeClr val="dk1"/>
              </a:buClr>
              <a:buSzPts val="1700"/>
              <a:buFont typeface="Garamond"/>
              <a:buChar char="●"/>
            </a:pPr>
            <a:r>
              <a:t/>
            </a:r>
            <a:endParaRPr b="1" sz="1700">
              <a:solidFill>
                <a:schemeClr val="dk1"/>
              </a:solidFill>
              <a:latin typeface="Garamond"/>
              <a:ea typeface="Garamond"/>
              <a:cs typeface="Garamond"/>
              <a:sym typeface="Garamond"/>
            </a:endParaRPr>
          </a:p>
          <a:p>
            <a:pPr indent="0" lvl="0" marL="0" rtl="0" algn="l">
              <a:spcBef>
                <a:spcPts val="0"/>
              </a:spcBef>
              <a:spcAft>
                <a:spcPts val="0"/>
              </a:spcAft>
              <a:buNone/>
            </a:pPr>
            <a:r>
              <a:t/>
            </a:r>
            <a:endParaRPr/>
          </a:p>
          <a:p>
            <a:pPr indent="-323850" lvl="0" marL="457200" rtl="0" algn="l">
              <a:spcBef>
                <a:spcPts val="0"/>
              </a:spcBef>
              <a:spcAft>
                <a:spcPts val="0"/>
              </a:spcAft>
              <a:buSzPts val="1500"/>
              <a:buFont typeface="Garamond"/>
              <a:buChar char="●"/>
            </a:pPr>
            <a:r>
              <a:rPr b="1" lang="en" sz="1500">
                <a:latin typeface="Garamond"/>
                <a:ea typeface="Garamond"/>
                <a:cs typeface="Garamond"/>
                <a:sym typeface="Garamond"/>
              </a:rPr>
              <a:t>AI-2023 Forty-third SGAI International Conference on Artificial Intelligence</a:t>
            </a:r>
            <a:endParaRPr b="1" sz="1500">
              <a:latin typeface="Garamond"/>
              <a:ea typeface="Garamond"/>
              <a:cs typeface="Garamond"/>
              <a:sym typeface="Garamond"/>
            </a:endParaRPr>
          </a:p>
          <a:p>
            <a:pPr indent="-323850" lvl="0" marL="457200" rtl="0" algn="l">
              <a:spcBef>
                <a:spcPts val="0"/>
              </a:spcBef>
              <a:spcAft>
                <a:spcPts val="0"/>
              </a:spcAft>
              <a:buSzPts val="1500"/>
              <a:buFont typeface="Garamond"/>
              <a:buChar char="●"/>
            </a:pPr>
            <a:r>
              <a:rPr b="1" lang="en" sz="1500">
                <a:latin typeface="Garamond"/>
                <a:ea typeface="Garamond"/>
                <a:cs typeface="Garamond"/>
                <a:sym typeface="Garamond"/>
              </a:rPr>
              <a:t>CAMBRIDGE, ENGLAND 12-14 DECEMBER 2023</a:t>
            </a:r>
            <a:endParaRPr b="1" sz="1500">
              <a:latin typeface="Garamond"/>
              <a:ea typeface="Garamond"/>
              <a:cs typeface="Garamond"/>
              <a:sym typeface="Garamond"/>
            </a:endParaRPr>
          </a:p>
          <a:p>
            <a:pPr indent="0" lvl="0" marL="457200" rtl="0" algn="l">
              <a:spcBef>
                <a:spcPts val="0"/>
              </a:spcBef>
              <a:spcAft>
                <a:spcPts val="0"/>
              </a:spcAft>
              <a:buNone/>
            </a:pPr>
            <a:r>
              <a:t/>
            </a:r>
            <a:endParaRPr b="1" sz="1600">
              <a:latin typeface="Garamond"/>
              <a:ea typeface="Garamond"/>
              <a:cs typeface="Garamond"/>
              <a:sym typeface="Garamond"/>
            </a:endParaRPr>
          </a:p>
          <a:p>
            <a:pPr indent="0" lvl="0" marL="457200" rtl="0" algn="l">
              <a:spcBef>
                <a:spcPts val="0"/>
              </a:spcBef>
              <a:spcAft>
                <a:spcPts val="0"/>
              </a:spcAft>
              <a:buNone/>
            </a:pPr>
            <a:r>
              <a:rPr b="1" lang="en" sz="1500">
                <a:latin typeface="Garamond"/>
                <a:ea typeface="Garamond"/>
                <a:cs typeface="Garamond"/>
                <a:sym typeface="Garamond"/>
              </a:rPr>
              <a:t>AI-2023 is the 43-rd Annual International Conference of the British Computer Society's Specialist Group on Artificial Intelligence (SGAI)</a:t>
            </a:r>
            <a:endParaRPr b="1" sz="1600">
              <a:latin typeface="Garamond"/>
              <a:ea typeface="Garamond"/>
              <a:cs typeface="Garamond"/>
              <a:sym typeface="Garamond"/>
            </a:endParaRPr>
          </a:p>
          <a:p>
            <a:pPr indent="-330200" lvl="0" marL="457200" marR="0" rtl="0" algn="l">
              <a:lnSpc>
                <a:spcPct val="100000"/>
              </a:lnSpc>
              <a:spcBef>
                <a:spcPts val="0"/>
              </a:spcBef>
              <a:spcAft>
                <a:spcPts val="0"/>
              </a:spcAft>
              <a:buClr>
                <a:srgbClr val="023747"/>
              </a:buClr>
              <a:buSzPts val="1600"/>
              <a:buFont typeface="Garamond"/>
              <a:buChar char="●"/>
            </a:pPr>
            <a:r>
              <a:t/>
            </a:r>
            <a:endParaRPr b="1" sz="1600">
              <a:solidFill>
                <a:srgbClr val="023747"/>
              </a:solidFill>
              <a:latin typeface="Garamond"/>
              <a:ea typeface="Garamond"/>
              <a:cs typeface="Garamond"/>
              <a:sym typeface="Garamond"/>
            </a:endParaRPr>
          </a:p>
        </p:txBody>
      </p:sp>
      <p:sp>
        <p:nvSpPr>
          <p:cNvPr id="565" name="Google Shape;565;p57"/>
          <p:cNvSpPr/>
          <p:nvPr/>
        </p:nvSpPr>
        <p:spPr>
          <a:xfrm>
            <a:off x="3420366" y="2571750"/>
            <a:ext cx="1223100" cy="378600"/>
          </a:xfrm>
          <a:prstGeom prst="rect">
            <a:avLst/>
          </a:prstGeom>
          <a:no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400" u="none">
              <a:solidFill>
                <a:srgbClr val="FFFFFF"/>
              </a:solidFill>
              <a:latin typeface="Twentieth Century"/>
              <a:ea typeface="Twentieth Century"/>
              <a:cs typeface="Twentieth Century"/>
              <a:sym typeface="Twentieth Century"/>
            </a:endParaRPr>
          </a:p>
        </p:txBody>
      </p:sp>
      <p:pic>
        <p:nvPicPr>
          <p:cNvPr id="566" name="Google Shape;566;p57"/>
          <p:cNvPicPr preferRelativeResize="0"/>
          <p:nvPr/>
        </p:nvPicPr>
        <p:blipFill>
          <a:blip r:embed="rId5">
            <a:alphaModFix/>
          </a:blip>
          <a:stretch>
            <a:fillRect/>
          </a:stretch>
        </p:blipFill>
        <p:spPr>
          <a:xfrm>
            <a:off x="-25" y="0"/>
            <a:ext cx="6354699" cy="4516050"/>
          </a:xfrm>
          <a:prstGeom prst="rect">
            <a:avLst/>
          </a:prstGeom>
          <a:noFill/>
          <a:ln>
            <a:noFill/>
          </a:ln>
        </p:spPr>
      </p:pic>
      <p:sp>
        <p:nvSpPr>
          <p:cNvPr id="567" name="Google Shape;567;p57"/>
          <p:cNvSpPr txBox="1"/>
          <p:nvPr/>
        </p:nvSpPr>
        <p:spPr>
          <a:xfrm>
            <a:off x="136950" y="4639098"/>
            <a:ext cx="1944900" cy="329400"/>
          </a:xfrm>
          <a:prstGeom prst="rect">
            <a:avLst/>
          </a:prstGeom>
          <a:noFill/>
          <a:ln>
            <a:noFill/>
          </a:ln>
        </p:spPr>
        <p:txBody>
          <a:bodyPr anchorCtr="0" anchor="t" bIns="35100" lIns="67500" spcFirstLastPara="1" rIns="67500" wrap="square" tIns="35100">
            <a:noAutofit/>
          </a:bodyPr>
          <a:lstStyle/>
          <a:p>
            <a:pPr indent="0" lvl="0" marL="0" marR="0" rtl="0" algn="l">
              <a:lnSpc>
                <a:spcPct val="100000"/>
              </a:lnSpc>
              <a:spcBef>
                <a:spcPts val="0"/>
              </a:spcBef>
              <a:spcAft>
                <a:spcPts val="0"/>
              </a:spcAft>
              <a:buClr>
                <a:srgbClr val="FFFFFF"/>
              </a:buClr>
              <a:buSzPts val="1300"/>
              <a:buFont typeface="Garamond"/>
              <a:buNone/>
            </a:pPr>
            <a:r>
              <a:rPr b="1" i="0" lang="en" sz="1500" u="none">
                <a:solidFill>
                  <a:srgbClr val="FFFFFF"/>
                </a:solidFill>
                <a:latin typeface="Garamond"/>
                <a:ea typeface="Garamond"/>
                <a:cs typeface="Garamond"/>
                <a:sym typeface="Garamond"/>
              </a:rPr>
              <a:t>#</a:t>
            </a:r>
            <a:r>
              <a:rPr b="1" lang="en" sz="1500">
                <a:solidFill>
                  <a:srgbClr val="FFFFFF"/>
                </a:solidFill>
                <a:latin typeface="Garamond"/>
                <a:ea typeface="Garamond"/>
                <a:cs typeface="Garamond"/>
                <a:sym typeface="Garamond"/>
              </a:rPr>
              <a:t>PyDataSK</a:t>
            </a:r>
            <a:r>
              <a:rPr b="1" i="0" lang="en" sz="1500" u="none">
                <a:solidFill>
                  <a:srgbClr val="FFFFFF"/>
                </a:solidFill>
                <a:latin typeface="Garamond"/>
                <a:ea typeface="Garamond"/>
                <a:cs typeface="Garamond"/>
                <a:sym typeface="Garamond"/>
              </a:rPr>
              <a:t> @ sli.do</a:t>
            </a:r>
            <a:endParaRPr sz="1300"/>
          </a:p>
        </p:txBody>
      </p:sp>
      <p:sp>
        <p:nvSpPr>
          <p:cNvPr id="568" name="Google Shape;568;p57"/>
          <p:cNvSpPr txBox="1"/>
          <p:nvPr/>
        </p:nvSpPr>
        <p:spPr>
          <a:xfrm>
            <a:off x="6592650" y="1725150"/>
            <a:ext cx="2168400" cy="122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200">
              <a:solidFill>
                <a:srgbClr val="023747"/>
              </a:solidFill>
              <a:latin typeface="Twentieth Century"/>
              <a:ea typeface="Twentieth Century"/>
              <a:cs typeface="Twentieth Century"/>
              <a:sym typeface="Twentieth Century"/>
            </a:endParaRPr>
          </a:p>
        </p:txBody>
      </p:sp>
      <p:pic>
        <p:nvPicPr>
          <p:cNvPr id="569" name="Google Shape;569;p57"/>
          <p:cNvPicPr preferRelativeResize="0"/>
          <p:nvPr/>
        </p:nvPicPr>
        <p:blipFill>
          <a:blip r:embed="rId6">
            <a:alphaModFix/>
          </a:blip>
          <a:stretch>
            <a:fillRect/>
          </a:stretch>
        </p:blipFill>
        <p:spPr>
          <a:xfrm>
            <a:off x="6354675" y="975819"/>
            <a:ext cx="2790549" cy="3570456"/>
          </a:xfrm>
          <a:prstGeom prst="rect">
            <a:avLst/>
          </a:prstGeom>
          <a:noFill/>
          <a:ln>
            <a:noFill/>
          </a:ln>
        </p:spPr>
      </p:pic>
      <p:sp>
        <p:nvSpPr>
          <p:cNvPr id="570" name="Google Shape;570;p57"/>
          <p:cNvSpPr txBox="1"/>
          <p:nvPr/>
        </p:nvSpPr>
        <p:spPr>
          <a:xfrm>
            <a:off x="2439035" y="4516040"/>
            <a:ext cx="6706200" cy="514200"/>
          </a:xfrm>
          <a:prstGeom prst="rect">
            <a:avLst/>
          </a:prstGeom>
          <a:noFill/>
          <a:ln>
            <a:noFill/>
          </a:ln>
        </p:spPr>
        <p:txBody>
          <a:bodyPr anchorCtr="0" anchor="ctr" bIns="35100" lIns="67500" spcFirstLastPara="1" rIns="67500" wrap="square" tIns="35100">
            <a:noAutofit/>
          </a:bodyPr>
          <a:lstStyle/>
          <a:p>
            <a:pPr indent="0" lvl="0" marL="0" rtl="0" algn="l">
              <a:spcBef>
                <a:spcPts val="0"/>
              </a:spcBef>
              <a:spcAft>
                <a:spcPts val="0"/>
              </a:spcAft>
              <a:buClr>
                <a:srgbClr val="023747"/>
              </a:buClr>
              <a:buSzPts val="1700"/>
              <a:buFont typeface="Garamond"/>
              <a:buNone/>
            </a:pPr>
            <a:r>
              <a:rPr b="1" lang="en" sz="1600">
                <a:solidFill>
                  <a:schemeClr val="lt1"/>
                </a:solidFill>
                <a:latin typeface="Garamond"/>
                <a:ea typeface="Garamond"/>
                <a:cs typeface="Garamond"/>
                <a:sym typeface="Garamond"/>
              </a:rPr>
              <a:t>Under the Hood of LLM</a:t>
            </a:r>
            <a:endParaRPr b="1" sz="1600">
              <a:solidFill>
                <a:schemeClr val="lt1"/>
              </a:solidFill>
              <a:latin typeface="Garamond"/>
              <a:ea typeface="Garamond"/>
              <a:cs typeface="Garamond"/>
              <a:sym typeface="Garamon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1CDD3"/>
        </a:solidFill>
      </p:bgPr>
    </p:bg>
    <p:spTree>
      <p:nvGrpSpPr>
        <p:cNvPr id="111" name="Shape 111"/>
        <p:cNvGrpSpPr/>
        <p:nvPr/>
      </p:nvGrpSpPr>
      <p:grpSpPr>
        <a:xfrm>
          <a:off x="0" y="0"/>
          <a:ext cx="0" cy="0"/>
          <a:chOff x="0" y="0"/>
          <a:chExt cx="0" cy="0"/>
        </a:xfrm>
      </p:grpSpPr>
      <p:sp>
        <p:nvSpPr>
          <p:cNvPr id="112" name="Google Shape;112;p19"/>
          <p:cNvSpPr txBox="1"/>
          <p:nvPr/>
        </p:nvSpPr>
        <p:spPr>
          <a:xfrm>
            <a:off x="610949" y="195263"/>
            <a:ext cx="8154300" cy="742800"/>
          </a:xfrm>
          <a:prstGeom prst="rect">
            <a:avLst/>
          </a:prstGeom>
          <a:noFill/>
          <a:ln>
            <a:noFill/>
          </a:ln>
        </p:spPr>
        <p:txBody>
          <a:bodyPr anchorCtr="0" anchor="ctr" bIns="35100" lIns="67500" spcFirstLastPara="1" rIns="67500" wrap="square" tIns="35100">
            <a:noAutofit/>
          </a:bodyPr>
          <a:lstStyle/>
          <a:p>
            <a:pPr indent="0" lvl="0" marL="0" rtl="0" algn="l">
              <a:lnSpc>
                <a:spcPct val="80000"/>
              </a:lnSpc>
              <a:spcBef>
                <a:spcPts val="0"/>
              </a:spcBef>
              <a:spcAft>
                <a:spcPts val="0"/>
              </a:spcAft>
              <a:buClr>
                <a:srgbClr val="023747"/>
              </a:buClr>
              <a:buSzPts val="2400"/>
              <a:buFont typeface="Garamond"/>
              <a:buNone/>
            </a:pPr>
            <a:r>
              <a:rPr b="1" lang="en" sz="2400">
                <a:solidFill>
                  <a:srgbClr val="023747"/>
                </a:solidFill>
                <a:latin typeface="Garamond"/>
                <a:ea typeface="Garamond"/>
                <a:cs typeface="Garamond"/>
                <a:sym typeface="Garamond"/>
              </a:rPr>
              <a:t>(PyData &amp; PyViz overview, PyData and LLMs / ChatGPT)</a:t>
            </a:r>
            <a:endParaRPr sz="1100">
              <a:solidFill>
                <a:schemeClr val="dk1"/>
              </a:solidFill>
            </a:endParaRPr>
          </a:p>
          <a:p>
            <a:pPr indent="0" lvl="0" marL="0" marR="0" rtl="0" algn="l">
              <a:lnSpc>
                <a:spcPct val="80000"/>
              </a:lnSpc>
              <a:spcBef>
                <a:spcPts val="0"/>
              </a:spcBef>
              <a:spcAft>
                <a:spcPts val="0"/>
              </a:spcAft>
              <a:buClr>
                <a:srgbClr val="023747"/>
              </a:buClr>
              <a:buSzPts val="2400"/>
              <a:buFont typeface="Garamond"/>
              <a:buNone/>
            </a:pPr>
            <a:r>
              <a:t/>
            </a:r>
            <a:endParaRPr b="1" sz="2400">
              <a:solidFill>
                <a:srgbClr val="023747"/>
              </a:solidFill>
              <a:latin typeface="Garamond"/>
              <a:ea typeface="Garamond"/>
              <a:cs typeface="Garamond"/>
              <a:sym typeface="Garamond"/>
            </a:endParaRPr>
          </a:p>
        </p:txBody>
      </p:sp>
      <p:sp>
        <p:nvSpPr>
          <p:cNvPr id="113" name="Google Shape;113;p19"/>
          <p:cNvSpPr txBox="1"/>
          <p:nvPr/>
        </p:nvSpPr>
        <p:spPr>
          <a:xfrm>
            <a:off x="3155978" y="822722"/>
            <a:ext cx="5989200" cy="2674200"/>
          </a:xfrm>
          <a:prstGeom prst="rect">
            <a:avLst/>
          </a:prstGeom>
          <a:noFill/>
          <a:ln>
            <a:noFill/>
          </a:ln>
        </p:spPr>
        <p:txBody>
          <a:bodyPr anchorCtr="0" anchor="t" bIns="35100" lIns="67500" spcFirstLastPara="1" rIns="67500" wrap="square" tIns="35100">
            <a:noAutofit/>
          </a:bodyPr>
          <a:lstStyle/>
          <a:p>
            <a:pPr indent="-158750" lvl="0" marL="165100" marR="0" rtl="0" algn="l">
              <a:lnSpc>
                <a:spcPct val="100000"/>
              </a:lnSpc>
              <a:spcBef>
                <a:spcPts val="0"/>
              </a:spcBef>
              <a:spcAft>
                <a:spcPts val="0"/>
              </a:spcAft>
              <a:buClr>
                <a:srgbClr val="000000"/>
              </a:buClr>
              <a:buSzPts val="700"/>
              <a:buFont typeface="Noto Sans Symbols"/>
              <a:buChar char="●"/>
            </a:pPr>
            <a:r>
              <a:rPr b="1" i="0" lang="en" sz="1600" u="none">
                <a:solidFill>
                  <a:srgbClr val="023747"/>
                </a:solidFill>
                <a:latin typeface="Garamond"/>
                <a:ea typeface="Garamond"/>
                <a:cs typeface="Garamond"/>
                <a:sym typeface="Garamond"/>
              </a:rPr>
              <a:t>Travis Oliphant (NumPy + SciPy/Matlab alternative)</a:t>
            </a:r>
            <a:endParaRPr sz="1100"/>
          </a:p>
          <a:p>
            <a:pPr indent="-165100" lvl="0" marL="165100" marR="0" rtl="0" algn="l">
              <a:lnSpc>
                <a:spcPct val="100000"/>
              </a:lnSpc>
              <a:spcBef>
                <a:spcPts val="400"/>
              </a:spcBef>
              <a:spcAft>
                <a:spcPts val="0"/>
              </a:spcAft>
              <a:buClr>
                <a:srgbClr val="023747"/>
              </a:buClr>
              <a:buSzPts val="1600"/>
              <a:buFont typeface="Garamond"/>
              <a:buNone/>
            </a:pPr>
            <a:r>
              <a:rPr b="1" i="0" lang="en" sz="1600" u="none">
                <a:solidFill>
                  <a:srgbClr val="023747"/>
                </a:solidFill>
                <a:latin typeface="Garamond"/>
                <a:ea typeface="Garamond"/>
                <a:cs typeface="Garamond"/>
                <a:sym typeface="Garamond"/>
              </a:rPr>
              <a:t>1995 (Numeric), 2006 (Numpy) </a:t>
            </a:r>
            <a:endParaRPr sz="1100"/>
          </a:p>
          <a:p>
            <a:pPr indent="-158750" lvl="0" marL="165100" marR="0" rtl="0" algn="l">
              <a:lnSpc>
                <a:spcPct val="100000"/>
              </a:lnSpc>
              <a:spcBef>
                <a:spcPts val="400"/>
              </a:spcBef>
              <a:spcAft>
                <a:spcPts val="0"/>
              </a:spcAft>
              <a:buClr>
                <a:srgbClr val="000000"/>
              </a:buClr>
              <a:buSzPts val="700"/>
              <a:buFont typeface="Noto Sans Symbols"/>
              <a:buChar char="●"/>
            </a:pPr>
            <a:r>
              <a:rPr b="1" i="0" lang="en" sz="1600" u="none">
                <a:solidFill>
                  <a:srgbClr val="023747"/>
                </a:solidFill>
                <a:latin typeface="Garamond"/>
                <a:ea typeface="Garamond"/>
                <a:cs typeface="Garamond"/>
                <a:sym typeface="Garamond"/>
              </a:rPr>
              <a:t>John Hunter (matplotlib)</a:t>
            </a:r>
            <a:r>
              <a:rPr lang="en" sz="1100"/>
              <a:t> </a:t>
            </a:r>
            <a:r>
              <a:rPr b="1" i="0" lang="en" sz="1600" u="none">
                <a:solidFill>
                  <a:srgbClr val="023747"/>
                </a:solidFill>
                <a:latin typeface="Garamond"/>
                <a:ea typeface="Garamond"/>
                <a:cs typeface="Garamond"/>
                <a:sym typeface="Garamond"/>
              </a:rPr>
              <a:t>2003</a:t>
            </a:r>
            <a:endParaRPr sz="1100"/>
          </a:p>
          <a:p>
            <a:pPr indent="-158750" lvl="0" marL="165100" marR="0" rtl="0" algn="l">
              <a:lnSpc>
                <a:spcPct val="100000"/>
              </a:lnSpc>
              <a:spcBef>
                <a:spcPts val="400"/>
              </a:spcBef>
              <a:spcAft>
                <a:spcPts val="0"/>
              </a:spcAft>
              <a:buClr>
                <a:srgbClr val="000000"/>
              </a:buClr>
              <a:buSzPts val="700"/>
              <a:buFont typeface="Noto Sans Symbols"/>
              <a:buChar char="●"/>
            </a:pPr>
            <a:r>
              <a:rPr b="1" i="0" lang="en" sz="1600" u="none">
                <a:solidFill>
                  <a:srgbClr val="023747"/>
                </a:solidFill>
                <a:latin typeface="Garamond"/>
                <a:ea typeface="Garamond"/>
                <a:cs typeface="Garamond"/>
                <a:sym typeface="Garamond"/>
              </a:rPr>
              <a:t>Wes McKinney (pandas)</a:t>
            </a:r>
            <a:endParaRPr sz="1100"/>
          </a:p>
          <a:p>
            <a:pPr indent="-165100" lvl="0" marL="165100" marR="0" rtl="0" algn="l">
              <a:lnSpc>
                <a:spcPct val="100000"/>
              </a:lnSpc>
              <a:spcBef>
                <a:spcPts val="400"/>
              </a:spcBef>
              <a:spcAft>
                <a:spcPts val="0"/>
              </a:spcAft>
              <a:buClr>
                <a:srgbClr val="023747"/>
              </a:buClr>
              <a:buSzPts val="1600"/>
              <a:buFont typeface="Garamond"/>
              <a:buNone/>
            </a:pPr>
            <a:r>
              <a:rPr b="1" i="0" lang="en" sz="1600" u="none">
                <a:solidFill>
                  <a:srgbClr val="023747"/>
                </a:solidFill>
                <a:latin typeface="Garamond"/>
                <a:ea typeface="Garamond"/>
                <a:cs typeface="Garamond"/>
                <a:sym typeface="Garamond"/>
              </a:rPr>
              <a:t>January 2008, Python, C, Cython</a:t>
            </a:r>
            <a:endParaRPr sz="1100"/>
          </a:p>
          <a:p>
            <a:pPr indent="-158750" lvl="0" marL="165100" marR="0" rtl="0" algn="l">
              <a:lnSpc>
                <a:spcPct val="100000"/>
              </a:lnSpc>
              <a:spcBef>
                <a:spcPts val="400"/>
              </a:spcBef>
              <a:spcAft>
                <a:spcPts val="0"/>
              </a:spcAft>
              <a:buClr>
                <a:srgbClr val="000000"/>
              </a:buClr>
              <a:buSzPts val="700"/>
              <a:buFont typeface="Noto Sans Symbols"/>
              <a:buChar char="●"/>
            </a:pPr>
            <a:r>
              <a:rPr b="1" i="0" lang="en" sz="1600" u="none">
                <a:solidFill>
                  <a:srgbClr val="023747"/>
                </a:solidFill>
                <a:latin typeface="Garamond"/>
                <a:ea typeface="Garamond"/>
                <a:cs typeface="Garamond"/>
                <a:sym typeface="Garamond"/>
              </a:rPr>
              <a:t>Anaconda as one of the Python distributions (1000 selected libraries for Data Science)</a:t>
            </a:r>
            <a:endParaRPr sz="1100"/>
          </a:p>
          <a:p>
            <a:pPr indent="-158750" lvl="0" marL="165100" marR="0" rtl="0" algn="l">
              <a:lnSpc>
                <a:spcPct val="100000"/>
              </a:lnSpc>
              <a:spcBef>
                <a:spcPts val="400"/>
              </a:spcBef>
              <a:spcAft>
                <a:spcPts val="0"/>
              </a:spcAft>
              <a:buClr>
                <a:srgbClr val="000000"/>
              </a:buClr>
              <a:buSzPts val="700"/>
              <a:buFont typeface="Noto Sans Symbols"/>
              <a:buChar char="●"/>
            </a:pPr>
            <a:r>
              <a:rPr b="1" i="0" lang="en" sz="1600" u="none">
                <a:solidFill>
                  <a:srgbClr val="023747"/>
                </a:solidFill>
                <a:latin typeface="Garamond"/>
                <a:ea typeface="Garamond"/>
                <a:cs typeface="Garamond"/>
                <a:sym typeface="Garamond"/>
              </a:rPr>
              <a:t>NumFocus</a:t>
            </a:r>
            <a:endParaRPr sz="1100"/>
          </a:p>
          <a:p>
            <a:pPr indent="-158750" lvl="0" marL="165100" marR="0" rtl="0" algn="l">
              <a:lnSpc>
                <a:spcPct val="100000"/>
              </a:lnSpc>
              <a:spcBef>
                <a:spcPts val="400"/>
              </a:spcBef>
              <a:spcAft>
                <a:spcPts val="0"/>
              </a:spcAft>
              <a:buClr>
                <a:srgbClr val="000000"/>
              </a:buClr>
              <a:buSzPts val="700"/>
              <a:buFont typeface="Noto Sans Symbols"/>
              <a:buChar char="●"/>
            </a:pPr>
            <a:r>
              <a:rPr b="1" i="0" lang="en" sz="1600" u="none">
                <a:solidFill>
                  <a:srgbClr val="023747"/>
                </a:solidFill>
                <a:latin typeface="Garamond"/>
                <a:ea typeface="Garamond"/>
                <a:cs typeface="Garamond"/>
                <a:sym typeface="Garamond"/>
              </a:rPr>
              <a:t>PyData conferences and local meetups (PyData Bratislava)</a:t>
            </a:r>
            <a:endParaRPr sz="1100"/>
          </a:p>
          <a:p>
            <a:pPr indent="-165100" lvl="0" marL="165100" marR="0" rtl="0" algn="l">
              <a:lnSpc>
                <a:spcPct val="100000"/>
              </a:lnSpc>
              <a:spcBef>
                <a:spcPts val="400"/>
              </a:spcBef>
              <a:spcAft>
                <a:spcPts val="0"/>
              </a:spcAft>
              <a:buClr>
                <a:srgbClr val="000000"/>
              </a:buClr>
              <a:buSzPts val="1600"/>
              <a:buFont typeface="Twentieth Century"/>
              <a:buNone/>
            </a:pPr>
            <a:r>
              <a:t/>
            </a:r>
            <a:endParaRPr b="1" i="0" sz="1600" u="none">
              <a:solidFill>
                <a:srgbClr val="023747"/>
              </a:solidFill>
              <a:latin typeface="Garamond"/>
              <a:ea typeface="Garamond"/>
              <a:cs typeface="Garamond"/>
              <a:sym typeface="Garamond"/>
            </a:endParaRPr>
          </a:p>
          <a:p>
            <a:pPr indent="0" lvl="0" marL="0" marR="0" rtl="0" algn="l">
              <a:lnSpc>
                <a:spcPct val="100000"/>
              </a:lnSpc>
              <a:spcBef>
                <a:spcPts val="0"/>
              </a:spcBef>
              <a:spcAft>
                <a:spcPts val="0"/>
              </a:spcAft>
              <a:buNone/>
            </a:pPr>
            <a:r>
              <a:t/>
            </a:r>
            <a:endParaRPr b="1" i="0" sz="1600" u="none">
              <a:solidFill>
                <a:srgbClr val="023747"/>
              </a:solidFill>
              <a:latin typeface="Garamond"/>
              <a:ea typeface="Garamond"/>
              <a:cs typeface="Garamond"/>
              <a:sym typeface="Garamond"/>
            </a:endParaRPr>
          </a:p>
        </p:txBody>
      </p:sp>
      <p:pic>
        <p:nvPicPr>
          <p:cNvPr id="114" name="Google Shape;114;p19"/>
          <p:cNvPicPr preferRelativeResize="0"/>
          <p:nvPr/>
        </p:nvPicPr>
        <p:blipFill rotWithShape="1">
          <a:blip r:embed="rId3">
            <a:alphaModFix/>
          </a:blip>
          <a:srcRect b="0" l="0" r="0" t="0"/>
          <a:stretch/>
        </p:blipFill>
        <p:spPr>
          <a:xfrm>
            <a:off x="206031" y="736997"/>
            <a:ext cx="1782365" cy="1183481"/>
          </a:xfrm>
          <a:prstGeom prst="rect">
            <a:avLst/>
          </a:prstGeom>
          <a:noFill/>
          <a:ln>
            <a:noFill/>
          </a:ln>
        </p:spPr>
      </p:pic>
      <p:pic>
        <p:nvPicPr>
          <p:cNvPr id="115" name="Google Shape;115;p19"/>
          <p:cNvPicPr preferRelativeResize="0"/>
          <p:nvPr/>
        </p:nvPicPr>
        <p:blipFill rotWithShape="1">
          <a:blip r:embed="rId4">
            <a:alphaModFix/>
          </a:blip>
          <a:srcRect b="0" l="0" r="0" t="0"/>
          <a:stretch/>
        </p:blipFill>
        <p:spPr>
          <a:xfrm>
            <a:off x="1755438" y="735806"/>
            <a:ext cx="1188244" cy="1188244"/>
          </a:xfrm>
          <a:prstGeom prst="rect">
            <a:avLst/>
          </a:prstGeom>
          <a:noFill/>
          <a:ln>
            <a:noFill/>
          </a:ln>
        </p:spPr>
      </p:pic>
      <p:pic>
        <p:nvPicPr>
          <p:cNvPr id="116" name="Google Shape;116;p19"/>
          <p:cNvPicPr preferRelativeResize="0"/>
          <p:nvPr/>
        </p:nvPicPr>
        <p:blipFill rotWithShape="1">
          <a:blip r:embed="rId5">
            <a:alphaModFix/>
          </a:blip>
          <a:srcRect b="0" l="0" r="0" t="0"/>
          <a:stretch/>
        </p:blipFill>
        <p:spPr>
          <a:xfrm>
            <a:off x="242951" y="2031206"/>
            <a:ext cx="1512094" cy="516731"/>
          </a:xfrm>
          <a:prstGeom prst="rect">
            <a:avLst/>
          </a:prstGeom>
          <a:noFill/>
          <a:ln>
            <a:noFill/>
          </a:ln>
        </p:spPr>
      </p:pic>
      <p:pic>
        <p:nvPicPr>
          <p:cNvPr id="117" name="Google Shape;117;p19"/>
          <p:cNvPicPr preferRelativeResize="0"/>
          <p:nvPr/>
        </p:nvPicPr>
        <p:blipFill rotWithShape="1">
          <a:blip r:embed="rId6">
            <a:alphaModFix/>
          </a:blip>
          <a:srcRect b="0" l="0" r="0" t="0"/>
          <a:stretch/>
        </p:blipFill>
        <p:spPr>
          <a:xfrm>
            <a:off x="242951" y="2625328"/>
            <a:ext cx="1512487" cy="507206"/>
          </a:xfrm>
          <a:prstGeom prst="rect">
            <a:avLst/>
          </a:prstGeom>
          <a:noFill/>
          <a:ln>
            <a:noFill/>
          </a:ln>
        </p:spPr>
      </p:pic>
      <p:pic>
        <p:nvPicPr>
          <p:cNvPr id="118" name="Google Shape;118;p19"/>
          <p:cNvPicPr preferRelativeResize="0"/>
          <p:nvPr/>
        </p:nvPicPr>
        <p:blipFill rotWithShape="1">
          <a:blip r:embed="rId7">
            <a:alphaModFix/>
          </a:blip>
          <a:srcRect b="0" l="0" r="0" t="0"/>
          <a:stretch/>
        </p:blipFill>
        <p:spPr>
          <a:xfrm>
            <a:off x="242951" y="3219450"/>
            <a:ext cx="2700338" cy="495300"/>
          </a:xfrm>
          <a:prstGeom prst="rect">
            <a:avLst/>
          </a:prstGeom>
          <a:noFill/>
          <a:ln>
            <a:noFill/>
          </a:ln>
        </p:spPr>
      </p:pic>
      <p:pic>
        <p:nvPicPr>
          <p:cNvPr id="119" name="Google Shape;119;p19"/>
          <p:cNvPicPr preferRelativeResize="0"/>
          <p:nvPr/>
        </p:nvPicPr>
        <p:blipFill rotWithShape="1">
          <a:blip r:embed="rId8">
            <a:alphaModFix/>
          </a:blip>
          <a:srcRect b="0" l="0" r="0" t="0"/>
          <a:stretch/>
        </p:blipFill>
        <p:spPr>
          <a:xfrm>
            <a:off x="242951" y="3813572"/>
            <a:ext cx="2755106" cy="559594"/>
          </a:xfrm>
          <a:prstGeom prst="rect">
            <a:avLst/>
          </a:prstGeom>
          <a:noFill/>
          <a:ln>
            <a:noFill/>
          </a:ln>
        </p:spPr>
      </p:pic>
      <p:pic>
        <p:nvPicPr>
          <p:cNvPr id="120" name="Google Shape;120;p19"/>
          <p:cNvPicPr preferRelativeResize="0"/>
          <p:nvPr/>
        </p:nvPicPr>
        <p:blipFill rotWithShape="1">
          <a:blip r:embed="rId9">
            <a:alphaModFix/>
          </a:blip>
          <a:srcRect b="0" l="0" r="0" t="0"/>
          <a:stretch/>
        </p:blipFill>
        <p:spPr>
          <a:xfrm>
            <a:off x="1863813" y="2082403"/>
            <a:ext cx="1078706" cy="1038225"/>
          </a:xfrm>
          <a:prstGeom prst="rect">
            <a:avLst/>
          </a:prstGeom>
          <a:noFill/>
          <a:ln>
            <a:noFill/>
          </a:ln>
        </p:spPr>
      </p:pic>
      <p:pic>
        <p:nvPicPr>
          <p:cNvPr id="121" name="Google Shape;121;p19"/>
          <p:cNvPicPr preferRelativeResize="0"/>
          <p:nvPr/>
        </p:nvPicPr>
        <p:blipFill rotWithShape="1">
          <a:blip r:embed="rId10">
            <a:alphaModFix/>
          </a:blip>
          <a:srcRect b="0" l="0" r="0" t="0"/>
          <a:stretch/>
        </p:blipFill>
        <p:spPr>
          <a:xfrm>
            <a:off x="5198600" y="3668950"/>
            <a:ext cx="1861826" cy="787327"/>
          </a:xfrm>
          <a:prstGeom prst="rect">
            <a:avLst/>
          </a:prstGeom>
          <a:noFill/>
          <a:ln>
            <a:noFill/>
          </a:ln>
        </p:spPr>
      </p:pic>
      <p:pic>
        <p:nvPicPr>
          <p:cNvPr id="122" name="Google Shape;122;p19"/>
          <p:cNvPicPr preferRelativeResize="0"/>
          <p:nvPr/>
        </p:nvPicPr>
        <p:blipFill rotWithShape="1">
          <a:blip r:embed="rId11">
            <a:alphaModFix/>
          </a:blip>
          <a:srcRect b="0" l="0" r="0" t="0"/>
          <a:stretch/>
        </p:blipFill>
        <p:spPr>
          <a:xfrm>
            <a:off x="3207142" y="3560572"/>
            <a:ext cx="1782364" cy="891778"/>
          </a:xfrm>
          <a:prstGeom prst="rect">
            <a:avLst/>
          </a:prstGeom>
          <a:noFill/>
          <a:ln>
            <a:noFill/>
          </a:ln>
        </p:spPr>
      </p:pic>
      <p:pic>
        <p:nvPicPr>
          <p:cNvPr id="123" name="Google Shape;123;p19"/>
          <p:cNvPicPr preferRelativeResize="0"/>
          <p:nvPr/>
        </p:nvPicPr>
        <p:blipFill rotWithShape="1">
          <a:blip r:embed="rId12">
            <a:alphaModFix/>
          </a:blip>
          <a:srcRect b="0" l="29" r="39" t="0"/>
          <a:stretch/>
        </p:blipFill>
        <p:spPr>
          <a:xfrm>
            <a:off x="7177954" y="3560572"/>
            <a:ext cx="1782365" cy="891778"/>
          </a:xfrm>
          <a:prstGeom prst="rect">
            <a:avLst/>
          </a:prstGeom>
          <a:noFill/>
          <a:ln>
            <a:noFill/>
          </a:ln>
        </p:spPr>
      </p:pic>
      <p:sp>
        <p:nvSpPr>
          <p:cNvPr id="124" name="Google Shape;124;p19"/>
          <p:cNvSpPr txBox="1"/>
          <p:nvPr/>
        </p:nvSpPr>
        <p:spPr>
          <a:xfrm>
            <a:off x="2439035" y="4516040"/>
            <a:ext cx="6706200" cy="514200"/>
          </a:xfrm>
          <a:prstGeom prst="rect">
            <a:avLst/>
          </a:prstGeom>
          <a:noFill/>
          <a:ln>
            <a:noFill/>
          </a:ln>
        </p:spPr>
        <p:txBody>
          <a:bodyPr anchorCtr="0" anchor="ctr" bIns="35100" lIns="67500" spcFirstLastPara="1" rIns="67500" wrap="square" tIns="35100">
            <a:noAutofit/>
          </a:bodyPr>
          <a:lstStyle/>
          <a:p>
            <a:pPr indent="0" lvl="0" marL="0" rtl="0" algn="l">
              <a:spcBef>
                <a:spcPts val="0"/>
              </a:spcBef>
              <a:spcAft>
                <a:spcPts val="0"/>
              </a:spcAft>
              <a:buClr>
                <a:srgbClr val="023747"/>
              </a:buClr>
              <a:buSzPts val="1700"/>
              <a:buFont typeface="Garamond"/>
              <a:buNone/>
            </a:pPr>
            <a:r>
              <a:rPr b="1" lang="en" sz="1600">
                <a:solidFill>
                  <a:schemeClr val="lt1"/>
                </a:solidFill>
                <a:latin typeface="Garamond"/>
                <a:ea typeface="Garamond"/>
                <a:cs typeface="Garamond"/>
                <a:sym typeface="Garamond"/>
              </a:rPr>
              <a:t>Under the Hood of LLM</a:t>
            </a:r>
            <a:endParaRPr b="1" sz="1600">
              <a:solidFill>
                <a:schemeClr val="lt1"/>
              </a:solidFill>
              <a:latin typeface="Garamond"/>
              <a:ea typeface="Garamond"/>
              <a:cs typeface="Garamond"/>
              <a:sym typeface="Garamond"/>
            </a:endParaRPr>
          </a:p>
        </p:txBody>
      </p:sp>
      <p:sp>
        <p:nvSpPr>
          <p:cNvPr id="125" name="Google Shape;125;p19"/>
          <p:cNvSpPr txBox="1"/>
          <p:nvPr/>
        </p:nvSpPr>
        <p:spPr>
          <a:xfrm>
            <a:off x="136950" y="4661300"/>
            <a:ext cx="2066400" cy="264300"/>
          </a:xfrm>
          <a:prstGeom prst="rect">
            <a:avLst/>
          </a:prstGeom>
          <a:noFill/>
          <a:ln>
            <a:noFill/>
          </a:ln>
        </p:spPr>
        <p:txBody>
          <a:bodyPr anchorCtr="0" anchor="t" bIns="35100" lIns="67500" spcFirstLastPara="1" rIns="67500" wrap="square" tIns="35100">
            <a:noAutofit/>
          </a:bodyPr>
          <a:lstStyle/>
          <a:p>
            <a:pPr indent="0" lvl="0" marL="0" marR="0" rtl="0" algn="l">
              <a:lnSpc>
                <a:spcPct val="100000"/>
              </a:lnSpc>
              <a:spcBef>
                <a:spcPts val="0"/>
              </a:spcBef>
              <a:spcAft>
                <a:spcPts val="0"/>
              </a:spcAft>
              <a:buClr>
                <a:srgbClr val="FFFFFF"/>
              </a:buClr>
              <a:buSzPts val="1300"/>
              <a:buFont typeface="Garamond"/>
              <a:buNone/>
            </a:pPr>
            <a:r>
              <a:rPr b="1" lang="en" sz="1200">
                <a:solidFill>
                  <a:srgbClr val="FFFFFF"/>
                </a:solidFill>
                <a:latin typeface="Garamond"/>
                <a:ea typeface="Garamond"/>
                <a:cs typeface="Garamond"/>
                <a:sym typeface="Garamond"/>
              </a:rPr>
              <a:t>3</a:t>
            </a:r>
            <a:r>
              <a:rPr b="1" i="0" lang="en" sz="1200" u="none">
                <a:solidFill>
                  <a:srgbClr val="FFFFFF"/>
                </a:solidFill>
                <a:latin typeface="Garamond"/>
                <a:ea typeface="Garamond"/>
                <a:cs typeface="Garamond"/>
                <a:sym typeface="Garamond"/>
              </a:rPr>
              <a:t>/</a:t>
            </a:r>
            <a:r>
              <a:rPr b="1" lang="en" sz="1200">
                <a:solidFill>
                  <a:srgbClr val="FFFFFF"/>
                </a:solidFill>
                <a:latin typeface="Garamond"/>
                <a:ea typeface="Garamond"/>
                <a:cs typeface="Garamond"/>
                <a:sym typeface="Garamond"/>
              </a:rPr>
              <a:t>30 </a:t>
            </a:r>
            <a:r>
              <a:rPr b="1" i="0" lang="en" sz="1200" u="none">
                <a:solidFill>
                  <a:srgbClr val="FFFFFF"/>
                </a:solidFill>
                <a:latin typeface="Garamond"/>
                <a:ea typeface="Garamond"/>
                <a:cs typeface="Garamond"/>
                <a:sym typeface="Garamond"/>
              </a:rPr>
              <a:t> #</a:t>
            </a:r>
            <a:r>
              <a:rPr b="1" lang="en" sz="1200">
                <a:solidFill>
                  <a:srgbClr val="FFFFFF"/>
                </a:solidFill>
                <a:latin typeface="Garamond"/>
                <a:ea typeface="Garamond"/>
                <a:cs typeface="Garamond"/>
                <a:sym typeface="Garamond"/>
              </a:rPr>
              <a:t>PyDataSK</a:t>
            </a:r>
            <a:r>
              <a:rPr b="1" i="0" lang="en" sz="1200" u="none">
                <a:solidFill>
                  <a:srgbClr val="FFFFFF"/>
                </a:solidFill>
                <a:latin typeface="Garamond"/>
                <a:ea typeface="Garamond"/>
                <a:cs typeface="Garamond"/>
                <a:sym typeface="Garamond"/>
              </a:rPr>
              <a:t> @ sli.do</a:t>
            </a:r>
            <a:endParaRPr sz="10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1CDD3"/>
        </a:solidFill>
      </p:bgPr>
    </p:bg>
    <p:spTree>
      <p:nvGrpSpPr>
        <p:cNvPr id="129" name="Shape 129"/>
        <p:cNvGrpSpPr/>
        <p:nvPr/>
      </p:nvGrpSpPr>
      <p:grpSpPr>
        <a:xfrm>
          <a:off x="0" y="0"/>
          <a:ext cx="0" cy="0"/>
          <a:chOff x="0" y="0"/>
          <a:chExt cx="0" cy="0"/>
        </a:xfrm>
      </p:grpSpPr>
      <p:sp>
        <p:nvSpPr>
          <p:cNvPr id="130" name="Google Shape;130;p20"/>
          <p:cNvSpPr txBox="1"/>
          <p:nvPr/>
        </p:nvSpPr>
        <p:spPr>
          <a:xfrm>
            <a:off x="176854" y="113203"/>
            <a:ext cx="8790300" cy="742800"/>
          </a:xfrm>
          <a:prstGeom prst="rect">
            <a:avLst/>
          </a:prstGeom>
          <a:noFill/>
          <a:ln>
            <a:noFill/>
          </a:ln>
        </p:spPr>
        <p:txBody>
          <a:bodyPr anchorCtr="0" anchor="ctr" bIns="35100" lIns="67500" spcFirstLastPara="1" rIns="67500" wrap="square" tIns="35100">
            <a:noAutofit/>
          </a:bodyPr>
          <a:lstStyle/>
          <a:p>
            <a:pPr indent="0" lvl="0" marL="0" marR="0" rtl="0" algn="l">
              <a:lnSpc>
                <a:spcPct val="100000"/>
              </a:lnSpc>
              <a:spcBef>
                <a:spcPts val="0"/>
              </a:spcBef>
              <a:spcAft>
                <a:spcPts val="0"/>
              </a:spcAft>
              <a:buClr>
                <a:srgbClr val="023747"/>
              </a:buClr>
              <a:buSzPts val="2900"/>
              <a:buFont typeface="Garamond"/>
              <a:buNone/>
            </a:pPr>
            <a:r>
              <a:rPr b="1" lang="en" sz="2900">
                <a:solidFill>
                  <a:srgbClr val="023747"/>
                </a:solidFill>
                <a:latin typeface="Garamond"/>
                <a:ea typeface="Garamond"/>
                <a:cs typeface="Garamond"/>
                <a:sym typeface="Garamond"/>
              </a:rPr>
              <a:t>Explainability</a:t>
            </a:r>
            <a:r>
              <a:rPr b="1" i="0" lang="en" sz="2900" u="none">
                <a:solidFill>
                  <a:srgbClr val="023747"/>
                </a:solidFill>
                <a:latin typeface="Garamond"/>
                <a:ea typeface="Garamond"/>
                <a:cs typeface="Garamond"/>
                <a:sym typeface="Garamond"/>
              </a:rPr>
              <a:t> &amp; xAI </a:t>
            </a:r>
            <a:r>
              <a:rPr b="1" lang="en" sz="2900">
                <a:solidFill>
                  <a:srgbClr val="023747"/>
                </a:solidFill>
                <a:latin typeface="Garamond"/>
                <a:ea typeface="Garamond"/>
                <a:cs typeface="Garamond"/>
                <a:sym typeface="Garamond"/>
              </a:rPr>
              <a:t>Tools (LLM &amp; others) +protocols</a:t>
            </a:r>
            <a:r>
              <a:rPr b="1" i="0" lang="en" sz="2900" u="none">
                <a:solidFill>
                  <a:srgbClr val="023747"/>
                </a:solidFill>
                <a:latin typeface="Garamond"/>
                <a:ea typeface="Garamond"/>
                <a:cs typeface="Garamond"/>
                <a:sym typeface="Garamond"/>
              </a:rPr>
              <a:t> </a:t>
            </a:r>
            <a:endParaRPr sz="1100"/>
          </a:p>
        </p:txBody>
      </p:sp>
      <p:sp>
        <p:nvSpPr>
          <p:cNvPr id="131" name="Google Shape;131;p20"/>
          <p:cNvSpPr txBox="1"/>
          <p:nvPr/>
        </p:nvSpPr>
        <p:spPr>
          <a:xfrm>
            <a:off x="4308200" y="856150"/>
            <a:ext cx="4835700" cy="3464700"/>
          </a:xfrm>
          <a:prstGeom prst="rect">
            <a:avLst/>
          </a:prstGeom>
          <a:noFill/>
          <a:ln>
            <a:noFill/>
          </a:ln>
        </p:spPr>
        <p:txBody>
          <a:bodyPr anchorCtr="0" anchor="t" bIns="35100" lIns="67500" spcFirstLastPara="1" rIns="67500" wrap="square" tIns="35100">
            <a:noAutofit/>
          </a:bodyPr>
          <a:lstStyle/>
          <a:p>
            <a:pPr indent="0" lvl="0" marL="0" marR="0" rtl="0" algn="l">
              <a:lnSpc>
                <a:spcPct val="100000"/>
              </a:lnSpc>
              <a:spcBef>
                <a:spcPts val="0"/>
              </a:spcBef>
              <a:spcAft>
                <a:spcPts val="0"/>
              </a:spcAft>
              <a:buClr>
                <a:srgbClr val="023747"/>
              </a:buClr>
              <a:buSzPts val="1200"/>
              <a:buFont typeface="Garamond"/>
              <a:buNone/>
            </a:pPr>
            <a:r>
              <a:rPr b="1" i="0" lang="en" u="none">
                <a:solidFill>
                  <a:srgbClr val="023747"/>
                </a:solidFill>
                <a:latin typeface="Garamond"/>
                <a:ea typeface="Garamond"/>
                <a:cs typeface="Garamond"/>
                <a:sym typeface="Garamond"/>
              </a:rPr>
              <a:t>- </a:t>
            </a:r>
            <a:r>
              <a:rPr b="1" lang="en">
                <a:solidFill>
                  <a:srgbClr val="023747"/>
                </a:solidFill>
                <a:latin typeface="Garamond"/>
                <a:ea typeface="Garamond"/>
                <a:cs typeface="Garamond"/>
                <a:sym typeface="Garamond"/>
              </a:rPr>
              <a:t>LLM viz</a:t>
            </a:r>
            <a:endParaRPr>
              <a:solidFill>
                <a:srgbClr val="023747"/>
              </a:solidFill>
              <a:latin typeface="Garamond"/>
              <a:ea typeface="Garamond"/>
              <a:cs typeface="Garamond"/>
              <a:sym typeface="Garamond"/>
            </a:endParaRPr>
          </a:p>
          <a:p>
            <a:pPr indent="0" lvl="0" marL="0" rtl="0" algn="l">
              <a:spcBef>
                <a:spcPts val="0"/>
              </a:spcBef>
              <a:spcAft>
                <a:spcPts val="0"/>
              </a:spcAft>
              <a:buClr>
                <a:srgbClr val="023747"/>
              </a:buClr>
              <a:buSzPts val="1200"/>
              <a:buFont typeface="Garamond"/>
              <a:buNone/>
            </a:pPr>
            <a:r>
              <a:rPr lang="en" sz="1600">
                <a:latin typeface="Garamond"/>
                <a:ea typeface="Garamond"/>
                <a:cs typeface="Garamond"/>
                <a:sym typeface="Garamond"/>
              </a:rPr>
              <a:t>Ever wanted to see what was happening in LLMs like ChatGPT? This new 3D LLM visualization tool shows all the steps to run a single token inference.</a:t>
            </a:r>
            <a:endParaRPr sz="1600">
              <a:solidFill>
                <a:srgbClr val="023747"/>
              </a:solidFill>
              <a:latin typeface="Garamond"/>
              <a:ea typeface="Garamond"/>
              <a:cs typeface="Garamond"/>
              <a:sym typeface="Garamond"/>
            </a:endParaRPr>
          </a:p>
          <a:p>
            <a:pPr indent="0" lvl="0" marL="0" rtl="0" algn="l">
              <a:spcBef>
                <a:spcPts val="0"/>
              </a:spcBef>
              <a:spcAft>
                <a:spcPts val="0"/>
              </a:spcAft>
              <a:buClr>
                <a:srgbClr val="023747"/>
              </a:buClr>
              <a:buSzPts val="1200"/>
              <a:buFont typeface="Garamond"/>
              <a:buNone/>
            </a:pPr>
            <a:r>
              <a:rPr b="1" lang="en" sz="1300" u="sng">
                <a:solidFill>
                  <a:srgbClr val="023747"/>
                </a:solidFill>
                <a:latin typeface="Garamond"/>
                <a:ea typeface="Garamond"/>
                <a:cs typeface="Garamond"/>
                <a:sym typeface="Garamond"/>
              </a:rPr>
              <a:t>https://bbycroft.net/llm</a:t>
            </a:r>
            <a:endParaRPr b="1" sz="1300" u="sng">
              <a:solidFill>
                <a:srgbClr val="023747"/>
              </a:solidFill>
              <a:latin typeface="Garamond"/>
              <a:ea typeface="Garamond"/>
              <a:cs typeface="Garamond"/>
              <a:sym typeface="Garamond"/>
            </a:endParaRPr>
          </a:p>
          <a:p>
            <a:pPr indent="0" lvl="0" marL="0" rtl="0" algn="l">
              <a:spcBef>
                <a:spcPts val="0"/>
              </a:spcBef>
              <a:spcAft>
                <a:spcPts val="0"/>
              </a:spcAft>
              <a:buClr>
                <a:srgbClr val="023747"/>
              </a:buClr>
              <a:buSzPts val="1200"/>
              <a:buFont typeface="Garamond"/>
              <a:buNone/>
            </a:pPr>
            <a:r>
              <a:rPr b="1" lang="en" sz="1300" u="sng">
                <a:solidFill>
                  <a:srgbClr val="023747"/>
                </a:solidFill>
                <a:latin typeface="Garamond"/>
                <a:ea typeface="Garamond"/>
                <a:cs typeface="Garamond"/>
                <a:sym typeface="Garamond"/>
              </a:rPr>
              <a:t>https://alphasignal.ai/</a:t>
            </a:r>
            <a:endParaRPr b="1" sz="1300" u="sng">
              <a:solidFill>
                <a:srgbClr val="023747"/>
              </a:solidFill>
              <a:latin typeface="Garamond"/>
              <a:ea typeface="Garamond"/>
              <a:cs typeface="Garamond"/>
              <a:sym typeface="Garamond"/>
            </a:endParaRPr>
          </a:p>
          <a:p>
            <a:pPr indent="0" lvl="0" marL="0" rtl="0" algn="l">
              <a:spcBef>
                <a:spcPts val="0"/>
              </a:spcBef>
              <a:spcAft>
                <a:spcPts val="0"/>
              </a:spcAft>
              <a:buClr>
                <a:srgbClr val="023747"/>
              </a:buClr>
              <a:buSzPts val="1200"/>
              <a:buFont typeface="Garamond"/>
              <a:buNone/>
            </a:pPr>
            <a:r>
              <a:rPr b="1" lang="en" sz="1300" u="sng">
                <a:solidFill>
                  <a:srgbClr val="023747"/>
                </a:solidFill>
                <a:latin typeface="Garamond"/>
                <a:ea typeface="Garamond"/>
                <a:cs typeface="Garamond"/>
                <a:sym typeface="Garamond"/>
              </a:rPr>
              <a:t>https://github.com/bbycroft/llm-viz</a:t>
            </a:r>
            <a:endParaRPr b="1" sz="1300" u="sng">
              <a:solidFill>
                <a:srgbClr val="023747"/>
              </a:solidFill>
              <a:latin typeface="Garamond"/>
              <a:ea typeface="Garamond"/>
              <a:cs typeface="Garamond"/>
              <a:sym typeface="Garamond"/>
            </a:endParaRPr>
          </a:p>
          <a:p>
            <a:pPr indent="0" lvl="0" marL="0" rtl="0" algn="l">
              <a:spcBef>
                <a:spcPts val="0"/>
              </a:spcBef>
              <a:spcAft>
                <a:spcPts val="0"/>
              </a:spcAft>
              <a:buClr>
                <a:srgbClr val="023747"/>
              </a:buClr>
              <a:buSzPts val="1200"/>
              <a:buFont typeface="Garamond"/>
              <a:buNone/>
            </a:pPr>
            <a:r>
              <a:t/>
            </a:r>
            <a:endParaRPr b="1" sz="800" u="sng">
              <a:solidFill>
                <a:srgbClr val="023747"/>
              </a:solidFill>
            </a:endParaRPr>
          </a:p>
          <a:p>
            <a:pPr indent="0" lvl="0" marL="0" marR="0" rtl="0" algn="l">
              <a:lnSpc>
                <a:spcPct val="100000"/>
              </a:lnSpc>
              <a:spcBef>
                <a:spcPts val="0"/>
              </a:spcBef>
              <a:spcAft>
                <a:spcPts val="0"/>
              </a:spcAft>
              <a:buClr>
                <a:srgbClr val="023747"/>
              </a:buClr>
              <a:buSzPts val="1200"/>
              <a:buFont typeface="Garamond"/>
              <a:buNone/>
            </a:pPr>
            <a:r>
              <a:rPr b="1" lang="en">
                <a:solidFill>
                  <a:srgbClr val="023747"/>
                </a:solidFill>
                <a:latin typeface="Garamond"/>
                <a:ea typeface="Garamond"/>
                <a:cs typeface="Garamond"/>
                <a:sym typeface="Garamond"/>
              </a:rPr>
              <a:t>+</a:t>
            </a:r>
            <a:endParaRPr b="1">
              <a:solidFill>
                <a:srgbClr val="023747"/>
              </a:solidFill>
              <a:latin typeface="Garamond"/>
              <a:ea typeface="Garamond"/>
              <a:cs typeface="Garamond"/>
              <a:sym typeface="Garamond"/>
            </a:endParaRPr>
          </a:p>
          <a:p>
            <a:pPr indent="0" lvl="0" marL="0" marR="0" rtl="0" algn="l">
              <a:lnSpc>
                <a:spcPct val="100000"/>
              </a:lnSpc>
              <a:spcBef>
                <a:spcPts val="0"/>
              </a:spcBef>
              <a:spcAft>
                <a:spcPts val="0"/>
              </a:spcAft>
              <a:buClr>
                <a:srgbClr val="023747"/>
              </a:buClr>
              <a:buSzPts val="1200"/>
              <a:buFont typeface="Garamond"/>
              <a:buNone/>
            </a:pPr>
            <a:r>
              <a:rPr b="1" lang="en">
                <a:solidFill>
                  <a:srgbClr val="023747"/>
                </a:solidFill>
                <a:latin typeface="Garamond"/>
                <a:ea typeface="Garamond"/>
                <a:cs typeface="Garamond"/>
                <a:sym typeface="Garamond"/>
              </a:rPr>
              <a:t>Others (100+ tools), f.e.:</a:t>
            </a:r>
            <a:endParaRPr b="1">
              <a:solidFill>
                <a:srgbClr val="023747"/>
              </a:solidFill>
              <a:latin typeface="Garamond"/>
              <a:ea typeface="Garamond"/>
              <a:cs typeface="Garamond"/>
              <a:sym typeface="Garamond"/>
            </a:endParaRPr>
          </a:p>
          <a:p>
            <a:pPr indent="0" lvl="0" marL="0" rtl="0" algn="l">
              <a:spcBef>
                <a:spcPts val="0"/>
              </a:spcBef>
              <a:spcAft>
                <a:spcPts val="0"/>
              </a:spcAft>
              <a:buClr>
                <a:srgbClr val="023747"/>
              </a:buClr>
              <a:buSzPts val="1200"/>
              <a:buFont typeface="Garamond"/>
              <a:buNone/>
            </a:pPr>
            <a:r>
              <a:rPr b="1" lang="en">
                <a:solidFill>
                  <a:srgbClr val="023747"/>
                </a:solidFill>
                <a:latin typeface="Garamond"/>
                <a:ea typeface="Garamond"/>
                <a:cs typeface="Garamond"/>
                <a:sym typeface="Garamond"/>
              </a:rPr>
              <a:t>- Alibi </a:t>
            </a:r>
            <a:r>
              <a:rPr lang="en">
                <a:latin typeface="Garamond"/>
                <a:ea typeface="Garamond"/>
                <a:cs typeface="Garamond"/>
                <a:sym typeface="Garamond"/>
              </a:rPr>
              <a:t>(Algorithms for explaining machine learning models)</a:t>
            </a:r>
            <a:r>
              <a:rPr lang="en" u="sng">
                <a:solidFill>
                  <a:schemeClr val="hlink"/>
                </a:solidFill>
                <a:latin typeface="Garamond"/>
                <a:ea typeface="Garamond"/>
                <a:cs typeface="Garamond"/>
                <a:sym typeface="Garamond"/>
                <a:hlinkClick r:id="rId3"/>
              </a:rPr>
              <a:t> </a:t>
            </a:r>
            <a:endParaRPr>
              <a:solidFill>
                <a:srgbClr val="023747"/>
              </a:solidFill>
              <a:latin typeface="Garamond"/>
              <a:ea typeface="Garamond"/>
              <a:cs typeface="Garamond"/>
              <a:sym typeface="Garamond"/>
            </a:endParaRPr>
          </a:p>
          <a:p>
            <a:pPr indent="0" lvl="0" marL="0" rtl="0" algn="l">
              <a:spcBef>
                <a:spcPts val="0"/>
              </a:spcBef>
              <a:spcAft>
                <a:spcPts val="0"/>
              </a:spcAft>
              <a:buClr>
                <a:srgbClr val="023747"/>
              </a:buClr>
              <a:buSzPts val="1200"/>
              <a:buFont typeface="Garamond"/>
              <a:buNone/>
            </a:pPr>
            <a:r>
              <a:rPr b="1" lang="en" u="sng">
                <a:solidFill>
                  <a:srgbClr val="023747"/>
                </a:solidFill>
                <a:latin typeface="Garamond"/>
                <a:ea typeface="Garamond"/>
                <a:cs typeface="Garamond"/>
                <a:sym typeface="Garamond"/>
                <a:hlinkClick r:id="rId4">
                  <a:extLst>
                    <a:ext uri="{A12FA001-AC4F-418D-AE19-62706E023703}">
                      <ahyp:hlinkClr val="tx"/>
                    </a:ext>
                  </a:extLst>
                </a:hlinkClick>
              </a:rPr>
              <a:t>https://github.com/SeldonIO/alibi</a:t>
            </a:r>
            <a:endParaRPr b="1">
              <a:solidFill>
                <a:srgbClr val="023747"/>
              </a:solidFill>
              <a:latin typeface="Garamond"/>
              <a:ea typeface="Garamond"/>
              <a:cs typeface="Garamond"/>
              <a:sym typeface="Garamond"/>
            </a:endParaRPr>
          </a:p>
          <a:p>
            <a:pPr indent="0" lvl="0" marL="0" rtl="0" algn="l">
              <a:spcBef>
                <a:spcPts val="0"/>
              </a:spcBef>
              <a:spcAft>
                <a:spcPts val="0"/>
              </a:spcAft>
              <a:buClr>
                <a:srgbClr val="023747"/>
              </a:buClr>
              <a:buSzPts val="1200"/>
              <a:buFont typeface="Garamond"/>
              <a:buNone/>
            </a:pPr>
            <a:r>
              <a:rPr b="1" lang="en">
                <a:solidFill>
                  <a:srgbClr val="023747"/>
                </a:solidFill>
                <a:latin typeface="Garamond"/>
                <a:ea typeface="Garamond"/>
                <a:cs typeface="Garamond"/>
                <a:sym typeface="Garamond"/>
              </a:rPr>
              <a:t>- Captum </a:t>
            </a:r>
            <a:r>
              <a:rPr lang="en">
                <a:solidFill>
                  <a:srgbClr val="023747"/>
                </a:solidFill>
                <a:latin typeface="Garamond"/>
                <a:ea typeface="Garamond"/>
                <a:cs typeface="Garamond"/>
                <a:sym typeface="Garamond"/>
              </a:rPr>
              <a:t>(Model Interpretability for PyTorch)</a:t>
            </a:r>
            <a:r>
              <a:rPr lang="en" u="sng">
                <a:solidFill>
                  <a:srgbClr val="023747"/>
                </a:solidFill>
                <a:latin typeface="Garamond"/>
                <a:ea typeface="Garamond"/>
                <a:cs typeface="Garamond"/>
                <a:sym typeface="Garamond"/>
                <a:hlinkClick r:id="rId5">
                  <a:extLst>
                    <a:ext uri="{A12FA001-AC4F-418D-AE19-62706E023703}">
                      <ahyp:hlinkClr val="tx"/>
                    </a:ext>
                  </a:extLst>
                </a:hlinkClick>
              </a:rPr>
              <a:t> </a:t>
            </a:r>
            <a:endParaRPr>
              <a:solidFill>
                <a:srgbClr val="023747"/>
              </a:solidFill>
              <a:latin typeface="Garamond"/>
              <a:ea typeface="Garamond"/>
              <a:cs typeface="Garamond"/>
              <a:sym typeface="Garamond"/>
            </a:endParaRPr>
          </a:p>
          <a:p>
            <a:pPr indent="0" lvl="0" marL="0" rtl="0" algn="l">
              <a:spcBef>
                <a:spcPts val="0"/>
              </a:spcBef>
              <a:spcAft>
                <a:spcPts val="0"/>
              </a:spcAft>
              <a:buClr>
                <a:srgbClr val="023747"/>
              </a:buClr>
              <a:buSzPts val="1200"/>
              <a:buFont typeface="Garamond"/>
              <a:buNone/>
            </a:pPr>
            <a:r>
              <a:rPr b="1" lang="en" u="sng">
                <a:solidFill>
                  <a:srgbClr val="023747"/>
                </a:solidFill>
                <a:latin typeface="Garamond"/>
                <a:ea typeface="Garamond"/>
                <a:cs typeface="Garamond"/>
                <a:sym typeface="Garamond"/>
                <a:hlinkClick r:id="rId6">
                  <a:extLst>
                    <a:ext uri="{A12FA001-AC4F-418D-AE19-62706E023703}">
                      <ahyp:hlinkClr val="tx"/>
                    </a:ext>
                  </a:extLst>
                </a:hlinkClick>
              </a:rPr>
              <a:t>https://captum.ai/</a:t>
            </a:r>
            <a:endParaRPr b="1">
              <a:solidFill>
                <a:srgbClr val="023747"/>
              </a:solidFill>
              <a:latin typeface="Garamond"/>
              <a:ea typeface="Garamond"/>
              <a:cs typeface="Garamond"/>
              <a:sym typeface="Garamond"/>
            </a:endParaRPr>
          </a:p>
          <a:p>
            <a:pPr indent="0" lvl="0" marL="0" rtl="0" algn="l">
              <a:spcBef>
                <a:spcPts val="0"/>
              </a:spcBef>
              <a:spcAft>
                <a:spcPts val="0"/>
              </a:spcAft>
              <a:buClr>
                <a:srgbClr val="023747"/>
              </a:buClr>
              <a:buSzPts val="1200"/>
              <a:buFont typeface="Garamond"/>
              <a:buNone/>
            </a:pPr>
            <a:r>
              <a:t/>
            </a:r>
            <a:endParaRPr b="1">
              <a:solidFill>
                <a:srgbClr val="023747"/>
              </a:solidFill>
              <a:latin typeface="Garamond"/>
              <a:ea typeface="Garamond"/>
              <a:cs typeface="Garamond"/>
              <a:sym typeface="Garamond"/>
            </a:endParaRPr>
          </a:p>
          <a:p>
            <a:pPr indent="0" lvl="0" marL="0" rtl="0" algn="l">
              <a:spcBef>
                <a:spcPts val="0"/>
              </a:spcBef>
              <a:spcAft>
                <a:spcPts val="0"/>
              </a:spcAft>
              <a:buClr>
                <a:srgbClr val="023747"/>
              </a:buClr>
              <a:buSzPts val="1200"/>
              <a:buFont typeface="Garamond"/>
              <a:buNone/>
            </a:pPr>
            <a:r>
              <a:rPr b="1" lang="en">
                <a:solidFill>
                  <a:srgbClr val="023747"/>
                </a:solidFill>
                <a:latin typeface="Garamond"/>
                <a:ea typeface="Garamond"/>
                <a:cs typeface="Garamond"/>
                <a:sym typeface="Garamond"/>
              </a:rPr>
              <a:t>MCP (Anthropic/ex-OpenAI) + A2A (Google) + AG-UI (dev)</a:t>
            </a:r>
            <a:endParaRPr b="1">
              <a:solidFill>
                <a:srgbClr val="023747"/>
              </a:solidFill>
              <a:latin typeface="Garamond"/>
              <a:ea typeface="Garamond"/>
              <a:cs typeface="Garamond"/>
              <a:sym typeface="Garamond"/>
            </a:endParaRPr>
          </a:p>
        </p:txBody>
      </p:sp>
      <p:pic>
        <p:nvPicPr>
          <p:cNvPr id="132" name="Google Shape;132;p20"/>
          <p:cNvPicPr preferRelativeResize="0"/>
          <p:nvPr/>
        </p:nvPicPr>
        <p:blipFill>
          <a:blip r:embed="rId7">
            <a:alphaModFix/>
          </a:blip>
          <a:stretch>
            <a:fillRect/>
          </a:stretch>
        </p:blipFill>
        <p:spPr>
          <a:xfrm>
            <a:off x="0" y="732625"/>
            <a:ext cx="4308202" cy="1922625"/>
          </a:xfrm>
          <a:prstGeom prst="rect">
            <a:avLst/>
          </a:prstGeom>
          <a:noFill/>
          <a:ln>
            <a:noFill/>
          </a:ln>
        </p:spPr>
      </p:pic>
      <p:pic>
        <p:nvPicPr>
          <p:cNvPr id="133" name="Google Shape;133;p20" title="mcp ua  Screenshot_20250514_045113_Instagram.png"/>
          <p:cNvPicPr preferRelativeResize="0"/>
          <p:nvPr/>
        </p:nvPicPr>
        <p:blipFill rotWithShape="1">
          <a:blip r:embed="rId8">
            <a:alphaModFix/>
          </a:blip>
          <a:srcRect b="0" l="0" r="-2658" t="0"/>
          <a:stretch/>
        </p:blipFill>
        <p:spPr>
          <a:xfrm>
            <a:off x="0" y="2655251"/>
            <a:ext cx="4433324" cy="1794850"/>
          </a:xfrm>
          <a:prstGeom prst="rect">
            <a:avLst/>
          </a:prstGeom>
          <a:noFill/>
          <a:ln>
            <a:noFill/>
          </a:ln>
        </p:spPr>
      </p:pic>
      <p:sp>
        <p:nvSpPr>
          <p:cNvPr id="134" name="Google Shape;134;p20"/>
          <p:cNvSpPr txBox="1"/>
          <p:nvPr/>
        </p:nvSpPr>
        <p:spPr>
          <a:xfrm>
            <a:off x="2439035" y="4516040"/>
            <a:ext cx="6706200" cy="514200"/>
          </a:xfrm>
          <a:prstGeom prst="rect">
            <a:avLst/>
          </a:prstGeom>
          <a:noFill/>
          <a:ln>
            <a:noFill/>
          </a:ln>
        </p:spPr>
        <p:txBody>
          <a:bodyPr anchorCtr="0" anchor="ctr" bIns="35100" lIns="67500" spcFirstLastPara="1" rIns="67500" wrap="square" tIns="35100">
            <a:noAutofit/>
          </a:bodyPr>
          <a:lstStyle/>
          <a:p>
            <a:pPr indent="0" lvl="0" marL="0" rtl="0" algn="l">
              <a:spcBef>
                <a:spcPts val="0"/>
              </a:spcBef>
              <a:spcAft>
                <a:spcPts val="0"/>
              </a:spcAft>
              <a:buClr>
                <a:srgbClr val="023747"/>
              </a:buClr>
              <a:buSzPts val="1700"/>
              <a:buFont typeface="Garamond"/>
              <a:buNone/>
            </a:pPr>
            <a:r>
              <a:rPr b="1" lang="en" sz="1600">
                <a:solidFill>
                  <a:schemeClr val="lt1"/>
                </a:solidFill>
                <a:latin typeface="Garamond"/>
                <a:ea typeface="Garamond"/>
                <a:cs typeface="Garamond"/>
                <a:sym typeface="Garamond"/>
              </a:rPr>
              <a:t>Under the Hood of LLM</a:t>
            </a:r>
            <a:endParaRPr b="1" sz="1600">
              <a:solidFill>
                <a:schemeClr val="lt1"/>
              </a:solidFill>
              <a:latin typeface="Garamond"/>
              <a:ea typeface="Garamond"/>
              <a:cs typeface="Garamond"/>
              <a:sym typeface="Garamond"/>
            </a:endParaRPr>
          </a:p>
        </p:txBody>
      </p:sp>
      <p:sp>
        <p:nvSpPr>
          <p:cNvPr id="135" name="Google Shape;135;p20"/>
          <p:cNvSpPr txBox="1"/>
          <p:nvPr/>
        </p:nvSpPr>
        <p:spPr>
          <a:xfrm>
            <a:off x="136950" y="4661300"/>
            <a:ext cx="2066400" cy="264300"/>
          </a:xfrm>
          <a:prstGeom prst="rect">
            <a:avLst/>
          </a:prstGeom>
          <a:noFill/>
          <a:ln>
            <a:noFill/>
          </a:ln>
        </p:spPr>
        <p:txBody>
          <a:bodyPr anchorCtr="0" anchor="t" bIns="35100" lIns="67500" spcFirstLastPara="1" rIns="67500" wrap="square" tIns="35100">
            <a:noAutofit/>
          </a:bodyPr>
          <a:lstStyle/>
          <a:p>
            <a:pPr indent="0" lvl="0" marL="0" marR="0" rtl="0" algn="l">
              <a:lnSpc>
                <a:spcPct val="100000"/>
              </a:lnSpc>
              <a:spcBef>
                <a:spcPts val="0"/>
              </a:spcBef>
              <a:spcAft>
                <a:spcPts val="0"/>
              </a:spcAft>
              <a:buClr>
                <a:srgbClr val="FFFFFF"/>
              </a:buClr>
              <a:buSzPts val="1300"/>
              <a:buFont typeface="Garamond"/>
              <a:buNone/>
            </a:pPr>
            <a:r>
              <a:rPr b="1" lang="en" sz="1200">
                <a:solidFill>
                  <a:srgbClr val="FFFFFF"/>
                </a:solidFill>
                <a:latin typeface="Garamond"/>
                <a:ea typeface="Garamond"/>
                <a:cs typeface="Garamond"/>
                <a:sym typeface="Garamond"/>
              </a:rPr>
              <a:t>4</a:t>
            </a:r>
            <a:r>
              <a:rPr b="1" i="0" lang="en" sz="1200" u="none">
                <a:solidFill>
                  <a:srgbClr val="FFFFFF"/>
                </a:solidFill>
                <a:latin typeface="Garamond"/>
                <a:ea typeface="Garamond"/>
                <a:cs typeface="Garamond"/>
                <a:sym typeface="Garamond"/>
              </a:rPr>
              <a:t>/</a:t>
            </a:r>
            <a:r>
              <a:rPr b="1" lang="en" sz="1200">
                <a:solidFill>
                  <a:srgbClr val="FFFFFF"/>
                </a:solidFill>
                <a:latin typeface="Garamond"/>
                <a:ea typeface="Garamond"/>
                <a:cs typeface="Garamond"/>
                <a:sym typeface="Garamond"/>
              </a:rPr>
              <a:t>30</a:t>
            </a:r>
            <a:r>
              <a:rPr b="1" i="0" lang="en" sz="1200" u="none">
                <a:solidFill>
                  <a:srgbClr val="FFFFFF"/>
                </a:solidFill>
                <a:latin typeface="Garamond"/>
                <a:ea typeface="Garamond"/>
                <a:cs typeface="Garamond"/>
                <a:sym typeface="Garamond"/>
              </a:rPr>
              <a:t>  #</a:t>
            </a:r>
            <a:r>
              <a:rPr b="1" lang="en" sz="1200">
                <a:solidFill>
                  <a:srgbClr val="FFFFFF"/>
                </a:solidFill>
                <a:latin typeface="Garamond"/>
                <a:ea typeface="Garamond"/>
                <a:cs typeface="Garamond"/>
                <a:sym typeface="Garamond"/>
              </a:rPr>
              <a:t>PyDataSK</a:t>
            </a:r>
            <a:r>
              <a:rPr b="1" i="0" lang="en" sz="1200" u="none">
                <a:solidFill>
                  <a:srgbClr val="FFFFFF"/>
                </a:solidFill>
                <a:latin typeface="Garamond"/>
                <a:ea typeface="Garamond"/>
                <a:cs typeface="Garamond"/>
                <a:sym typeface="Garamond"/>
              </a:rPr>
              <a:t> @ sli.do</a:t>
            </a:r>
            <a:endParaRPr sz="10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39" name="Shape 139"/>
        <p:cNvGrpSpPr/>
        <p:nvPr/>
      </p:nvGrpSpPr>
      <p:grpSpPr>
        <a:xfrm>
          <a:off x="0" y="0"/>
          <a:ext cx="0" cy="0"/>
          <a:chOff x="0" y="0"/>
          <a:chExt cx="0" cy="0"/>
        </a:xfrm>
      </p:grpSpPr>
      <p:pic>
        <p:nvPicPr>
          <p:cNvPr descr="logo-id" id="140" name="Google Shape;140;p21">
            <a:hlinkClick r:id="rId3"/>
          </p:cNvPr>
          <p:cNvPicPr preferRelativeResize="0"/>
          <p:nvPr/>
        </p:nvPicPr>
        <p:blipFill>
          <a:blip r:embed="rId4">
            <a:alphaModFix/>
          </a:blip>
          <a:stretch>
            <a:fillRect/>
          </a:stretch>
        </p:blipFill>
        <p:spPr>
          <a:xfrm>
            <a:off x="2612020" y="508000"/>
            <a:ext cx="874500" cy="382594"/>
          </a:xfrm>
          <a:prstGeom prst="rect">
            <a:avLst/>
          </a:prstGeom>
          <a:noFill/>
          <a:ln>
            <a:noFill/>
          </a:ln>
        </p:spPr>
      </p:pic>
      <p:sp>
        <p:nvSpPr>
          <p:cNvPr descr="title-id" id="141" name="Google Shape;141;p21"/>
          <p:cNvSpPr txBox="1"/>
          <p:nvPr/>
        </p:nvSpPr>
        <p:spPr>
          <a:xfrm>
            <a:off x="2590800" y="1928813"/>
            <a:ext cx="6045300" cy="1285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600">
                <a:solidFill>
                  <a:srgbClr val="5B5B5B"/>
                </a:solidFill>
                <a:latin typeface="Roboto"/>
                <a:ea typeface="Roboto"/>
                <a:cs typeface="Roboto"/>
                <a:sym typeface="Roboto"/>
              </a:rPr>
              <a:t>Is data reality?</a:t>
            </a:r>
            <a:endParaRPr b="1" sz="3600">
              <a:solidFill>
                <a:srgbClr val="5B5B5B"/>
              </a:solidFill>
              <a:latin typeface="Roboto"/>
              <a:ea typeface="Roboto"/>
              <a:cs typeface="Roboto"/>
              <a:sym typeface="Roboto"/>
            </a:endParaRPr>
          </a:p>
        </p:txBody>
      </p:sp>
      <p:sp>
        <p:nvSpPr>
          <p:cNvPr descr="footer-id" id="142" name="Google Shape;142;p21"/>
          <p:cNvSpPr txBox="1"/>
          <p:nvPr/>
        </p:nvSpPr>
        <p:spPr>
          <a:xfrm>
            <a:off x="2590800" y="4381500"/>
            <a:ext cx="6299100" cy="382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300">
                <a:solidFill>
                  <a:srgbClr val="5B5B5B"/>
                </a:solidFill>
                <a:latin typeface="Roboto"/>
                <a:ea typeface="Roboto"/>
                <a:cs typeface="Roboto"/>
                <a:sym typeface="Roboto"/>
              </a:rPr>
              <a:t>ⓘ</a:t>
            </a:r>
            <a:r>
              <a:rPr lang="en">
                <a:solidFill>
                  <a:srgbClr val="5B5B5B"/>
                </a:solidFill>
                <a:latin typeface="Roboto"/>
                <a:ea typeface="Roboto"/>
                <a:cs typeface="Roboto"/>
                <a:sym typeface="Roboto"/>
              </a:rPr>
              <a:t> Start presenting to display the poll results on this slide.</a:t>
            </a:r>
            <a:endParaRPr>
              <a:solidFill>
                <a:srgbClr val="5B5B5B"/>
              </a:solidFill>
              <a:latin typeface="Roboto"/>
              <a:ea typeface="Roboto"/>
              <a:cs typeface="Roboto"/>
              <a:sym typeface="Roboto"/>
            </a:endParaRPr>
          </a:p>
        </p:txBody>
      </p:sp>
      <p:pic>
        <p:nvPicPr>
          <p:cNvPr descr="poll-type-id" id="143" name="Google Shape;143;p21">
            <a:hlinkClick r:id="rId5"/>
          </p:cNvPr>
          <p:cNvPicPr preferRelativeResize="0"/>
          <p:nvPr/>
        </p:nvPicPr>
        <p:blipFill>
          <a:blip r:embed="rId6">
            <a:alphaModFix/>
          </a:blip>
          <a:stretch>
            <a:fillRect/>
          </a:stretch>
        </p:blipFill>
        <p:spPr>
          <a:xfrm>
            <a:off x="508000" y="1657350"/>
            <a:ext cx="1828800" cy="1828800"/>
          </a:xfrm>
          <a:prstGeom prst="rect">
            <a:avLst/>
          </a:prstGeom>
          <a:noFill/>
          <a:ln>
            <a:noFill/>
          </a:ln>
        </p:spPr>
      </p:pic>
      <p:sp>
        <p:nvSpPr>
          <p:cNvPr id="144" name="Google Shape;144;p21"/>
          <p:cNvSpPr txBox="1"/>
          <p:nvPr/>
        </p:nvSpPr>
        <p:spPr>
          <a:xfrm>
            <a:off x="136950" y="4661300"/>
            <a:ext cx="2066400" cy="264300"/>
          </a:xfrm>
          <a:prstGeom prst="rect">
            <a:avLst/>
          </a:prstGeom>
          <a:noFill/>
          <a:ln>
            <a:noFill/>
          </a:ln>
        </p:spPr>
        <p:txBody>
          <a:bodyPr anchorCtr="0" anchor="t" bIns="35100" lIns="67500" spcFirstLastPara="1" rIns="67500" wrap="square" tIns="35100">
            <a:noAutofit/>
          </a:bodyPr>
          <a:lstStyle/>
          <a:p>
            <a:pPr indent="0" lvl="0" marL="0" marR="0" rtl="0" algn="l">
              <a:lnSpc>
                <a:spcPct val="100000"/>
              </a:lnSpc>
              <a:spcBef>
                <a:spcPts val="0"/>
              </a:spcBef>
              <a:spcAft>
                <a:spcPts val="0"/>
              </a:spcAft>
              <a:buClr>
                <a:srgbClr val="FFFFFF"/>
              </a:buClr>
              <a:buSzPts val="1300"/>
              <a:buFont typeface="Garamond"/>
              <a:buNone/>
            </a:pPr>
            <a:r>
              <a:rPr b="1" lang="en" sz="1200">
                <a:solidFill>
                  <a:srgbClr val="FFFFFF"/>
                </a:solidFill>
                <a:latin typeface="Garamond"/>
                <a:ea typeface="Garamond"/>
                <a:cs typeface="Garamond"/>
                <a:sym typeface="Garamond"/>
              </a:rPr>
              <a:t>5</a:t>
            </a:r>
            <a:r>
              <a:rPr b="1" i="0" lang="en" sz="1200" u="none">
                <a:solidFill>
                  <a:srgbClr val="FFFFFF"/>
                </a:solidFill>
                <a:latin typeface="Garamond"/>
                <a:ea typeface="Garamond"/>
                <a:cs typeface="Garamond"/>
                <a:sym typeface="Garamond"/>
              </a:rPr>
              <a:t>/</a:t>
            </a:r>
            <a:r>
              <a:rPr b="1" lang="en" sz="1200">
                <a:solidFill>
                  <a:srgbClr val="FFFFFF"/>
                </a:solidFill>
                <a:latin typeface="Garamond"/>
                <a:ea typeface="Garamond"/>
                <a:cs typeface="Garamond"/>
                <a:sym typeface="Garamond"/>
              </a:rPr>
              <a:t>30</a:t>
            </a:r>
            <a:r>
              <a:rPr b="1" i="0" lang="en" sz="1200" u="none">
                <a:solidFill>
                  <a:srgbClr val="FFFFFF"/>
                </a:solidFill>
                <a:latin typeface="Garamond"/>
                <a:ea typeface="Garamond"/>
                <a:cs typeface="Garamond"/>
                <a:sym typeface="Garamond"/>
              </a:rPr>
              <a:t>  #</a:t>
            </a:r>
            <a:r>
              <a:rPr b="1" lang="en" sz="1200">
                <a:solidFill>
                  <a:srgbClr val="FFFFFF"/>
                </a:solidFill>
                <a:latin typeface="Garamond"/>
                <a:ea typeface="Garamond"/>
                <a:cs typeface="Garamond"/>
                <a:sym typeface="Garamond"/>
              </a:rPr>
              <a:t>PyDataSK</a:t>
            </a:r>
            <a:r>
              <a:rPr b="1" i="0" lang="en" sz="1200" u="none">
                <a:solidFill>
                  <a:srgbClr val="FFFFFF"/>
                </a:solidFill>
                <a:latin typeface="Garamond"/>
                <a:ea typeface="Garamond"/>
                <a:cs typeface="Garamond"/>
                <a:sym typeface="Garamond"/>
              </a:rPr>
              <a:t> @ sli.do</a:t>
            </a:r>
            <a:endParaRPr sz="1000"/>
          </a:p>
        </p:txBody>
      </p:sp>
      <p:sp>
        <p:nvSpPr>
          <p:cNvPr id="145" name="Google Shape;145;p21"/>
          <p:cNvSpPr txBox="1"/>
          <p:nvPr/>
        </p:nvSpPr>
        <p:spPr>
          <a:xfrm>
            <a:off x="2439035" y="4516040"/>
            <a:ext cx="6706200" cy="514200"/>
          </a:xfrm>
          <a:prstGeom prst="rect">
            <a:avLst/>
          </a:prstGeom>
          <a:noFill/>
          <a:ln>
            <a:noFill/>
          </a:ln>
        </p:spPr>
        <p:txBody>
          <a:bodyPr anchorCtr="0" anchor="ctr" bIns="35100" lIns="67500" spcFirstLastPara="1" rIns="67500" wrap="square" tIns="35100">
            <a:noAutofit/>
          </a:bodyPr>
          <a:lstStyle/>
          <a:p>
            <a:pPr indent="0" lvl="0" marL="0" rtl="0" algn="l">
              <a:spcBef>
                <a:spcPts val="0"/>
              </a:spcBef>
              <a:spcAft>
                <a:spcPts val="0"/>
              </a:spcAft>
              <a:buClr>
                <a:srgbClr val="023747"/>
              </a:buClr>
              <a:buSzPts val="1700"/>
              <a:buFont typeface="Garamond"/>
              <a:buNone/>
            </a:pPr>
            <a:r>
              <a:rPr b="1" lang="en" sz="1600">
                <a:solidFill>
                  <a:schemeClr val="lt1"/>
                </a:solidFill>
                <a:latin typeface="Garamond"/>
                <a:ea typeface="Garamond"/>
                <a:cs typeface="Garamond"/>
                <a:sym typeface="Garamond"/>
              </a:rPr>
              <a:t>Under the Hood of LLM</a:t>
            </a:r>
            <a:endParaRPr b="1" sz="1600">
              <a:solidFill>
                <a:schemeClr val="lt1"/>
              </a:solidFill>
              <a:latin typeface="Garamond"/>
              <a:ea typeface="Garamond"/>
              <a:cs typeface="Garamond"/>
              <a:sym typeface="Garamon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1CDD3"/>
        </a:solidFill>
      </p:bgPr>
    </p:bg>
    <p:spTree>
      <p:nvGrpSpPr>
        <p:cNvPr id="149" name="Shape 149"/>
        <p:cNvGrpSpPr/>
        <p:nvPr/>
      </p:nvGrpSpPr>
      <p:grpSpPr>
        <a:xfrm>
          <a:off x="0" y="0"/>
          <a:ext cx="0" cy="0"/>
          <a:chOff x="0" y="0"/>
          <a:chExt cx="0" cy="0"/>
        </a:xfrm>
      </p:grpSpPr>
      <p:sp>
        <p:nvSpPr>
          <p:cNvPr id="150" name="Google Shape;150;p22"/>
          <p:cNvSpPr txBox="1"/>
          <p:nvPr/>
        </p:nvSpPr>
        <p:spPr>
          <a:xfrm>
            <a:off x="468037" y="897731"/>
            <a:ext cx="8677200" cy="2538300"/>
          </a:xfrm>
          <a:prstGeom prst="rect">
            <a:avLst/>
          </a:prstGeom>
          <a:noFill/>
          <a:ln>
            <a:noFill/>
          </a:ln>
        </p:spPr>
        <p:txBody>
          <a:bodyPr anchorCtr="0" anchor="ctr" bIns="35100" lIns="67500" spcFirstLastPara="1" rIns="67500" wrap="square" tIns="35100">
            <a:noAutofit/>
          </a:bodyPr>
          <a:lstStyle/>
          <a:p>
            <a:pPr indent="0" lvl="0" marL="0" marR="0" rtl="0" algn="ctr">
              <a:lnSpc>
                <a:spcPct val="100000"/>
              </a:lnSpc>
              <a:spcBef>
                <a:spcPts val="0"/>
              </a:spcBef>
              <a:spcAft>
                <a:spcPts val="0"/>
              </a:spcAft>
              <a:buClr>
                <a:srgbClr val="023747"/>
              </a:buClr>
              <a:buSzPts val="6000"/>
              <a:buFont typeface="Garamond"/>
              <a:buNone/>
            </a:pPr>
            <a:r>
              <a:rPr b="1" i="0" lang="en" sz="6000" u="none">
                <a:solidFill>
                  <a:srgbClr val="023747"/>
                </a:solidFill>
                <a:latin typeface="Garamond"/>
                <a:ea typeface="Garamond"/>
                <a:cs typeface="Garamond"/>
                <a:sym typeface="Garamond"/>
              </a:rPr>
              <a:t>Future is awesome. </a:t>
            </a:r>
            <a:br>
              <a:rPr b="1" i="0" lang="en" sz="6000" u="none">
                <a:solidFill>
                  <a:srgbClr val="023747"/>
                </a:solidFill>
                <a:latin typeface="Garamond"/>
                <a:ea typeface="Garamond"/>
                <a:cs typeface="Garamond"/>
                <a:sym typeface="Garamond"/>
              </a:rPr>
            </a:br>
            <a:r>
              <a:rPr b="1" i="0" lang="en" sz="6000" u="none">
                <a:solidFill>
                  <a:srgbClr val="023747"/>
                </a:solidFill>
                <a:latin typeface="Garamond"/>
                <a:ea typeface="Garamond"/>
                <a:cs typeface="Garamond"/>
                <a:sym typeface="Garamond"/>
              </a:rPr>
              <a:t>All we have to do now is to build it. </a:t>
            </a:r>
            <a:endParaRPr sz="1100"/>
          </a:p>
        </p:txBody>
      </p:sp>
      <p:pic>
        <p:nvPicPr>
          <p:cNvPr id="151" name="Google Shape;151;p22"/>
          <p:cNvPicPr preferRelativeResize="0"/>
          <p:nvPr/>
        </p:nvPicPr>
        <p:blipFill rotWithShape="1">
          <a:blip r:embed="rId3">
            <a:alphaModFix/>
          </a:blip>
          <a:srcRect b="0" l="0" r="0" t="0"/>
          <a:stretch/>
        </p:blipFill>
        <p:spPr>
          <a:xfrm>
            <a:off x="0" y="0"/>
            <a:ext cx="9144000" cy="4183856"/>
          </a:xfrm>
          <a:prstGeom prst="rect">
            <a:avLst/>
          </a:prstGeom>
          <a:noFill/>
          <a:ln>
            <a:noFill/>
          </a:ln>
        </p:spPr>
      </p:pic>
      <p:sp>
        <p:nvSpPr>
          <p:cNvPr id="152" name="Google Shape;152;p22"/>
          <p:cNvSpPr txBox="1"/>
          <p:nvPr/>
        </p:nvSpPr>
        <p:spPr>
          <a:xfrm>
            <a:off x="69075" y="4132650"/>
            <a:ext cx="8957700" cy="325200"/>
          </a:xfrm>
          <a:prstGeom prst="rect">
            <a:avLst/>
          </a:prstGeom>
          <a:noFill/>
          <a:ln>
            <a:noFill/>
          </a:ln>
        </p:spPr>
        <p:txBody>
          <a:bodyPr anchorCtr="0" anchor="t" bIns="33750" lIns="67500" spcFirstLastPara="1" rIns="67500" wrap="square" tIns="33750">
            <a:noAutofit/>
          </a:bodyPr>
          <a:lstStyle/>
          <a:p>
            <a:pPr indent="0" lvl="0" marL="0" marR="0" rtl="0" algn="l">
              <a:lnSpc>
                <a:spcPct val="100000"/>
              </a:lnSpc>
              <a:spcBef>
                <a:spcPts val="0"/>
              </a:spcBef>
              <a:spcAft>
                <a:spcPts val="0"/>
              </a:spcAft>
              <a:buClr>
                <a:srgbClr val="000000"/>
              </a:buClr>
              <a:buSzPts val="1400"/>
              <a:buFont typeface="Garamond"/>
              <a:buNone/>
            </a:pPr>
            <a:r>
              <a:rPr b="1" i="0" lang="en" sz="1400" u="none">
                <a:solidFill>
                  <a:srgbClr val="000000"/>
                </a:solidFill>
                <a:latin typeface="Garamond"/>
                <a:ea typeface="Garamond"/>
                <a:cs typeface="Garamond"/>
                <a:sym typeface="Garamond"/>
              </a:rPr>
              <a:t>Source: PyData Berlin 2017 (w/</a:t>
            </a:r>
            <a:r>
              <a:rPr b="1" lang="en">
                <a:latin typeface="Garamond"/>
                <a:ea typeface="Garamond"/>
                <a:cs typeface="Garamond"/>
                <a:sym typeface="Garamond"/>
              </a:rPr>
              <a:t>Marek Rosa</a:t>
            </a:r>
            <a:r>
              <a:rPr b="1" i="0" lang="en" sz="1400" u="none">
                <a:solidFill>
                  <a:srgbClr val="000000"/>
                </a:solidFill>
                <a:latin typeface="Garamond"/>
                <a:ea typeface="Garamond"/>
                <a:cs typeface="Garamond"/>
                <a:sym typeface="Garamond"/>
              </a:rPr>
              <a:t>), Talk on YouTube: https://www.youtube.com/watch?v=I5578BhU4sE</a:t>
            </a:r>
            <a:endParaRPr b="1" sz="1100"/>
          </a:p>
        </p:txBody>
      </p:sp>
      <p:sp>
        <p:nvSpPr>
          <p:cNvPr id="153" name="Google Shape;153;p22"/>
          <p:cNvSpPr txBox="1"/>
          <p:nvPr/>
        </p:nvSpPr>
        <p:spPr>
          <a:xfrm>
            <a:off x="2439035" y="4516040"/>
            <a:ext cx="6706200" cy="514200"/>
          </a:xfrm>
          <a:prstGeom prst="rect">
            <a:avLst/>
          </a:prstGeom>
          <a:noFill/>
          <a:ln>
            <a:noFill/>
          </a:ln>
        </p:spPr>
        <p:txBody>
          <a:bodyPr anchorCtr="0" anchor="ctr" bIns="35100" lIns="67500" spcFirstLastPara="1" rIns="67500" wrap="square" tIns="35100">
            <a:noAutofit/>
          </a:bodyPr>
          <a:lstStyle/>
          <a:p>
            <a:pPr indent="0" lvl="0" marL="0" rtl="0" algn="l">
              <a:spcBef>
                <a:spcPts val="0"/>
              </a:spcBef>
              <a:spcAft>
                <a:spcPts val="0"/>
              </a:spcAft>
              <a:buClr>
                <a:srgbClr val="023747"/>
              </a:buClr>
              <a:buSzPts val="1700"/>
              <a:buFont typeface="Garamond"/>
              <a:buNone/>
            </a:pPr>
            <a:r>
              <a:rPr b="1" lang="en" sz="1600">
                <a:solidFill>
                  <a:schemeClr val="lt1"/>
                </a:solidFill>
                <a:latin typeface="Garamond"/>
                <a:ea typeface="Garamond"/>
                <a:cs typeface="Garamond"/>
                <a:sym typeface="Garamond"/>
              </a:rPr>
              <a:t>Under the Hood of LLM</a:t>
            </a:r>
            <a:endParaRPr b="1" sz="1600">
              <a:solidFill>
                <a:schemeClr val="lt1"/>
              </a:solidFill>
              <a:latin typeface="Garamond"/>
              <a:ea typeface="Garamond"/>
              <a:cs typeface="Garamond"/>
              <a:sym typeface="Garamond"/>
            </a:endParaRPr>
          </a:p>
        </p:txBody>
      </p:sp>
      <p:sp>
        <p:nvSpPr>
          <p:cNvPr id="154" name="Google Shape;154;p22"/>
          <p:cNvSpPr txBox="1"/>
          <p:nvPr/>
        </p:nvSpPr>
        <p:spPr>
          <a:xfrm>
            <a:off x="136950" y="4661300"/>
            <a:ext cx="2066400" cy="264300"/>
          </a:xfrm>
          <a:prstGeom prst="rect">
            <a:avLst/>
          </a:prstGeom>
          <a:noFill/>
          <a:ln>
            <a:noFill/>
          </a:ln>
        </p:spPr>
        <p:txBody>
          <a:bodyPr anchorCtr="0" anchor="t" bIns="35100" lIns="67500" spcFirstLastPara="1" rIns="67500" wrap="square" tIns="35100">
            <a:noAutofit/>
          </a:bodyPr>
          <a:lstStyle/>
          <a:p>
            <a:pPr indent="0" lvl="0" marL="0" marR="0" rtl="0" algn="l">
              <a:lnSpc>
                <a:spcPct val="100000"/>
              </a:lnSpc>
              <a:spcBef>
                <a:spcPts val="0"/>
              </a:spcBef>
              <a:spcAft>
                <a:spcPts val="0"/>
              </a:spcAft>
              <a:buClr>
                <a:srgbClr val="FFFFFF"/>
              </a:buClr>
              <a:buSzPts val="1300"/>
              <a:buFont typeface="Garamond"/>
              <a:buNone/>
            </a:pPr>
            <a:r>
              <a:rPr b="1" lang="en" sz="1200">
                <a:solidFill>
                  <a:srgbClr val="FFFFFF"/>
                </a:solidFill>
                <a:latin typeface="Garamond"/>
                <a:ea typeface="Garamond"/>
                <a:cs typeface="Garamond"/>
                <a:sym typeface="Garamond"/>
              </a:rPr>
              <a:t>6</a:t>
            </a:r>
            <a:r>
              <a:rPr b="1" i="0" lang="en" sz="1200" u="none">
                <a:solidFill>
                  <a:srgbClr val="FFFFFF"/>
                </a:solidFill>
                <a:latin typeface="Garamond"/>
                <a:ea typeface="Garamond"/>
                <a:cs typeface="Garamond"/>
                <a:sym typeface="Garamond"/>
              </a:rPr>
              <a:t>/</a:t>
            </a:r>
            <a:r>
              <a:rPr b="1" lang="en" sz="1200">
                <a:solidFill>
                  <a:srgbClr val="FFFFFF"/>
                </a:solidFill>
                <a:latin typeface="Garamond"/>
                <a:ea typeface="Garamond"/>
                <a:cs typeface="Garamond"/>
                <a:sym typeface="Garamond"/>
              </a:rPr>
              <a:t>30</a:t>
            </a:r>
            <a:r>
              <a:rPr b="1" i="0" lang="en" sz="1200" u="none">
                <a:solidFill>
                  <a:srgbClr val="FFFFFF"/>
                </a:solidFill>
                <a:latin typeface="Garamond"/>
                <a:ea typeface="Garamond"/>
                <a:cs typeface="Garamond"/>
                <a:sym typeface="Garamond"/>
              </a:rPr>
              <a:t>  #</a:t>
            </a:r>
            <a:r>
              <a:rPr b="1" lang="en" sz="1200">
                <a:solidFill>
                  <a:srgbClr val="FFFFFF"/>
                </a:solidFill>
                <a:latin typeface="Garamond"/>
                <a:ea typeface="Garamond"/>
                <a:cs typeface="Garamond"/>
                <a:sym typeface="Garamond"/>
              </a:rPr>
              <a:t>PyDataSK</a:t>
            </a:r>
            <a:r>
              <a:rPr b="1" i="0" lang="en" sz="1200" u="none">
                <a:solidFill>
                  <a:srgbClr val="FFFFFF"/>
                </a:solidFill>
                <a:latin typeface="Garamond"/>
                <a:ea typeface="Garamond"/>
                <a:cs typeface="Garamond"/>
                <a:sym typeface="Garamond"/>
              </a:rPr>
              <a:t> @ sli.do</a:t>
            </a:r>
            <a:endParaRPr sz="10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1CDD3"/>
        </a:solidFill>
      </p:bgPr>
    </p:bg>
    <p:spTree>
      <p:nvGrpSpPr>
        <p:cNvPr id="158" name="Shape 158"/>
        <p:cNvGrpSpPr/>
        <p:nvPr/>
      </p:nvGrpSpPr>
      <p:grpSpPr>
        <a:xfrm>
          <a:off x="0" y="0"/>
          <a:ext cx="0" cy="0"/>
          <a:chOff x="0" y="0"/>
          <a:chExt cx="0" cy="0"/>
        </a:xfrm>
      </p:grpSpPr>
      <p:sp>
        <p:nvSpPr>
          <p:cNvPr id="159" name="Google Shape;159;p23"/>
          <p:cNvSpPr txBox="1"/>
          <p:nvPr/>
        </p:nvSpPr>
        <p:spPr>
          <a:xfrm>
            <a:off x="468037" y="897731"/>
            <a:ext cx="8677153" cy="2538413"/>
          </a:xfrm>
          <a:prstGeom prst="rect">
            <a:avLst/>
          </a:prstGeom>
          <a:noFill/>
          <a:ln>
            <a:noFill/>
          </a:ln>
        </p:spPr>
        <p:txBody>
          <a:bodyPr anchorCtr="0" anchor="ctr" bIns="35100" lIns="67500" spcFirstLastPara="1" rIns="67500" wrap="square" tIns="35100">
            <a:noAutofit/>
          </a:bodyPr>
          <a:lstStyle/>
          <a:p>
            <a:pPr indent="0" lvl="0" marL="0" marR="0" rtl="0" algn="ctr">
              <a:lnSpc>
                <a:spcPct val="100000"/>
              </a:lnSpc>
              <a:spcBef>
                <a:spcPts val="0"/>
              </a:spcBef>
              <a:spcAft>
                <a:spcPts val="0"/>
              </a:spcAft>
              <a:buClr>
                <a:srgbClr val="023747"/>
              </a:buClr>
              <a:buSzPts val="6000"/>
              <a:buFont typeface="Garamond"/>
              <a:buNone/>
            </a:pPr>
            <a:r>
              <a:rPr b="1" i="0" lang="en" sz="6000" u="none">
                <a:solidFill>
                  <a:srgbClr val="023747"/>
                </a:solidFill>
                <a:latin typeface="Garamond"/>
                <a:ea typeface="Garamond"/>
                <a:cs typeface="Garamond"/>
                <a:sym typeface="Garamond"/>
              </a:rPr>
              <a:t>Data is not reality. </a:t>
            </a:r>
            <a:br>
              <a:rPr b="1" i="0" lang="en" sz="6000" u="none">
                <a:solidFill>
                  <a:srgbClr val="023747"/>
                </a:solidFill>
                <a:latin typeface="Garamond"/>
                <a:ea typeface="Garamond"/>
                <a:cs typeface="Garamond"/>
                <a:sym typeface="Garamond"/>
              </a:rPr>
            </a:br>
            <a:r>
              <a:rPr b="1" i="0" lang="en" sz="6000" u="none">
                <a:solidFill>
                  <a:srgbClr val="023747"/>
                </a:solidFill>
                <a:latin typeface="Garamond"/>
                <a:ea typeface="Garamond"/>
                <a:cs typeface="Garamond"/>
                <a:sym typeface="Garamond"/>
              </a:rPr>
              <a:t>And if you think so, you should quit </a:t>
            </a:r>
            <a:r>
              <a:rPr b="1" lang="en" sz="6000">
                <a:solidFill>
                  <a:srgbClr val="023747"/>
                </a:solidFill>
                <a:latin typeface="Garamond"/>
                <a:ea typeface="Garamond"/>
                <a:cs typeface="Garamond"/>
                <a:sym typeface="Garamond"/>
              </a:rPr>
              <a:t>doing so</a:t>
            </a:r>
            <a:r>
              <a:rPr b="1" i="0" lang="en" sz="6000" u="none">
                <a:solidFill>
                  <a:srgbClr val="023747"/>
                </a:solidFill>
                <a:latin typeface="Garamond"/>
                <a:ea typeface="Garamond"/>
                <a:cs typeface="Garamond"/>
                <a:sym typeface="Garamond"/>
              </a:rPr>
              <a:t>… like, right now. </a:t>
            </a:r>
            <a:endParaRPr sz="1100"/>
          </a:p>
        </p:txBody>
      </p:sp>
      <p:sp>
        <p:nvSpPr>
          <p:cNvPr id="160" name="Google Shape;160;p23"/>
          <p:cNvSpPr txBox="1"/>
          <p:nvPr/>
        </p:nvSpPr>
        <p:spPr>
          <a:xfrm>
            <a:off x="80425" y="3962325"/>
            <a:ext cx="8889600" cy="324900"/>
          </a:xfrm>
          <a:prstGeom prst="rect">
            <a:avLst/>
          </a:prstGeom>
          <a:noFill/>
          <a:ln>
            <a:noFill/>
          </a:ln>
        </p:spPr>
        <p:txBody>
          <a:bodyPr anchorCtr="0" anchor="t" bIns="33750" lIns="67500" spcFirstLastPara="1" rIns="67500" wrap="square" tIns="33750">
            <a:noAutofit/>
          </a:bodyPr>
          <a:lstStyle/>
          <a:p>
            <a:pPr indent="0" lvl="0" marL="0" marR="0" rtl="0" algn="l">
              <a:lnSpc>
                <a:spcPct val="100000"/>
              </a:lnSpc>
              <a:spcBef>
                <a:spcPts val="0"/>
              </a:spcBef>
              <a:spcAft>
                <a:spcPts val="0"/>
              </a:spcAft>
              <a:buClr>
                <a:srgbClr val="000000"/>
              </a:buClr>
              <a:buSzPts val="1300"/>
              <a:buFont typeface="Garamond"/>
              <a:buNone/>
            </a:pPr>
            <a:r>
              <a:rPr b="0" i="0" lang="en" sz="1300" u="none">
                <a:solidFill>
                  <a:srgbClr val="000000"/>
                </a:solidFill>
                <a:latin typeface="Garamond"/>
                <a:ea typeface="Garamond"/>
                <a:cs typeface="Garamond"/>
                <a:sym typeface="Garamond"/>
              </a:rPr>
              <a:t>Source: Me :), H2O.ai Meetup, Prague 2019, https://www.meetup.com/Prague-Artificial-Intelligence-Deep-Learning/events/264335458/</a:t>
            </a:r>
            <a:endParaRPr sz="1100"/>
          </a:p>
        </p:txBody>
      </p:sp>
      <p:sp>
        <p:nvSpPr>
          <p:cNvPr id="161" name="Google Shape;161;p23"/>
          <p:cNvSpPr txBox="1"/>
          <p:nvPr/>
        </p:nvSpPr>
        <p:spPr>
          <a:xfrm>
            <a:off x="136950" y="4661300"/>
            <a:ext cx="2066400" cy="264300"/>
          </a:xfrm>
          <a:prstGeom prst="rect">
            <a:avLst/>
          </a:prstGeom>
          <a:noFill/>
          <a:ln>
            <a:noFill/>
          </a:ln>
        </p:spPr>
        <p:txBody>
          <a:bodyPr anchorCtr="0" anchor="t" bIns="35100" lIns="67500" spcFirstLastPara="1" rIns="67500" wrap="square" tIns="35100">
            <a:noAutofit/>
          </a:bodyPr>
          <a:lstStyle/>
          <a:p>
            <a:pPr indent="0" lvl="0" marL="0" marR="0" rtl="0" algn="l">
              <a:lnSpc>
                <a:spcPct val="100000"/>
              </a:lnSpc>
              <a:spcBef>
                <a:spcPts val="0"/>
              </a:spcBef>
              <a:spcAft>
                <a:spcPts val="0"/>
              </a:spcAft>
              <a:buClr>
                <a:srgbClr val="FFFFFF"/>
              </a:buClr>
              <a:buSzPts val="1300"/>
              <a:buFont typeface="Garamond"/>
              <a:buNone/>
            </a:pPr>
            <a:r>
              <a:rPr b="1" lang="en" sz="1200">
                <a:solidFill>
                  <a:srgbClr val="FFFFFF"/>
                </a:solidFill>
                <a:latin typeface="Garamond"/>
                <a:ea typeface="Garamond"/>
                <a:cs typeface="Garamond"/>
                <a:sym typeface="Garamond"/>
              </a:rPr>
              <a:t>7</a:t>
            </a:r>
            <a:r>
              <a:rPr b="1" i="0" lang="en" sz="1200" u="none">
                <a:solidFill>
                  <a:srgbClr val="FFFFFF"/>
                </a:solidFill>
                <a:latin typeface="Garamond"/>
                <a:ea typeface="Garamond"/>
                <a:cs typeface="Garamond"/>
                <a:sym typeface="Garamond"/>
              </a:rPr>
              <a:t>/</a:t>
            </a:r>
            <a:r>
              <a:rPr b="1" lang="en" sz="1200">
                <a:solidFill>
                  <a:srgbClr val="FFFFFF"/>
                </a:solidFill>
                <a:latin typeface="Garamond"/>
                <a:ea typeface="Garamond"/>
                <a:cs typeface="Garamond"/>
                <a:sym typeface="Garamond"/>
              </a:rPr>
              <a:t>30</a:t>
            </a:r>
            <a:r>
              <a:rPr b="1" i="0" lang="en" sz="1200" u="none">
                <a:solidFill>
                  <a:srgbClr val="FFFFFF"/>
                </a:solidFill>
                <a:latin typeface="Garamond"/>
                <a:ea typeface="Garamond"/>
                <a:cs typeface="Garamond"/>
                <a:sym typeface="Garamond"/>
              </a:rPr>
              <a:t>  #</a:t>
            </a:r>
            <a:r>
              <a:rPr b="1" lang="en" sz="1200">
                <a:solidFill>
                  <a:srgbClr val="FFFFFF"/>
                </a:solidFill>
                <a:latin typeface="Garamond"/>
                <a:ea typeface="Garamond"/>
                <a:cs typeface="Garamond"/>
                <a:sym typeface="Garamond"/>
              </a:rPr>
              <a:t>PyDataSK</a:t>
            </a:r>
            <a:r>
              <a:rPr b="1" i="0" lang="en" sz="1200" u="none">
                <a:solidFill>
                  <a:srgbClr val="FFFFFF"/>
                </a:solidFill>
                <a:latin typeface="Garamond"/>
                <a:ea typeface="Garamond"/>
                <a:cs typeface="Garamond"/>
                <a:sym typeface="Garamond"/>
              </a:rPr>
              <a:t> @ sli.do</a:t>
            </a:r>
            <a:endParaRPr sz="1000"/>
          </a:p>
        </p:txBody>
      </p:sp>
      <p:sp>
        <p:nvSpPr>
          <p:cNvPr id="162" name="Google Shape;162;p23"/>
          <p:cNvSpPr txBox="1"/>
          <p:nvPr/>
        </p:nvSpPr>
        <p:spPr>
          <a:xfrm>
            <a:off x="2439035" y="4516040"/>
            <a:ext cx="6706200" cy="514200"/>
          </a:xfrm>
          <a:prstGeom prst="rect">
            <a:avLst/>
          </a:prstGeom>
          <a:noFill/>
          <a:ln>
            <a:noFill/>
          </a:ln>
        </p:spPr>
        <p:txBody>
          <a:bodyPr anchorCtr="0" anchor="ctr" bIns="35100" lIns="67500" spcFirstLastPara="1" rIns="67500" wrap="square" tIns="35100">
            <a:noAutofit/>
          </a:bodyPr>
          <a:lstStyle/>
          <a:p>
            <a:pPr indent="0" lvl="0" marL="0" rtl="0" algn="l">
              <a:spcBef>
                <a:spcPts val="0"/>
              </a:spcBef>
              <a:spcAft>
                <a:spcPts val="0"/>
              </a:spcAft>
              <a:buClr>
                <a:srgbClr val="023747"/>
              </a:buClr>
              <a:buSzPts val="1700"/>
              <a:buFont typeface="Garamond"/>
              <a:buNone/>
            </a:pPr>
            <a:r>
              <a:rPr b="1" lang="en" sz="1600">
                <a:solidFill>
                  <a:schemeClr val="lt1"/>
                </a:solidFill>
                <a:latin typeface="Garamond"/>
                <a:ea typeface="Garamond"/>
                <a:cs typeface="Garamond"/>
                <a:sym typeface="Garamond"/>
              </a:rPr>
              <a:t>Under the Hood of LLM</a:t>
            </a:r>
            <a:endParaRPr b="1" sz="1600">
              <a:solidFill>
                <a:schemeClr val="lt1"/>
              </a:solidFill>
              <a:latin typeface="Garamond"/>
              <a:ea typeface="Garamond"/>
              <a:cs typeface="Garamond"/>
              <a:sym typeface="Garamond"/>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OI_THEME_TEMPLATE_DESIGN">
  <a:themeElements>
    <a:clrScheme name="POI_THEME_TEMPLATE_DESIGN">
      <a:dk1>
        <a:srgbClr val="000000"/>
      </a:dk1>
      <a:lt1>
        <a:srgbClr val="FFFFFF"/>
      </a:lt1>
      <a:dk2>
        <a:srgbClr val="000000"/>
      </a:dk2>
      <a:lt2>
        <a:srgbClr val="808080"/>
      </a:lt2>
      <a:accent1>
        <a:srgbClr val="00CC99"/>
      </a:accent1>
      <a:accent2>
        <a:srgbClr val="3333CC"/>
      </a:accent2>
      <a:accent3>
        <a:srgbClr val="FFFFFF"/>
      </a:accent3>
      <a:accent4>
        <a:srgbClr val="00CC99"/>
      </a:accent4>
      <a:accent5>
        <a:srgbClr val="3333CC"/>
      </a:accent5>
      <a:accent6>
        <a:srgbClr val="FFFFFF"/>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